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86" r:id="rId10"/>
    <p:sldId id="267" r:id="rId11"/>
    <p:sldId id="278" r:id="rId12"/>
    <p:sldId id="268" r:id="rId13"/>
    <p:sldId id="294" r:id="rId14"/>
    <p:sldId id="295" r:id="rId15"/>
    <p:sldId id="296" r:id="rId16"/>
    <p:sldId id="283" r:id="rId17"/>
    <p:sldId id="284" r:id="rId18"/>
    <p:sldId id="285" r:id="rId19"/>
    <p:sldId id="287" r:id="rId20"/>
    <p:sldId id="282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0" r:id="rId29"/>
    <p:sldId id="281" r:id="rId30"/>
    <p:sldId id="290" r:id="rId31"/>
    <p:sldId id="288" r:id="rId32"/>
    <p:sldId id="289" r:id="rId33"/>
    <p:sldId id="292" r:id="rId34"/>
    <p:sldId id="291" r:id="rId35"/>
    <p:sldId id="276" r:id="rId36"/>
    <p:sldId id="277" r:id="rId37"/>
    <p:sldId id="2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7" d="100"/>
          <a:sy n="67" d="100"/>
        </p:scale>
        <p:origin x="-321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36A73-114F-4E01-8BEB-D4D368B7463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56F62A-5165-4C54-BA03-05DD8A5C88E4}">
      <dgm:prSet phldrT="[Текст]"/>
      <dgm:spPr/>
      <dgm:t>
        <a:bodyPr/>
        <a:lstStyle/>
        <a:p>
          <a:r>
            <a:rPr lang="ru-RU" dirty="0" smtClean="0"/>
            <a:t>Государственного и муниципального управления</a:t>
          </a:r>
          <a:endParaRPr lang="ru-RU" dirty="0"/>
        </a:p>
      </dgm:t>
    </dgm:pt>
    <dgm:pt modelId="{7578BF50-57B6-4BCE-8A7F-5E3387A07719}" type="parTrans" cxnId="{9290791C-D576-41C3-BF9C-D28768EBA519}">
      <dgm:prSet/>
      <dgm:spPr/>
      <dgm:t>
        <a:bodyPr/>
        <a:lstStyle/>
        <a:p>
          <a:endParaRPr lang="ru-RU"/>
        </a:p>
      </dgm:t>
    </dgm:pt>
    <dgm:pt modelId="{758E9025-4341-4C72-A679-6F9437058A3C}" type="sibTrans" cxnId="{9290791C-D576-41C3-BF9C-D28768EBA519}">
      <dgm:prSet/>
      <dgm:spPr/>
      <dgm:t>
        <a:bodyPr/>
        <a:lstStyle/>
        <a:p>
          <a:endParaRPr lang="ru-RU"/>
        </a:p>
      </dgm:t>
    </dgm:pt>
    <dgm:pt modelId="{0B3DE12D-425F-4DE0-BFF7-8FD15818F28B}">
      <dgm:prSet phldrT="[Текст]"/>
      <dgm:spPr/>
      <dgm:t>
        <a:bodyPr/>
        <a:lstStyle/>
        <a:p>
          <a:r>
            <a:rPr lang="ru-RU" dirty="0" smtClean="0"/>
            <a:t>Социальной философии и социологии</a:t>
          </a:r>
          <a:endParaRPr lang="ru-RU" dirty="0"/>
        </a:p>
      </dgm:t>
    </dgm:pt>
    <dgm:pt modelId="{5EC05485-1D6C-4FC4-833A-3F78134A1122}" type="parTrans" cxnId="{67657B02-C1E6-4C1C-A64F-610E0EDB5FD1}">
      <dgm:prSet/>
      <dgm:spPr/>
      <dgm:t>
        <a:bodyPr/>
        <a:lstStyle/>
        <a:p>
          <a:endParaRPr lang="ru-RU"/>
        </a:p>
      </dgm:t>
    </dgm:pt>
    <dgm:pt modelId="{CD2B6D2D-DF54-4DBA-9A99-9BDECB76A03B}" type="sibTrans" cxnId="{67657B02-C1E6-4C1C-A64F-610E0EDB5FD1}">
      <dgm:prSet/>
      <dgm:spPr/>
      <dgm:t>
        <a:bodyPr/>
        <a:lstStyle/>
        <a:p>
          <a:endParaRPr lang="ru-RU"/>
        </a:p>
      </dgm:t>
    </dgm:pt>
    <dgm:pt modelId="{AB5EF8EB-A859-4BCC-81E2-F01BB50A5302}">
      <dgm:prSet phldrT="[Текст]"/>
      <dgm:spPr/>
      <dgm:t>
        <a:bodyPr/>
        <a:lstStyle/>
        <a:p>
          <a:r>
            <a:rPr lang="ru-RU" dirty="0" err="1" smtClean="0"/>
            <a:t>Культурологии</a:t>
          </a:r>
          <a:r>
            <a:rPr lang="ru-RU" dirty="0" smtClean="0"/>
            <a:t> и управления социальными процессами</a:t>
          </a:r>
          <a:endParaRPr lang="ru-RU" dirty="0"/>
        </a:p>
      </dgm:t>
    </dgm:pt>
    <dgm:pt modelId="{31F13F01-E381-446B-917D-55CEED505FC1}" type="parTrans" cxnId="{9BA9A4C9-04AF-4126-84AD-7C6966A61823}">
      <dgm:prSet/>
      <dgm:spPr/>
      <dgm:t>
        <a:bodyPr/>
        <a:lstStyle/>
        <a:p>
          <a:endParaRPr lang="ru-RU"/>
        </a:p>
      </dgm:t>
    </dgm:pt>
    <dgm:pt modelId="{D61A4BF8-117D-4DCC-B88D-6280B6F64E0F}" type="sibTrans" cxnId="{9BA9A4C9-04AF-4126-84AD-7C6966A61823}">
      <dgm:prSet/>
      <dgm:spPr/>
      <dgm:t>
        <a:bodyPr/>
        <a:lstStyle/>
        <a:p>
          <a:endParaRPr lang="ru-RU"/>
        </a:p>
      </dgm:t>
    </dgm:pt>
    <dgm:pt modelId="{E317B936-BDEC-4296-9B9C-E171F986BF42}">
      <dgm:prSet phldrT="[Текст]"/>
      <dgm:spPr/>
      <dgm:t>
        <a:bodyPr/>
        <a:lstStyle/>
        <a:p>
          <a:r>
            <a:rPr lang="ru-RU" dirty="0" smtClean="0"/>
            <a:t>Социальной работы</a:t>
          </a:r>
          <a:endParaRPr lang="ru-RU" dirty="0"/>
        </a:p>
      </dgm:t>
    </dgm:pt>
    <dgm:pt modelId="{54D487F1-F999-4B48-A62A-0EC603FDB4C0}" type="parTrans" cxnId="{A7478E28-B551-4B04-ABB6-4179186C6C99}">
      <dgm:prSet/>
      <dgm:spPr/>
      <dgm:t>
        <a:bodyPr/>
        <a:lstStyle/>
        <a:p>
          <a:endParaRPr lang="ru-RU"/>
        </a:p>
      </dgm:t>
    </dgm:pt>
    <dgm:pt modelId="{2B9A69C1-3CFF-47C7-8349-E166393E2EE4}" type="sibTrans" cxnId="{A7478E28-B551-4B04-ABB6-4179186C6C99}">
      <dgm:prSet/>
      <dgm:spPr/>
      <dgm:t>
        <a:bodyPr/>
        <a:lstStyle/>
        <a:p>
          <a:endParaRPr lang="ru-RU"/>
        </a:p>
      </dgm:t>
    </dgm:pt>
    <dgm:pt modelId="{0F683F4D-B2F4-4F49-98A3-6AEA17F375E4}" type="pres">
      <dgm:prSet presAssocID="{15236A73-114F-4E01-8BEB-D4D368B746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AF239-C15A-4967-A7B1-4F6C7CAC5B03}" type="pres">
      <dgm:prSet presAssocID="{8156F62A-5165-4C54-BA03-05DD8A5C88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88B00-2161-4A3F-A0A9-37F1373345E6}" type="pres">
      <dgm:prSet presAssocID="{758E9025-4341-4C72-A679-6F9437058A3C}" presName="sibTrans" presStyleCnt="0"/>
      <dgm:spPr/>
    </dgm:pt>
    <dgm:pt modelId="{5B5F6A6D-67A0-4534-9A12-18D1A667FB64}" type="pres">
      <dgm:prSet presAssocID="{0B3DE12D-425F-4DE0-BFF7-8FD15818F2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92F49-BC4A-4F80-9E31-C73C60D45D65}" type="pres">
      <dgm:prSet presAssocID="{CD2B6D2D-DF54-4DBA-9A99-9BDECB76A03B}" presName="sibTrans" presStyleCnt="0"/>
      <dgm:spPr/>
    </dgm:pt>
    <dgm:pt modelId="{7082F00C-E215-4FF0-A430-4606DE7E1560}" type="pres">
      <dgm:prSet presAssocID="{AB5EF8EB-A859-4BCC-81E2-F01BB50A53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1DAA9-850F-4CFB-9132-17BC07644567}" type="pres">
      <dgm:prSet presAssocID="{D61A4BF8-117D-4DCC-B88D-6280B6F64E0F}" presName="sibTrans" presStyleCnt="0"/>
      <dgm:spPr/>
    </dgm:pt>
    <dgm:pt modelId="{F29C7F69-373C-42B1-9228-295B01771F27}" type="pres">
      <dgm:prSet presAssocID="{E317B936-BDEC-4296-9B9C-E171F986BF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9A4C9-04AF-4126-84AD-7C6966A61823}" srcId="{15236A73-114F-4E01-8BEB-D4D368B74638}" destId="{AB5EF8EB-A859-4BCC-81E2-F01BB50A5302}" srcOrd="2" destOrd="0" parTransId="{31F13F01-E381-446B-917D-55CEED505FC1}" sibTransId="{D61A4BF8-117D-4DCC-B88D-6280B6F64E0F}"/>
    <dgm:cxn modelId="{A7478E28-B551-4B04-ABB6-4179186C6C99}" srcId="{15236A73-114F-4E01-8BEB-D4D368B74638}" destId="{E317B936-BDEC-4296-9B9C-E171F986BF42}" srcOrd="3" destOrd="0" parTransId="{54D487F1-F999-4B48-A62A-0EC603FDB4C0}" sibTransId="{2B9A69C1-3CFF-47C7-8349-E166393E2EE4}"/>
    <dgm:cxn modelId="{02E815FA-AF72-4E9E-8FBF-E5D26F3E639A}" type="presOf" srcId="{8156F62A-5165-4C54-BA03-05DD8A5C88E4}" destId="{FDFAF239-C15A-4967-A7B1-4F6C7CAC5B03}" srcOrd="0" destOrd="0" presId="urn:microsoft.com/office/officeart/2005/8/layout/default#1"/>
    <dgm:cxn modelId="{241F89BD-02CD-4F3D-894E-321A0E68A777}" type="presOf" srcId="{AB5EF8EB-A859-4BCC-81E2-F01BB50A5302}" destId="{7082F00C-E215-4FF0-A430-4606DE7E1560}" srcOrd="0" destOrd="0" presId="urn:microsoft.com/office/officeart/2005/8/layout/default#1"/>
    <dgm:cxn modelId="{31D859B4-BD55-479A-8C61-C1987E6ABD90}" type="presOf" srcId="{0B3DE12D-425F-4DE0-BFF7-8FD15818F28B}" destId="{5B5F6A6D-67A0-4534-9A12-18D1A667FB64}" srcOrd="0" destOrd="0" presId="urn:microsoft.com/office/officeart/2005/8/layout/default#1"/>
    <dgm:cxn modelId="{18E577F6-9410-4BE5-81CC-04D1DC179519}" type="presOf" srcId="{15236A73-114F-4E01-8BEB-D4D368B74638}" destId="{0F683F4D-B2F4-4F49-98A3-6AEA17F375E4}" srcOrd="0" destOrd="0" presId="urn:microsoft.com/office/officeart/2005/8/layout/default#1"/>
    <dgm:cxn modelId="{9290791C-D576-41C3-BF9C-D28768EBA519}" srcId="{15236A73-114F-4E01-8BEB-D4D368B74638}" destId="{8156F62A-5165-4C54-BA03-05DD8A5C88E4}" srcOrd="0" destOrd="0" parTransId="{7578BF50-57B6-4BCE-8A7F-5E3387A07719}" sibTransId="{758E9025-4341-4C72-A679-6F9437058A3C}"/>
    <dgm:cxn modelId="{67657B02-C1E6-4C1C-A64F-610E0EDB5FD1}" srcId="{15236A73-114F-4E01-8BEB-D4D368B74638}" destId="{0B3DE12D-425F-4DE0-BFF7-8FD15818F28B}" srcOrd="1" destOrd="0" parTransId="{5EC05485-1D6C-4FC4-833A-3F78134A1122}" sibTransId="{CD2B6D2D-DF54-4DBA-9A99-9BDECB76A03B}"/>
    <dgm:cxn modelId="{01862830-C1F6-41DE-B9B9-D14565C28F3C}" type="presOf" srcId="{E317B936-BDEC-4296-9B9C-E171F986BF42}" destId="{F29C7F69-373C-42B1-9228-295B01771F27}" srcOrd="0" destOrd="0" presId="urn:microsoft.com/office/officeart/2005/8/layout/default#1"/>
    <dgm:cxn modelId="{F19A9483-5869-4818-8B5B-1921D8A8D4A5}" type="presParOf" srcId="{0F683F4D-B2F4-4F49-98A3-6AEA17F375E4}" destId="{FDFAF239-C15A-4967-A7B1-4F6C7CAC5B03}" srcOrd="0" destOrd="0" presId="urn:microsoft.com/office/officeart/2005/8/layout/default#1"/>
    <dgm:cxn modelId="{A55028AD-ACBF-427B-9B4B-36F9FFFD9E79}" type="presParOf" srcId="{0F683F4D-B2F4-4F49-98A3-6AEA17F375E4}" destId="{6A688B00-2161-4A3F-A0A9-37F1373345E6}" srcOrd="1" destOrd="0" presId="urn:microsoft.com/office/officeart/2005/8/layout/default#1"/>
    <dgm:cxn modelId="{299490D9-4639-4E6C-9754-3E85CB1165E9}" type="presParOf" srcId="{0F683F4D-B2F4-4F49-98A3-6AEA17F375E4}" destId="{5B5F6A6D-67A0-4534-9A12-18D1A667FB64}" srcOrd="2" destOrd="0" presId="urn:microsoft.com/office/officeart/2005/8/layout/default#1"/>
    <dgm:cxn modelId="{E7567F11-6344-4417-AD7B-7A29ED1A4CED}" type="presParOf" srcId="{0F683F4D-B2F4-4F49-98A3-6AEA17F375E4}" destId="{62892F49-BC4A-4F80-9E31-C73C60D45D65}" srcOrd="3" destOrd="0" presId="urn:microsoft.com/office/officeart/2005/8/layout/default#1"/>
    <dgm:cxn modelId="{02628B23-29B8-4115-B7F4-B66C4AEADF44}" type="presParOf" srcId="{0F683F4D-B2F4-4F49-98A3-6AEA17F375E4}" destId="{7082F00C-E215-4FF0-A430-4606DE7E1560}" srcOrd="4" destOrd="0" presId="urn:microsoft.com/office/officeart/2005/8/layout/default#1"/>
    <dgm:cxn modelId="{113910E2-781B-4B0A-98CD-CC0B9B74A205}" type="presParOf" srcId="{0F683F4D-B2F4-4F49-98A3-6AEA17F375E4}" destId="{9521DAA9-850F-4CFB-9132-17BC07644567}" srcOrd="5" destOrd="0" presId="urn:microsoft.com/office/officeart/2005/8/layout/default#1"/>
    <dgm:cxn modelId="{60E28375-B3E2-4BE1-990A-4C8822AF0426}" type="presParOf" srcId="{0F683F4D-B2F4-4F49-98A3-6AEA17F375E4}" destId="{F29C7F69-373C-42B1-9228-295B01771F2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5810F-83D1-4122-A34F-564A842C0DF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E9EF90-F49C-496B-926F-8CD572979D07}">
      <dgm:prSet phldrT="[Текст]"/>
      <dgm:spPr/>
      <dgm:t>
        <a:bodyPr/>
        <a:lstStyle/>
        <a:p>
          <a:r>
            <a:rPr lang="ru-RU" dirty="0" smtClean="0"/>
            <a:t>УЧЁБА</a:t>
          </a:r>
          <a:endParaRPr lang="ru-RU" dirty="0"/>
        </a:p>
      </dgm:t>
    </dgm:pt>
    <dgm:pt modelId="{F5E19263-3149-418A-804B-3DE2137A2CA3}" type="parTrans" cxnId="{73FE0293-EA9E-4DC5-870D-DF11371F8D5D}">
      <dgm:prSet/>
      <dgm:spPr/>
      <dgm:t>
        <a:bodyPr/>
        <a:lstStyle/>
        <a:p>
          <a:endParaRPr lang="ru-RU"/>
        </a:p>
      </dgm:t>
    </dgm:pt>
    <dgm:pt modelId="{36E87012-F20F-4AA3-BE59-B51E04E140C3}" type="sibTrans" cxnId="{73FE0293-EA9E-4DC5-870D-DF11371F8D5D}">
      <dgm:prSet/>
      <dgm:spPr/>
      <dgm:t>
        <a:bodyPr/>
        <a:lstStyle/>
        <a:p>
          <a:endParaRPr lang="ru-RU"/>
        </a:p>
      </dgm:t>
    </dgm:pt>
    <dgm:pt modelId="{A974AA8A-21CE-4956-818E-0BB39E8EFD1C}">
      <dgm:prSet phldrT="[Текст]"/>
      <dgm:spPr/>
      <dgm:t>
        <a:bodyPr/>
        <a:lstStyle/>
        <a:p>
          <a:r>
            <a:rPr lang="ru-RU" dirty="0" smtClean="0"/>
            <a:t>НАУКА</a:t>
          </a:r>
          <a:endParaRPr lang="ru-RU" dirty="0"/>
        </a:p>
      </dgm:t>
    </dgm:pt>
    <dgm:pt modelId="{1AB643A2-1886-4071-A053-B64EEDCD17B9}" type="parTrans" cxnId="{B5FC8CE4-A09F-458D-8AFB-C63290A8D8D6}">
      <dgm:prSet/>
      <dgm:spPr/>
      <dgm:t>
        <a:bodyPr/>
        <a:lstStyle/>
        <a:p>
          <a:endParaRPr lang="ru-RU"/>
        </a:p>
      </dgm:t>
    </dgm:pt>
    <dgm:pt modelId="{236E65FF-B9E7-4A66-894F-C360010B08BF}" type="sibTrans" cxnId="{B5FC8CE4-A09F-458D-8AFB-C63290A8D8D6}">
      <dgm:prSet/>
      <dgm:spPr/>
      <dgm:t>
        <a:bodyPr/>
        <a:lstStyle/>
        <a:p>
          <a:endParaRPr lang="ru-RU"/>
        </a:p>
      </dgm:t>
    </dgm:pt>
    <dgm:pt modelId="{A710FE22-D242-4681-8767-931B522862B1}">
      <dgm:prSet phldrT="[Текст]"/>
      <dgm:spPr/>
      <dgm:t>
        <a:bodyPr/>
        <a:lstStyle/>
        <a:p>
          <a:r>
            <a:rPr lang="ru-RU" dirty="0" smtClean="0"/>
            <a:t>ПРАКТИКА</a:t>
          </a:r>
          <a:endParaRPr lang="ru-RU" dirty="0"/>
        </a:p>
      </dgm:t>
    </dgm:pt>
    <dgm:pt modelId="{967AC997-9ED8-4896-B580-29CB5F809F5A}" type="parTrans" cxnId="{3BB36EEB-F1DB-48CB-AC84-6B89CF1B4857}">
      <dgm:prSet/>
      <dgm:spPr/>
      <dgm:t>
        <a:bodyPr/>
        <a:lstStyle/>
        <a:p>
          <a:endParaRPr lang="ru-RU"/>
        </a:p>
      </dgm:t>
    </dgm:pt>
    <dgm:pt modelId="{6E6310AC-396D-40EB-9C95-8128EE225E47}" type="sibTrans" cxnId="{3BB36EEB-F1DB-48CB-AC84-6B89CF1B4857}">
      <dgm:prSet/>
      <dgm:spPr/>
      <dgm:t>
        <a:bodyPr/>
        <a:lstStyle/>
        <a:p>
          <a:endParaRPr lang="ru-RU"/>
        </a:p>
      </dgm:t>
    </dgm:pt>
    <dgm:pt modelId="{0C8778D6-D616-46A3-A8F7-B5DBA8B5E88B}">
      <dgm:prSet phldrT="[Текст]"/>
      <dgm:spPr/>
      <dgm:t>
        <a:bodyPr/>
        <a:lstStyle/>
        <a:p>
          <a:r>
            <a:rPr lang="ru-RU" dirty="0" smtClean="0"/>
            <a:t>Социальная активность</a:t>
          </a:r>
          <a:endParaRPr lang="ru-RU" dirty="0"/>
        </a:p>
      </dgm:t>
    </dgm:pt>
    <dgm:pt modelId="{A9A3A89C-5A5F-4C0B-969B-7CCB1A69EA13}" type="parTrans" cxnId="{EE181B0D-DD46-4C55-9B0C-F46B2245911E}">
      <dgm:prSet/>
      <dgm:spPr/>
      <dgm:t>
        <a:bodyPr/>
        <a:lstStyle/>
        <a:p>
          <a:endParaRPr lang="ru-RU"/>
        </a:p>
      </dgm:t>
    </dgm:pt>
    <dgm:pt modelId="{0F7E1F30-2095-43AF-B981-86EF09FDFEC7}" type="sibTrans" cxnId="{EE181B0D-DD46-4C55-9B0C-F46B2245911E}">
      <dgm:prSet/>
      <dgm:spPr/>
      <dgm:t>
        <a:bodyPr/>
        <a:lstStyle/>
        <a:p>
          <a:endParaRPr lang="ru-RU"/>
        </a:p>
      </dgm:t>
    </dgm:pt>
    <dgm:pt modelId="{9C9586F3-8ECA-4250-9798-A4B1C17FF295}">
      <dgm:prSet phldrT="[Текст]"/>
      <dgm:spPr/>
      <dgm:t>
        <a:bodyPr/>
        <a:lstStyle/>
        <a:p>
          <a:r>
            <a:rPr lang="ru-RU" dirty="0" smtClean="0"/>
            <a:t>Социальный УСПЕХ</a:t>
          </a:r>
          <a:endParaRPr lang="ru-RU" dirty="0"/>
        </a:p>
      </dgm:t>
    </dgm:pt>
    <dgm:pt modelId="{6C41B416-BB91-4D4F-8DBC-01EABF67E843}" type="parTrans" cxnId="{E329FB00-70A6-4F74-8B51-C21EE667C9E9}">
      <dgm:prSet/>
      <dgm:spPr/>
      <dgm:t>
        <a:bodyPr/>
        <a:lstStyle/>
        <a:p>
          <a:endParaRPr lang="ru-RU"/>
        </a:p>
      </dgm:t>
    </dgm:pt>
    <dgm:pt modelId="{B0A5467C-209C-4BEC-BCE6-24B2D620B5F6}" type="sibTrans" cxnId="{E329FB00-70A6-4F74-8B51-C21EE667C9E9}">
      <dgm:prSet/>
      <dgm:spPr/>
      <dgm:t>
        <a:bodyPr/>
        <a:lstStyle/>
        <a:p>
          <a:endParaRPr lang="ru-RU"/>
        </a:p>
      </dgm:t>
    </dgm:pt>
    <dgm:pt modelId="{82EC94FA-3914-40DA-AB18-51EE99CED172}" type="pres">
      <dgm:prSet presAssocID="{C135810F-83D1-4122-A34F-564A842C0D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16A599-D827-4A67-A053-412C7F4E3A0F}" type="pres">
      <dgm:prSet presAssocID="{52E9EF90-F49C-496B-926F-8CD572979D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F7769-9267-47EA-B2EA-AF54871595F3}" type="pres">
      <dgm:prSet presAssocID="{36E87012-F20F-4AA3-BE59-B51E04E140C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B95DEDE-B0A5-4C28-8A94-E10A55373C06}" type="pres">
      <dgm:prSet presAssocID="{36E87012-F20F-4AA3-BE59-B51E04E140C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1897427-F006-4D48-A3EA-49B71AA6C478}" type="pres">
      <dgm:prSet presAssocID="{A974AA8A-21CE-4956-818E-0BB39E8EFD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DE5D7-23DD-40F3-94BC-5F45F4309B71}" type="pres">
      <dgm:prSet presAssocID="{236E65FF-B9E7-4A66-894F-C360010B08B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614011E-0690-4DD7-ACD9-6BC9CC264DD3}" type="pres">
      <dgm:prSet presAssocID="{236E65FF-B9E7-4A66-894F-C360010B08B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58F631A-7EDD-4976-9046-77D72F929323}" type="pres">
      <dgm:prSet presAssocID="{A710FE22-D242-4681-8767-931B522862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8C7A3-C899-4770-BAAF-D6345B10B7DD}" type="pres">
      <dgm:prSet presAssocID="{6E6310AC-396D-40EB-9C95-8128EE225E4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41DC72D-C422-4DF7-A381-A5D8F4B63B59}" type="pres">
      <dgm:prSet presAssocID="{6E6310AC-396D-40EB-9C95-8128EE225E4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D45BC2B-7D1F-431A-9659-5AB7CD15D432}" type="pres">
      <dgm:prSet presAssocID="{0C8778D6-D616-46A3-A8F7-B5DBA8B5E8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96739-6AA3-4F75-888F-53FBB2E35371}" type="pres">
      <dgm:prSet presAssocID="{0F7E1F30-2095-43AF-B981-86EF09FDFEC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F7FDFE4B-26C9-4782-AB96-FC59421DDC91}" type="pres">
      <dgm:prSet presAssocID="{0F7E1F30-2095-43AF-B981-86EF09FDFEC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994DA9B-95CB-41FA-8187-B6AA3CD670E8}" type="pres">
      <dgm:prSet presAssocID="{9C9586F3-8ECA-4250-9798-A4B1C17FF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0BE515-A609-4310-AE93-2ABDC3EFDF49}" type="presOf" srcId="{52E9EF90-F49C-496B-926F-8CD572979D07}" destId="{C416A599-D827-4A67-A053-412C7F4E3A0F}" srcOrd="0" destOrd="0" presId="urn:microsoft.com/office/officeart/2005/8/layout/process5"/>
    <dgm:cxn modelId="{EE181B0D-DD46-4C55-9B0C-F46B2245911E}" srcId="{C135810F-83D1-4122-A34F-564A842C0DF1}" destId="{0C8778D6-D616-46A3-A8F7-B5DBA8B5E88B}" srcOrd="3" destOrd="0" parTransId="{A9A3A89C-5A5F-4C0B-969B-7CCB1A69EA13}" sibTransId="{0F7E1F30-2095-43AF-B981-86EF09FDFEC7}"/>
    <dgm:cxn modelId="{3BB36EEB-F1DB-48CB-AC84-6B89CF1B4857}" srcId="{C135810F-83D1-4122-A34F-564A842C0DF1}" destId="{A710FE22-D242-4681-8767-931B522862B1}" srcOrd="2" destOrd="0" parTransId="{967AC997-9ED8-4896-B580-29CB5F809F5A}" sibTransId="{6E6310AC-396D-40EB-9C95-8128EE225E47}"/>
    <dgm:cxn modelId="{B1D3D103-2045-449A-9BC6-FC40FD76DB35}" type="presOf" srcId="{36E87012-F20F-4AA3-BE59-B51E04E140C3}" destId="{83DF7769-9267-47EA-B2EA-AF54871595F3}" srcOrd="0" destOrd="0" presId="urn:microsoft.com/office/officeart/2005/8/layout/process5"/>
    <dgm:cxn modelId="{96B8BF22-4B59-4F25-BD12-06C9A9DB8BBD}" type="presOf" srcId="{9C9586F3-8ECA-4250-9798-A4B1C17FF295}" destId="{B994DA9B-95CB-41FA-8187-B6AA3CD670E8}" srcOrd="0" destOrd="0" presId="urn:microsoft.com/office/officeart/2005/8/layout/process5"/>
    <dgm:cxn modelId="{15DDB2CF-AB1C-41DB-B0E8-A757507DAE66}" type="presOf" srcId="{36E87012-F20F-4AA3-BE59-B51E04E140C3}" destId="{8B95DEDE-B0A5-4C28-8A94-E10A55373C06}" srcOrd="1" destOrd="0" presId="urn:microsoft.com/office/officeart/2005/8/layout/process5"/>
    <dgm:cxn modelId="{09675C71-A76A-4F7C-9BF2-D6BCDF113658}" type="presOf" srcId="{A710FE22-D242-4681-8767-931B522862B1}" destId="{758F631A-7EDD-4976-9046-77D72F929323}" srcOrd="0" destOrd="0" presId="urn:microsoft.com/office/officeart/2005/8/layout/process5"/>
    <dgm:cxn modelId="{FE32BA44-AA92-46B2-AB5D-D288534D7751}" type="presOf" srcId="{236E65FF-B9E7-4A66-894F-C360010B08BF}" destId="{6B9DE5D7-23DD-40F3-94BC-5F45F4309B71}" srcOrd="0" destOrd="0" presId="urn:microsoft.com/office/officeart/2005/8/layout/process5"/>
    <dgm:cxn modelId="{76237BCD-168D-458B-A435-0A730E28F2CF}" type="presOf" srcId="{6E6310AC-396D-40EB-9C95-8128EE225E47}" destId="{F41DC72D-C422-4DF7-A381-A5D8F4B63B59}" srcOrd="1" destOrd="0" presId="urn:microsoft.com/office/officeart/2005/8/layout/process5"/>
    <dgm:cxn modelId="{F029F31D-6F10-40DF-8928-EAD479FDAB2C}" type="presOf" srcId="{6E6310AC-396D-40EB-9C95-8128EE225E47}" destId="{31F8C7A3-C899-4770-BAAF-D6345B10B7DD}" srcOrd="0" destOrd="0" presId="urn:microsoft.com/office/officeart/2005/8/layout/process5"/>
    <dgm:cxn modelId="{73FE0293-EA9E-4DC5-870D-DF11371F8D5D}" srcId="{C135810F-83D1-4122-A34F-564A842C0DF1}" destId="{52E9EF90-F49C-496B-926F-8CD572979D07}" srcOrd="0" destOrd="0" parTransId="{F5E19263-3149-418A-804B-3DE2137A2CA3}" sibTransId="{36E87012-F20F-4AA3-BE59-B51E04E140C3}"/>
    <dgm:cxn modelId="{B5FC8CE4-A09F-458D-8AFB-C63290A8D8D6}" srcId="{C135810F-83D1-4122-A34F-564A842C0DF1}" destId="{A974AA8A-21CE-4956-818E-0BB39E8EFD1C}" srcOrd="1" destOrd="0" parTransId="{1AB643A2-1886-4071-A053-B64EEDCD17B9}" sibTransId="{236E65FF-B9E7-4A66-894F-C360010B08BF}"/>
    <dgm:cxn modelId="{70BF49AE-6C18-475B-A3EF-7417FDDB790B}" type="presOf" srcId="{0C8778D6-D616-46A3-A8F7-B5DBA8B5E88B}" destId="{AD45BC2B-7D1F-431A-9659-5AB7CD15D432}" srcOrd="0" destOrd="0" presId="urn:microsoft.com/office/officeart/2005/8/layout/process5"/>
    <dgm:cxn modelId="{AAB41570-2666-433C-B506-7A351F81DB19}" type="presOf" srcId="{C135810F-83D1-4122-A34F-564A842C0DF1}" destId="{82EC94FA-3914-40DA-AB18-51EE99CED172}" srcOrd="0" destOrd="0" presId="urn:microsoft.com/office/officeart/2005/8/layout/process5"/>
    <dgm:cxn modelId="{4A3CC1AA-87DC-415B-A805-7804C66B93CB}" type="presOf" srcId="{236E65FF-B9E7-4A66-894F-C360010B08BF}" destId="{9614011E-0690-4DD7-ACD9-6BC9CC264DD3}" srcOrd="1" destOrd="0" presId="urn:microsoft.com/office/officeart/2005/8/layout/process5"/>
    <dgm:cxn modelId="{D66655DC-960B-45C0-9D13-3DA8DFE19EC2}" type="presOf" srcId="{0F7E1F30-2095-43AF-B981-86EF09FDFEC7}" destId="{F7C96739-6AA3-4F75-888F-53FBB2E35371}" srcOrd="0" destOrd="0" presId="urn:microsoft.com/office/officeart/2005/8/layout/process5"/>
    <dgm:cxn modelId="{E329FB00-70A6-4F74-8B51-C21EE667C9E9}" srcId="{C135810F-83D1-4122-A34F-564A842C0DF1}" destId="{9C9586F3-8ECA-4250-9798-A4B1C17FF295}" srcOrd="4" destOrd="0" parTransId="{6C41B416-BB91-4D4F-8DBC-01EABF67E843}" sibTransId="{B0A5467C-209C-4BEC-BCE6-24B2D620B5F6}"/>
    <dgm:cxn modelId="{CE56331B-B324-45B1-B94A-4238A9EC4F91}" type="presOf" srcId="{A974AA8A-21CE-4956-818E-0BB39E8EFD1C}" destId="{51897427-F006-4D48-A3EA-49B71AA6C478}" srcOrd="0" destOrd="0" presId="urn:microsoft.com/office/officeart/2005/8/layout/process5"/>
    <dgm:cxn modelId="{E3223B21-75CC-4C96-8BE6-A9A543F3A48D}" type="presOf" srcId="{0F7E1F30-2095-43AF-B981-86EF09FDFEC7}" destId="{F7FDFE4B-26C9-4782-AB96-FC59421DDC91}" srcOrd="1" destOrd="0" presId="urn:microsoft.com/office/officeart/2005/8/layout/process5"/>
    <dgm:cxn modelId="{2CC433B0-08CE-4E27-9805-EA0B1DC4E450}" type="presParOf" srcId="{82EC94FA-3914-40DA-AB18-51EE99CED172}" destId="{C416A599-D827-4A67-A053-412C7F4E3A0F}" srcOrd="0" destOrd="0" presId="urn:microsoft.com/office/officeart/2005/8/layout/process5"/>
    <dgm:cxn modelId="{057350F0-139A-4FEC-8EFB-FC70DC33C724}" type="presParOf" srcId="{82EC94FA-3914-40DA-AB18-51EE99CED172}" destId="{83DF7769-9267-47EA-B2EA-AF54871595F3}" srcOrd="1" destOrd="0" presId="urn:microsoft.com/office/officeart/2005/8/layout/process5"/>
    <dgm:cxn modelId="{D770011A-942D-4D23-8884-A8125EC4CB40}" type="presParOf" srcId="{83DF7769-9267-47EA-B2EA-AF54871595F3}" destId="{8B95DEDE-B0A5-4C28-8A94-E10A55373C06}" srcOrd="0" destOrd="0" presId="urn:microsoft.com/office/officeart/2005/8/layout/process5"/>
    <dgm:cxn modelId="{E80E42D3-C18A-4DFB-B5E0-D74C4EBB5293}" type="presParOf" srcId="{82EC94FA-3914-40DA-AB18-51EE99CED172}" destId="{51897427-F006-4D48-A3EA-49B71AA6C478}" srcOrd="2" destOrd="0" presId="urn:microsoft.com/office/officeart/2005/8/layout/process5"/>
    <dgm:cxn modelId="{FF61870F-F6C9-4B5E-85A4-233337C94CAB}" type="presParOf" srcId="{82EC94FA-3914-40DA-AB18-51EE99CED172}" destId="{6B9DE5D7-23DD-40F3-94BC-5F45F4309B71}" srcOrd="3" destOrd="0" presId="urn:microsoft.com/office/officeart/2005/8/layout/process5"/>
    <dgm:cxn modelId="{66750BDF-0D10-45D6-9E42-6D359C7A2D36}" type="presParOf" srcId="{6B9DE5D7-23DD-40F3-94BC-5F45F4309B71}" destId="{9614011E-0690-4DD7-ACD9-6BC9CC264DD3}" srcOrd="0" destOrd="0" presId="urn:microsoft.com/office/officeart/2005/8/layout/process5"/>
    <dgm:cxn modelId="{1367754C-8D28-4B97-B527-B2692E9211B9}" type="presParOf" srcId="{82EC94FA-3914-40DA-AB18-51EE99CED172}" destId="{758F631A-7EDD-4976-9046-77D72F929323}" srcOrd="4" destOrd="0" presId="urn:microsoft.com/office/officeart/2005/8/layout/process5"/>
    <dgm:cxn modelId="{7C94CB21-FCA2-49F5-B430-50B418CA4BAC}" type="presParOf" srcId="{82EC94FA-3914-40DA-AB18-51EE99CED172}" destId="{31F8C7A3-C899-4770-BAAF-D6345B10B7DD}" srcOrd="5" destOrd="0" presId="urn:microsoft.com/office/officeart/2005/8/layout/process5"/>
    <dgm:cxn modelId="{908BBFE2-4E4C-4512-B906-52B8997B534F}" type="presParOf" srcId="{31F8C7A3-C899-4770-BAAF-D6345B10B7DD}" destId="{F41DC72D-C422-4DF7-A381-A5D8F4B63B59}" srcOrd="0" destOrd="0" presId="urn:microsoft.com/office/officeart/2005/8/layout/process5"/>
    <dgm:cxn modelId="{AA3CFD5D-F039-4BF9-9437-FE3592E9C8FD}" type="presParOf" srcId="{82EC94FA-3914-40DA-AB18-51EE99CED172}" destId="{AD45BC2B-7D1F-431A-9659-5AB7CD15D432}" srcOrd="6" destOrd="0" presId="urn:microsoft.com/office/officeart/2005/8/layout/process5"/>
    <dgm:cxn modelId="{AEADD376-3B86-447F-933E-5D039650ACC0}" type="presParOf" srcId="{82EC94FA-3914-40DA-AB18-51EE99CED172}" destId="{F7C96739-6AA3-4F75-888F-53FBB2E35371}" srcOrd="7" destOrd="0" presId="urn:microsoft.com/office/officeart/2005/8/layout/process5"/>
    <dgm:cxn modelId="{7FA123B6-40F8-458D-A04A-0BCA59F3E84F}" type="presParOf" srcId="{F7C96739-6AA3-4F75-888F-53FBB2E35371}" destId="{F7FDFE4B-26C9-4782-AB96-FC59421DDC91}" srcOrd="0" destOrd="0" presId="urn:microsoft.com/office/officeart/2005/8/layout/process5"/>
    <dgm:cxn modelId="{9797AD4A-F1E3-4AE1-B66B-5C03B2F3BFC1}" type="presParOf" srcId="{82EC94FA-3914-40DA-AB18-51EE99CED172}" destId="{B994DA9B-95CB-41FA-8187-B6AA3CD670E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9F2E8-B570-4E64-B1F8-72C5EB16A0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8CA80F-D455-4D04-A3CB-34F6F2806DE2}">
      <dgm:prSet phldrT="[Текст]"/>
      <dgm:spPr/>
      <dgm:t>
        <a:bodyPr/>
        <a:lstStyle/>
        <a:p>
          <a:r>
            <a:rPr lang="ru-RU" dirty="0" smtClean="0"/>
            <a:t>ТВОРЧЕСТВО</a:t>
          </a:r>
          <a:endParaRPr lang="ru-RU" dirty="0"/>
        </a:p>
      </dgm:t>
    </dgm:pt>
    <dgm:pt modelId="{1CDCCDB8-1361-49D3-B5E9-8685734EE833}" type="parTrans" cxnId="{4590B555-087A-4AED-9BF8-3A8436566114}">
      <dgm:prSet/>
      <dgm:spPr/>
      <dgm:t>
        <a:bodyPr/>
        <a:lstStyle/>
        <a:p>
          <a:endParaRPr lang="ru-RU"/>
        </a:p>
      </dgm:t>
    </dgm:pt>
    <dgm:pt modelId="{36EB2880-A8FA-4F32-9B49-056E6AADC3DC}" type="sibTrans" cxnId="{4590B555-087A-4AED-9BF8-3A8436566114}">
      <dgm:prSet/>
      <dgm:spPr/>
      <dgm:t>
        <a:bodyPr/>
        <a:lstStyle/>
        <a:p>
          <a:endParaRPr lang="ru-RU"/>
        </a:p>
      </dgm:t>
    </dgm:pt>
    <dgm:pt modelId="{18222F52-D308-4BDE-8565-8397AC334D17}">
      <dgm:prSet phldrT="[Текст]"/>
      <dgm:spPr/>
      <dgm:t>
        <a:bodyPr/>
        <a:lstStyle/>
        <a:p>
          <a:r>
            <a:rPr lang="ru-RU" dirty="0" smtClean="0"/>
            <a:t>ИНТЕЛЛЕКТ</a:t>
          </a:r>
          <a:endParaRPr lang="ru-RU" dirty="0"/>
        </a:p>
      </dgm:t>
    </dgm:pt>
    <dgm:pt modelId="{25DADF75-B3D7-4782-9036-254BF39FB170}" type="parTrans" cxnId="{DBFC29AD-48E9-49D7-8FCE-F09F840DEF98}">
      <dgm:prSet/>
      <dgm:spPr/>
      <dgm:t>
        <a:bodyPr/>
        <a:lstStyle/>
        <a:p>
          <a:endParaRPr lang="ru-RU"/>
        </a:p>
      </dgm:t>
    </dgm:pt>
    <dgm:pt modelId="{C8E722AE-A400-4FA2-8B9D-5EBB79B946B7}" type="sibTrans" cxnId="{DBFC29AD-48E9-49D7-8FCE-F09F840DEF98}">
      <dgm:prSet/>
      <dgm:spPr/>
      <dgm:t>
        <a:bodyPr/>
        <a:lstStyle/>
        <a:p>
          <a:endParaRPr lang="ru-RU"/>
        </a:p>
      </dgm:t>
    </dgm:pt>
    <dgm:pt modelId="{148E9F4D-07B3-47D5-B2D4-FEA2EA2AF90E}">
      <dgm:prSet phldrT="[Текст]"/>
      <dgm:spPr/>
      <dgm:t>
        <a:bodyPr/>
        <a:lstStyle/>
        <a:p>
          <a:r>
            <a:rPr lang="ru-RU" dirty="0" smtClean="0"/>
            <a:t>СПОРТ</a:t>
          </a:r>
          <a:endParaRPr lang="ru-RU" dirty="0"/>
        </a:p>
      </dgm:t>
    </dgm:pt>
    <dgm:pt modelId="{FCCA2FEA-B725-406C-875F-A842BFA26FAE}" type="parTrans" cxnId="{680D6391-E094-4044-95A7-E868E7E646B7}">
      <dgm:prSet/>
      <dgm:spPr/>
      <dgm:t>
        <a:bodyPr/>
        <a:lstStyle/>
        <a:p>
          <a:endParaRPr lang="ru-RU"/>
        </a:p>
      </dgm:t>
    </dgm:pt>
    <dgm:pt modelId="{E505F818-39A5-4EBC-821F-C2D0E078BAFD}" type="sibTrans" cxnId="{680D6391-E094-4044-95A7-E868E7E646B7}">
      <dgm:prSet/>
      <dgm:spPr/>
      <dgm:t>
        <a:bodyPr/>
        <a:lstStyle/>
        <a:p>
          <a:endParaRPr lang="ru-RU"/>
        </a:p>
      </dgm:t>
    </dgm:pt>
    <dgm:pt modelId="{8236EF5C-A36D-412D-A0B2-7E2A90A7DE91}" type="pres">
      <dgm:prSet presAssocID="{EC49F2E8-B570-4E64-B1F8-72C5EB16A0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29B1EE-B41D-4C21-AA23-DEE715773606}" type="pres">
      <dgm:prSet presAssocID="{F38CA80F-D455-4D04-A3CB-34F6F2806DE2}" presName="parentLin" presStyleCnt="0"/>
      <dgm:spPr/>
    </dgm:pt>
    <dgm:pt modelId="{03B438BF-2D9C-4A5C-868F-75C7EA8138DE}" type="pres">
      <dgm:prSet presAssocID="{F38CA80F-D455-4D04-A3CB-34F6F2806D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297E32E-8BA8-4257-8CA7-9FD75FC05392}" type="pres">
      <dgm:prSet presAssocID="{F38CA80F-D455-4D04-A3CB-34F6F2806DE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772DE-BF05-4D09-9332-D2F9DCC7AA08}" type="pres">
      <dgm:prSet presAssocID="{F38CA80F-D455-4D04-A3CB-34F6F2806DE2}" presName="negativeSpace" presStyleCnt="0"/>
      <dgm:spPr/>
    </dgm:pt>
    <dgm:pt modelId="{90090CBF-1759-4D3B-A3C6-6AE1D37A6D2B}" type="pres">
      <dgm:prSet presAssocID="{F38CA80F-D455-4D04-A3CB-34F6F2806DE2}" presName="childText" presStyleLbl="conFgAcc1" presStyleIdx="0" presStyleCnt="3">
        <dgm:presLayoutVars>
          <dgm:bulletEnabled val="1"/>
        </dgm:presLayoutVars>
      </dgm:prSet>
      <dgm:spPr/>
    </dgm:pt>
    <dgm:pt modelId="{8E7BA6F1-A7AF-4EBE-ACE8-BAA4D8A0A75B}" type="pres">
      <dgm:prSet presAssocID="{36EB2880-A8FA-4F32-9B49-056E6AADC3DC}" presName="spaceBetweenRectangles" presStyleCnt="0"/>
      <dgm:spPr/>
    </dgm:pt>
    <dgm:pt modelId="{DB6ADD32-AE5C-48E2-BEDA-E249883F396D}" type="pres">
      <dgm:prSet presAssocID="{18222F52-D308-4BDE-8565-8397AC334D17}" presName="parentLin" presStyleCnt="0"/>
      <dgm:spPr/>
    </dgm:pt>
    <dgm:pt modelId="{C82D9388-0F43-40B0-847C-7AB58FFDFA65}" type="pres">
      <dgm:prSet presAssocID="{18222F52-D308-4BDE-8565-8397AC334D1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C73F0B-C24F-4AB1-8A98-2461F6FC4C4E}" type="pres">
      <dgm:prSet presAssocID="{18222F52-D308-4BDE-8565-8397AC334D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E4312-BF37-468A-A37E-81638F5D5798}" type="pres">
      <dgm:prSet presAssocID="{18222F52-D308-4BDE-8565-8397AC334D17}" presName="negativeSpace" presStyleCnt="0"/>
      <dgm:spPr/>
    </dgm:pt>
    <dgm:pt modelId="{0E5CB58F-E9DE-4BDB-87D9-98A43A98A448}" type="pres">
      <dgm:prSet presAssocID="{18222F52-D308-4BDE-8565-8397AC334D17}" presName="childText" presStyleLbl="conFgAcc1" presStyleIdx="1" presStyleCnt="3">
        <dgm:presLayoutVars>
          <dgm:bulletEnabled val="1"/>
        </dgm:presLayoutVars>
      </dgm:prSet>
      <dgm:spPr/>
    </dgm:pt>
    <dgm:pt modelId="{055AE1D3-E93A-449A-A581-6E013019A342}" type="pres">
      <dgm:prSet presAssocID="{C8E722AE-A400-4FA2-8B9D-5EBB79B946B7}" presName="spaceBetweenRectangles" presStyleCnt="0"/>
      <dgm:spPr/>
    </dgm:pt>
    <dgm:pt modelId="{CE8B16FE-DA92-416A-8FE1-1963AA070BBA}" type="pres">
      <dgm:prSet presAssocID="{148E9F4D-07B3-47D5-B2D4-FEA2EA2AF90E}" presName="parentLin" presStyleCnt="0"/>
      <dgm:spPr/>
    </dgm:pt>
    <dgm:pt modelId="{0ECADB69-7639-47FB-9ED2-EBD7BA95F488}" type="pres">
      <dgm:prSet presAssocID="{148E9F4D-07B3-47D5-B2D4-FEA2EA2AF90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1642F4C-CBEC-46F4-91CE-EA0D88489706}" type="pres">
      <dgm:prSet presAssocID="{148E9F4D-07B3-47D5-B2D4-FEA2EA2AF9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D608F-2232-480E-BD0C-977C86BCB572}" type="pres">
      <dgm:prSet presAssocID="{148E9F4D-07B3-47D5-B2D4-FEA2EA2AF90E}" presName="negativeSpace" presStyleCnt="0"/>
      <dgm:spPr/>
    </dgm:pt>
    <dgm:pt modelId="{B346F068-1C90-4E21-A60C-981B922101FF}" type="pres">
      <dgm:prSet presAssocID="{148E9F4D-07B3-47D5-B2D4-FEA2EA2AF9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2A6739-F7B9-4006-AF42-E54D4F46F6C1}" type="presOf" srcId="{18222F52-D308-4BDE-8565-8397AC334D17}" destId="{79C73F0B-C24F-4AB1-8A98-2461F6FC4C4E}" srcOrd="1" destOrd="0" presId="urn:microsoft.com/office/officeart/2005/8/layout/list1"/>
    <dgm:cxn modelId="{4590B555-087A-4AED-9BF8-3A8436566114}" srcId="{EC49F2E8-B570-4E64-B1F8-72C5EB16A09A}" destId="{F38CA80F-D455-4D04-A3CB-34F6F2806DE2}" srcOrd="0" destOrd="0" parTransId="{1CDCCDB8-1361-49D3-B5E9-8685734EE833}" sibTransId="{36EB2880-A8FA-4F32-9B49-056E6AADC3DC}"/>
    <dgm:cxn modelId="{50D2884E-EB2F-4B22-81BF-D96546FB9584}" type="presOf" srcId="{148E9F4D-07B3-47D5-B2D4-FEA2EA2AF90E}" destId="{D1642F4C-CBEC-46F4-91CE-EA0D88489706}" srcOrd="1" destOrd="0" presId="urn:microsoft.com/office/officeart/2005/8/layout/list1"/>
    <dgm:cxn modelId="{863AA1C2-B87F-4535-925A-BB685441E740}" type="presOf" srcId="{F38CA80F-D455-4D04-A3CB-34F6F2806DE2}" destId="{1297E32E-8BA8-4257-8CA7-9FD75FC05392}" srcOrd="1" destOrd="0" presId="urn:microsoft.com/office/officeart/2005/8/layout/list1"/>
    <dgm:cxn modelId="{B5B098D3-4382-4FEF-9ED8-09146B1136DA}" type="presOf" srcId="{18222F52-D308-4BDE-8565-8397AC334D17}" destId="{C82D9388-0F43-40B0-847C-7AB58FFDFA65}" srcOrd="0" destOrd="0" presId="urn:microsoft.com/office/officeart/2005/8/layout/list1"/>
    <dgm:cxn modelId="{680D6391-E094-4044-95A7-E868E7E646B7}" srcId="{EC49F2E8-B570-4E64-B1F8-72C5EB16A09A}" destId="{148E9F4D-07B3-47D5-B2D4-FEA2EA2AF90E}" srcOrd="2" destOrd="0" parTransId="{FCCA2FEA-B725-406C-875F-A842BFA26FAE}" sibTransId="{E505F818-39A5-4EBC-821F-C2D0E078BAFD}"/>
    <dgm:cxn modelId="{D45119A3-A6EE-42D9-9C04-CAA5B4363D00}" type="presOf" srcId="{F38CA80F-D455-4D04-A3CB-34F6F2806DE2}" destId="{03B438BF-2D9C-4A5C-868F-75C7EA8138DE}" srcOrd="0" destOrd="0" presId="urn:microsoft.com/office/officeart/2005/8/layout/list1"/>
    <dgm:cxn modelId="{928E75B4-E185-4876-91BC-AEAB877C942E}" type="presOf" srcId="{148E9F4D-07B3-47D5-B2D4-FEA2EA2AF90E}" destId="{0ECADB69-7639-47FB-9ED2-EBD7BA95F488}" srcOrd="0" destOrd="0" presId="urn:microsoft.com/office/officeart/2005/8/layout/list1"/>
    <dgm:cxn modelId="{DBFC29AD-48E9-49D7-8FCE-F09F840DEF98}" srcId="{EC49F2E8-B570-4E64-B1F8-72C5EB16A09A}" destId="{18222F52-D308-4BDE-8565-8397AC334D17}" srcOrd="1" destOrd="0" parTransId="{25DADF75-B3D7-4782-9036-254BF39FB170}" sibTransId="{C8E722AE-A400-4FA2-8B9D-5EBB79B946B7}"/>
    <dgm:cxn modelId="{BE8E2F32-772B-4F26-9F42-651A32CF96D0}" type="presOf" srcId="{EC49F2E8-B570-4E64-B1F8-72C5EB16A09A}" destId="{8236EF5C-A36D-412D-A0B2-7E2A90A7DE91}" srcOrd="0" destOrd="0" presId="urn:microsoft.com/office/officeart/2005/8/layout/list1"/>
    <dgm:cxn modelId="{32C54B2A-E948-4721-AEE5-70DD7CA2DBA7}" type="presParOf" srcId="{8236EF5C-A36D-412D-A0B2-7E2A90A7DE91}" destId="{FC29B1EE-B41D-4C21-AA23-DEE715773606}" srcOrd="0" destOrd="0" presId="urn:microsoft.com/office/officeart/2005/8/layout/list1"/>
    <dgm:cxn modelId="{9ABC5234-53EB-4FEB-BCD8-21923CFF5B0A}" type="presParOf" srcId="{FC29B1EE-B41D-4C21-AA23-DEE715773606}" destId="{03B438BF-2D9C-4A5C-868F-75C7EA8138DE}" srcOrd="0" destOrd="0" presId="urn:microsoft.com/office/officeart/2005/8/layout/list1"/>
    <dgm:cxn modelId="{8AD1985B-914A-43C3-8662-441C40B12B95}" type="presParOf" srcId="{FC29B1EE-B41D-4C21-AA23-DEE715773606}" destId="{1297E32E-8BA8-4257-8CA7-9FD75FC05392}" srcOrd="1" destOrd="0" presId="urn:microsoft.com/office/officeart/2005/8/layout/list1"/>
    <dgm:cxn modelId="{A9F292A2-8D7D-42F8-85D8-6D2532B4D91D}" type="presParOf" srcId="{8236EF5C-A36D-412D-A0B2-7E2A90A7DE91}" destId="{A61772DE-BF05-4D09-9332-D2F9DCC7AA08}" srcOrd="1" destOrd="0" presId="urn:microsoft.com/office/officeart/2005/8/layout/list1"/>
    <dgm:cxn modelId="{7684144E-7BE4-4AD3-8CD9-DF744177F5BD}" type="presParOf" srcId="{8236EF5C-A36D-412D-A0B2-7E2A90A7DE91}" destId="{90090CBF-1759-4D3B-A3C6-6AE1D37A6D2B}" srcOrd="2" destOrd="0" presId="urn:microsoft.com/office/officeart/2005/8/layout/list1"/>
    <dgm:cxn modelId="{FE1E5D0E-D4CD-42DE-8AFA-8A444A3C7EDF}" type="presParOf" srcId="{8236EF5C-A36D-412D-A0B2-7E2A90A7DE91}" destId="{8E7BA6F1-A7AF-4EBE-ACE8-BAA4D8A0A75B}" srcOrd="3" destOrd="0" presId="urn:microsoft.com/office/officeart/2005/8/layout/list1"/>
    <dgm:cxn modelId="{99CEF9C0-0D6B-47DA-9A4D-3D50671CD80E}" type="presParOf" srcId="{8236EF5C-A36D-412D-A0B2-7E2A90A7DE91}" destId="{DB6ADD32-AE5C-48E2-BEDA-E249883F396D}" srcOrd="4" destOrd="0" presId="urn:microsoft.com/office/officeart/2005/8/layout/list1"/>
    <dgm:cxn modelId="{2CB92F3E-0DBB-4AD0-818B-86C7DBC94E12}" type="presParOf" srcId="{DB6ADD32-AE5C-48E2-BEDA-E249883F396D}" destId="{C82D9388-0F43-40B0-847C-7AB58FFDFA65}" srcOrd="0" destOrd="0" presId="urn:microsoft.com/office/officeart/2005/8/layout/list1"/>
    <dgm:cxn modelId="{F8A4647C-E759-4F57-915A-F583C1C7D7DB}" type="presParOf" srcId="{DB6ADD32-AE5C-48E2-BEDA-E249883F396D}" destId="{79C73F0B-C24F-4AB1-8A98-2461F6FC4C4E}" srcOrd="1" destOrd="0" presId="urn:microsoft.com/office/officeart/2005/8/layout/list1"/>
    <dgm:cxn modelId="{AB9C7BFF-53FD-423B-AA84-8210DA1041A6}" type="presParOf" srcId="{8236EF5C-A36D-412D-A0B2-7E2A90A7DE91}" destId="{787E4312-BF37-468A-A37E-81638F5D5798}" srcOrd="5" destOrd="0" presId="urn:microsoft.com/office/officeart/2005/8/layout/list1"/>
    <dgm:cxn modelId="{0ED82694-5587-4163-B8AA-047EA3A94B62}" type="presParOf" srcId="{8236EF5C-A36D-412D-A0B2-7E2A90A7DE91}" destId="{0E5CB58F-E9DE-4BDB-87D9-98A43A98A448}" srcOrd="6" destOrd="0" presId="urn:microsoft.com/office/officeart/2005/8/layout/list1"/>
    <dgm:cxn modelId="{773D4E22-0EE5-46BC-B559-43B141856151}" type="presParOf" srcId="{8236EF5C-A36D-412D-A0B2-7E2A90A7DE91}" destId="{055AE1D3-E93A-449A-A581-6E013019A342}" srcOrd="7" destOrd="0" presId="urn:microsoft.com/office/officeart/2005/8/layout/list1"/>
    <dgm:cxn modelId="{3B56FB42-6A27-4E40-9E0A-CC7C84173DBC}" type="presParOf" srcId="{8236EF5C-A36D-412D-A0B2-7E2A90A7DE91}" destId="{CE8B16FE-DA92-416A-8FE1-1963AA070BBA}" srcOrd="8" destOrd="0" presId="urn:microsoft.com/office/officeart/2005/8/layout/list1"/>
    <dgm:cxn modelId="{D20FAA98-0B1E-43A6-9B11-402E0FAC2EFD}" type="presParOf" srcId="{CE8B16FE-DA92-416A-8FE1-1963AA070BBA}" destId="{0ECADB69-7639-47FB-9ED2-EBD7BA95F488}" srcOrd="0" destOrd="0" presId="urn:microsoft.com/office/officeart/2005/8/layout/list1"/>
    <dgm:cxn modelId="{3982756D-6A11-48C5-8961-1199EF8D0F78}" type="presParOf" srcId="{CE8B16FE-DA92-416A-8FE1-1963AA070BBA}" destId="{D1642F4C-CBEC-46F4-91CE-EA0D88489706}" srcOrd="1" destOrd="0" presId="urn:microsoft.com/office/officeart/2005/8/layout/list1"/>
    <dgm:cxn modelId="{E756F404-2909-4476-BBB2-05D637B163E1}" type="presParOf" srcId="{8236EF5C-A36D-412D-A0B2-7E2A90A7DE91}" destId="{FD2D608F-2232-480E-BD0C-977C86BCB572}" srcOrd="9" destOrd="0" presId="urn:microsoft.com/office/officeart/2005/8/layout/list1"/>
    <dgm:cxn modelId="{88801734-19B2-46C0-898E-AC9360883AF7}" type="presParOf" srcId="{8236EF5C-A36D-412D-A0B2-7E2A90A7DE91}" destId="{B346F068-1C90-4E21-A60C-981B922101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90CBF-1759-4D3B-A3C6-6AE1D37A6D2B}">
      <dsp:nvSpPr>
        <dsp:cNvPr id="0" name=""/>
        <dsp:cNvSpPr/>
      </dsp:nvSpPr>
      <dsp:spPr>
        <a:xfrm>
          <a:off x="0" y="398759"/>
          <a:ext cx="100187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7E32E-8BA8-4257-8CA7-9FD75FC05392}">
      <dsp:nvSpPr>
        <dsp:cNvPr id="0" name=""/>
        <dsp:cNvSpPr/>
      </dsp:nvSpPr>
      <dsp:spPr>
        <a:xfrm>
          <a:off x="500935" y="59279"/>
          <a:ext cx="701309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ТВОРЧЕСТВО</a:t>
          </a:r>
          <a:endParaRPr lang="ru-RU" sz="2300" kern="1200" dirty="0"/>
        </a:p>
      </dsp:txBody>
      <dsp:txXfrm>
        <a:off x="534079" y="92423"/>
        <a:ext cx="6946810" cy="612672"/>
      </dsp:txXfrm>
    </dsp:sp>
    <dsp:sp modelId="{0E5CB58F-E9DE-4BDB-87D9-98A43A98A448}">
      <dsp:nvSpPr>
        <dsp:cNvPr id="0" name=""/>
        <dsp:cNvSpPr/>
      </dsp:nvSpPr>
      <dsp:spPr>
        <a:xfrm>
          <a:off x="0" y="1442040"/>
          <a:ext cx="100187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73F0B-C24F-4AB1-8A98-2461F6FC4C4E}">
      <dsp:nvSpPr>
        <dsp:cNvPr id="0" name=""/>
        <dsp:cNvSpPr/>
      </dsp:nvSpPr>
      <dsp:spPr>
        <a:xfrm>
          <a:off x="500935" y="1102559"/>
          <a:ext cx="701309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ИНТЕЛЛЕКТ</a:t>
          </a:r>
          <a:endParaRPr lang="ru-RU" sz="2300" kern="1200" dirty="0"/>
        </a:p>
      </dsp:txBody>
      <dsp:txXfrm>
        <a:off x="534079" y="1135703"/>
        <a:ext cx="6946810" cy="612672"/>
      </dsp:txXfrm>
    </dsp:sp>
    <dsp:sp modelId="{B346F068-1C90-4E21-A60C-981B922101FF}">
      <dsp:nvSpPr>
        <dsp:cNvPr id="0" name=""/>
        <dsp:cNvSpPr/>
      </dsp:nvSpPr>
      <dsp:spPr>
        <a:xfrm>
          <a:off x="0" y="2485320"/>
          <a:ext cx="100187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2F4C-CBEC-46F4-91CE-EA0D88489706}">
      <dsp:nvSpPr>
        <dsp:cNvPr id="0" name=""/>
        <dsp:cNvSpPr/>
      </dsp:nvSpPr>
      <dsp:spPr>
        <a:xfrm>
          <a:off x="500935" y="2145840"/>
          <a:ext cx="701309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СПОРТ</a:t>
          </a:r>
          <a:endParaRPr lang="ru-RU" sz="2300" kern="1200" dirty="0"/>
        </a:p>
      </dsp:txBody>
      <dsp:txXfrm>
        <a:off x="534079" y="2178984"/>
        <a:ext cx="6946810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8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4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3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6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3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1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6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5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0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3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2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8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9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3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5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cio.isu.ru/ru/faculty_education/index.html" TargetMode="External"/><Relationship Id="rId2" Type="http://schemas.openxmlformats.org/officeDocument/2006/relationships/hyperlink" Target="http://socio.isu.ru/ru/socio/educatio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401" y="106013"/>
            <a:ext cx="8950818" cy="21576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ФГБОУ ВО «ИРКУТСКИЙ ГОСУДАРСТВЕННЫЙ УНИВЕРСИТЕТ»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 СОЦИАЛЬНЫХ НАУК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 ГОСУДАРСТВЕННОГО И МУНИЦИПАЛЬНОГО УПРАВЛЕНИЯ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11266" name="Picture 2" descr="http://socio.isu.ru/images/socio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916" y="212962"/>
            <a:ext cx="2916000" cy="2916001"/>
          </a:xfrm>
          <a:prstGeom prst="rect">
            <a:avLst/>
          </a:prstGeom>
          <a:noFill/>
        </p:spPr>
      </p:pic>
      <p:pic>
        <p:nvPicPr>
          <p:cNvPr id="12289" name="Picture 1" descr="C:\Users\user777\Desktop\68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49" y="2334195"/>
            <a:ext cx="6156000" cy="4124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14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421" y="-323193"/>
            <a:ext cx="10018713" cy="175259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УЧЁБА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6655" y="1027386"/>
            <a:ext cx="10018713" cy="31242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pic>
        <p:nvPicPr>
          <p:cNvPr id="30722" name="Picture 2" descr="C:\Users\user777\Desktop\5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600" y="567066"/>
            <a:ext cx="3744000" cy="2763450"/>
          </a:xfrm>
          <a:prstGeom prst="rect">
            <a:avLst/>
          </a:prstGeom>
          <a:noFill/>
        </p:spPr>
      </p:pic>
      <p:pic>
        <p:nvPicPr>
          <p:cNvPr id="2052" name="Picture 4" descr="Мастер клас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388" y="552489"/>
            <a:ext cx="3996000" cy="2665913"/>
          </a:xfrm>
          <a:prstGeom prst="rect">
            <a:avLst/>
          </a:prstGeom>
          <a:noFill/>
        </p:spPr>
      </p:pic>
      <p:pic>
        <p:nvPicPr>
          <p:cNvPr id="2054" name="Picture 6" descr="Круглый стол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6" y="3752878"/>
            <a:ext cx="4608000" cy="2844000"/>
          </a:xfrm>
          <a:prstGeom prst="rect">
            <a:avLst/>
          </a:prstGeom>
          <a:noFill/>
        </p:spPr>
      </p:pic>
      <p:pic>
        <p:nvPicPr>
          <p:cNvPr id="2056" name="Picture 8" descr="Круглый стол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4613" y="3724299"/>
            <a:ext cx="4932000" cy="2844000"/>
          </a:xfrm>
          <a:prstGeom prst="rect">
            <a:avLst/>
          </a:prstGeom>
          <a:noFill/>
        </p:spPr>
      </p:pic>
      <p:pic>
        <p:nvPicPr>
          <p:cNvPr id="2058" name="Picture 10" descr="Су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4638" y="1209676"/>
            <a:ext cx="3996000" cy="239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61" y="214313"/>
            <a:ext cx="10018713" cy="1752599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Активные формы обучения, например, занятия –в форме  судебных заседаний, посвященных политическим лидерам, изменившим национальные и этнические вопросы на территории отдельной страны или целого мира.</a:t>
            </a:r>
            <a:br>
              <a:rPr lang="ru-RU" sz="2000" dirty="0" smtClean="0"/>
            </a:br>
            <a:r>
              <a:rPr lang="ru-RU" sz="2000" dirty="0" smtClean="0"/>
              <a:t>Студенты самостоятельно выбирали политическую фигуру, рассматривали историческую ситуацию и в игровой форме проводился Суд над политиком, где присутствовал адвокат, прокурор, сам политик, а в ряде случаев выступали свидетели.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user777\Desktop\Sud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2170"/>
            <a:ext cx="4356000" cy="2906083"/>
          </a:xfrm>
          <a:prstGeom prst="rect">
            <a:avLst/>
          </a:prstGeom>
          <a:noFill/>
        </p:spPr>
      </p:pic>
      <p:pic>
        <p:nvPicPr>
          <p:cNvPr id="36867" name="Picture 3" descr="C:\Users\user777\Desktop\Su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5" y="2595579"/>
            <a:ext cx="5400000" cy="3602576"/>
          </a:xfrm>
          <a:prstGeom prst="rect">
            <a:avLst/>
          </a:prstGeom>
          <a:noFill/>
        </p:spPr>
      </p:pic>
      <p:pic>
        <p:nvPicPr>
          <p:cNvPr id="36868" name="Picture 4" descr="C:\Users\user777\Desktop\Su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6825" y="4960631"/>
            <a:ext cx="2844000" cy="1897369"/>
          </a:xfrm>
          <a:prstGeom prst="rect">
            <a:avLst/>
          </a:prstGeom>
          <a:noFill/>
        </p:spPr>
      </p:pic>
      <p:pic>
        <p:nvPicPr>
          <p:cNvPr id="36869" name="Picture 5" descr="C:\Users\user777\Desktop\Su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3775" y="2333625"/>
            <a:ext cx="3420000" cy="270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623" y="-533565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НАУКА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2910" y="3938587"/>
            <a:ext cx="10018713" cy="3124201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sz="3600" dirty="0" smtClean="0"/>
              <a:t>Участие студентов в научных мероприятиях в России (конференции, симпозиумы, форумы)</a:t>
            </a:r>
          </a:p>
          <a:p>
            <a:r>
              <a:rPr lang="ru-RU" sz="3600" dirty="0" smtClean="0"/>
              <a:t>2. Участие студентов в международных научно –образовательных программах ( Фонда Оксфорда, </a:t>
            </a:r>
            <a:r>
              <a:rPr lang="ru-RU" sz="3600" dirty="0" err="1" smtClean="0"/>
              <a:t>Эразмус</a:t>
            </a:r>
            <a:r>
              <a:rPr lang="ru-RU" sz="3600" dirty="0" smtClean="0"/>
              <a:t> </a:t>
            </a:r>
            <a:r>
              <a:rPr lang="ru-RU" sz="3600" dirty="0" err="1" smtClean="0"/>
              <a:t>Мундус</a:t>
            </a:r>
            <a:r>
              <a:rPr lang="ru-RU" sz="3600" dirty="0" smtClean="0"/>
              <a:t> и </a:t>
            </a:r>
            <a:r>
              <a:rPr lang="ru-RU" sz="3600" dirty="0" err="1" smtClean="0"/>
              <a:t>др</a:t>
            </a:r>
            <a:r>
              <a:rPr lang="ru-RU" sz="3600" dirty="0" smtClean="0"/>
              <a:t>)</a:t>
            </a:r>
          </a:p>
          <a:p>
            <a:endParaRPr lang="ru-RU" sz="3600" dirty="0"/>
          </a:p>
        </p:txBody>
      </p:sp>
      <p:pic>
        <p:nvPicPr>
          <p:cNvPr id="4098" name="Picture 2" descr="C:\Users\user777\Desktop\information_items_1413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963" y="969962"/>
            <a:ext cx="2412000" cy="2784001"/>
          </a:xfrm>
          <a:prstGeom prst="rect">
            <a:avLst/>
          </a:prstGeom>
          <a:noFill/>
        </p:spPr>
      </p:pic>
      <p:pic>
        <p:nvPicPr>
          <p:cNvPr id="4099" name="Picture 3" descr="C:\Users\user777\Desktop\orf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72000" cy="2689204"/>
          </a:xfrm>
          <a:prstGeom prst="rect">
            <a:avLst/>
          </a:prstGeom>
          <a:noFill/>
        </p:spPr>
      </p:pic>
      <p:pic>
        <p:nvPicPr>
          <p:cNvPr id="4100" name="Picture 4" descr="C:\Users\user777\Desktop\43c6e15bea11d9c1fe75f6370f3300c4_M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6000" y="0"/>
            <a:ext cx="3996000" cy="26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8" y="-342900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ru-RU" b="1" dirty="0" smtClean="0">
                <a:solidFill>
                  <a:srgbClr val="7030A0"/>
                </a:solidFill>
              </a:rPr>
              <a:t>ТИПЕНДИИ ФОНДА ОКСФОРДА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47" y="138112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                                  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Из </a:t>
            </a:r>
            <a:r>
              <a:rPr lang="ru-RU" sz="1600" dirty="0"/>
              <a:t>93 победителей в 2017-2018 году из ИГУ - 37 это студенты ИСН. 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/>
              <a:t>Это показывает </a:t>
            </a:r>
            <a:r>
              <a:rPr lang="ru-RU" sz="1600" dirty="0" smtClean="0"/>
              <a:t> </a:t>
            </a:r>
            <a:r>
              <a:rPr lang="ru-RU" sz="1600" dirty="0"/>
              <a:t>высокий уровень подготовки наших студентов, </a:t>
            </a:r>
            <a:r>
              <a:rPr lang="ru-RU" sz="1600" dirty="0" smtClean="0"/>
              <a:t> </a:t>
            </a:r>
            <a:r>
              <a:rPr lang="ru-RU" sz="1600" dirty="0"/>
              <a:t>и хорошую работу экспертов конкурса.</a:t>
            </a:r>
          </a:p>
          <a:p>
            <a:r>
              <a:rPr lang="ru-RU" sz="1600" dirty="0"/>
              <a:t>Впервые в конкурсе принимали студенты специальности «менеджмент» - 4 человека, социологов – 8 человек, социальных работников - 11 человек , </a:t>
            </a:r>
            <a:r>
              <a:rPr lang="ru-RU" sz="1600" dirty="0" smtClean="0">
                <a:solidFill>
                  <a:srgbClr val="FF0000"/>
                </a:solidFill>
              </a:rPr>
              <a:t>государственное </a:t>
            </a:r>
            <a:r>
              <a:rPr lang="ru-RU" sz="1600" dirty="0">
                <a:solidFill>
                  <a:srgbClr val="FF0000"/>
                </a:solidFill>
              </a:rPr>
              <a:t>и </a:t>
            </a:r>
            <a:r>
              <a:rPr lang="ru-RU" sz="1600" dirty="0" smtClean="0">
                <a:solidFill>
                  <a:srgbClr val="FF0000"/>
                </a:solidFill>
              </a:rPr>
              <a:t>муниципальное управление </a:t>
            </a:r>
            <a:r>
              <a:rPr lang="ru-RU" sz="1600" dirty="0">
                <a:solidFill>
                  <a:srgbClr val="FF0000"/>
                </a:solidFill>
              </a:rPr>
              <a:t>– 14 человек.</a:t>
            </a:r>
          </a:p>
          <a:p>
            <a:endParaRPr lang="ru-RU" dirty="0"/>
          </a:p>
        </p:txBody>
      </p:sp>
      <p:pic>
        <p:nvPicPr>
          <p:cNvPr id="4" name="Picture 3" descr="C:\Users\user777\Desktop\orf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9950" y="2968646"/>
            <a:ext cx="3672000" cy="268920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77" y="2265412"/>
            <a:ext cx="6178546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76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598" y="-285751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СТИПЕНДИИ ФОНДА ПОТАНИНА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984" y="2452684"/>
            <a:ext cx="10018713" cy="31242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Магистант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 ГМУ </a:t>
            </a:r>
            <a:r>
              <a:rPr lang="ru-RU" sz="2000" b="1" dirty="0" smtClean="0">
                <a:solidFill>
                  <a:srgbClr val="FF0000"/>
                </a:solidFill>
              </a:rPr>
              <a:t>  в 2017 году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стала </a:t>
            </a:r>
            <a:r>
              <a:rPr lang="ru-RU" sz="2000" b="1" dirty="0">
                <a:solidFill>
                  <a:srgbClr val="FF0000"/>
                </a:solidFill>
              </a:rPr>
              <a:t>стипендиатом </a:t>
            </a:r>
            <a:r>
              <a:rPr lang="ru-RU" sz="2000" b="1" dirty="0" smtClean="0">
                <a:solidFill>
                  <a:srgbClr val="FF0000"/>
                </a:solidFill>
              </a:rPr>
              <a:t>Фонда </a:t>
            </a:r>
            <a:r>
              <a:rPr lang="ru-RU" sz="2000" b="1" dirty="0">
                <a:solidFill>
                  <a:srgbClr val="FF0000"/>
                </a:solidFill>
              </a:rPr>
              <a:t>Потанина</a:t>
            </a:r>
          </a:p>
          <a:p>
            <a:r>
              <a:rPr lang="ru-RU" sz="1600" dirty="0" smtClean="0"/>
              <a:t>          Попова Марина  стала одним </a:t>
            </a:r>
            <a:r>
              <a:rPr lang="ru-RU" sz="1600" dirty="0"/>
              <a:t>из 5 стипендиатов из ИГУ, кто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будет </a:t>
            </a:r>
            <a:r>
              <a:rPr lang="ru-RU" sz="1600" dirty="0"/>
              <a:t>получать </a:t>
            </a:r>
            <a:r>
              <a:rPr lang="ru-RU" sz="1600" dirty="0" err="1"/>
              <a:t>Потанинскую</a:t>
            </a:r>
            <a:r>
              <a:rPr lang="ru-RU" sz="1600" dirty="0"/>
              <a:t> </a:t>
            </a:r>
            <a:r>
              <a:rPr lang="ru-RU" sz="1600" dirty="0" err="1"/>
              <a:t>стипению</a:t>
            </a:r>
            <a:r>
              <a:rPr lang="ru-RU" sz="1600" dirty="0"/>
              <a:t> до завершения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обучения </a:t>
            </a:r>
            <a:r>
              <a:rPr lang="ru-RU" sz="1600" dirty="0"/>
              <a:t>в магистратуре в размере 15000 рублей в месяц.</a:t>
            </a:r>
          </a:p>
          <a:p>
            <a:pPr marL="0" indent="0">
              <a:buNone/>
            </a:pPr>
            <a:r>
              <a:rPr lang="ru-RU" sz="1600" dirty="0"/>
              <a:t>Всего победителями стали 500 магистров по всей стране. </a:t>
            </a:r>
            <a:br>
              <a:rPr lang="ru-RU" sz="1600" dirty="0"/>
            </a:br>
            <a:r>
              <a:rPr lang="ru-RU" sz="1600" dirty="0"/>
              <a:t>В этом году среди победителей – представители всех 75 </a:t>
            </a:r>
            <a:r>
              <a:rPr lang="ru-RU" sz="1600" dirty="0" smtClean="0"/>
              <a:t>вузов-участников </a:t>
            </a:r>
          </a:p>
          <a:p>
            <a:pPr marL="0" indent="0">
              <a:buNone/>
            </a:pPr>
            <a:r>
              <a:rPr lang="ru-RU" sz="1600" dirty="0" smtClean="0"/>
              <a:t>нашей </a:t>
            </a:r>
            <a:r>
              <a:rPr lang="ru-RU" sz="1600" dirty="0"/>
              <a:t>программы. </a:t>
            </a:r>
            <a:r>
              <a:rPr lang="ru-RU" sz="1600" dirty="0" smtClean="0"/>
              <a:t>Стипендиальный </a:t>
            </a:r>
            <a:r>
              <a:rPr lang="ru-RU" sz="1600" dirty="0"/>
              <a:t>конкурс проводится для </a:t>
            </a:r>
            <a:r>
              <a:rPr lang="ru-RU" sz="1600" dirty="0" smtClean="0"/>
              <a:t>студентов магистратур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75 ведущих вузов России. Отбор претендентов </a:t>
            </a:r>
            <a:r>
              <a:rPr lang="ru-RU" sz="1600" dirty="0" smtClean="0"/>
              <a:t>на </a:t>
            </a:r>
            <a:r>
              <a:rPr lang="ru-RU" sz="1600" dirty="0"/>
              <a:t>стипендию проходит в два </a:t>
            </a:r>
            <a:r>
              <a:rPr lang="ru-RU" sz="1600" dirty="0" smtClean="0"/>
              <a:t>тура.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В этом сезоне на конкурс  </a:t>
            </a:r>
            <a:r>
              <a:rPr lang="ru-RU" sz="1600" dirty="0" smtClean="0"/>
              <a:t>было </a:t>
            </a:r>
            <a:r>
              <a:rPr lang="ru-RU" sz="1600" dirty="0"/>
              <a:t>подано 5565 заявок, во второй (очный) тур </a:t>
            </a:r>
            <a:r>
              <a:rPr lang="ru-RU" sz="1600" dirty="0" smtClean="0"/>
              <a:t>прошли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1 948 </a:t>
            </a:r>
            <a:r>
              <a:rPr lang="ru-RU" sz="1600" dirty="0" smtClean="0"/>
              <a:t>студентов. По </a:t>
            </a:r>
            <a:r>
              <a:rPr lang="ru-RU" sz="1600" dirty="0"/>
              <a:t>итогам двух туров были определены 500  </a:t>
            </a:r>
            <a:r>
              <a:rPr lang="ru-RU" sz="1600" dirty="0" smtClean="0"/>
              <a:t>победителей,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представляющих разные научные школы и </a:t>
            </a:r>
            <a:r>
              <a:rPr lang="ru-RU" sz="1600" dirty="0" smtClean="0"/>
              <a:t>направления</a:t>
            </a:r>
            <a:r>
              <a:rPr lang="ru-RU" sz="1600" dirty="0"/>
              <a:t>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от </a:t>
            </a:r>
            <a:r>
              <a:rPr lang="ru-RU" sz="1600" dirty="0"/>
              <a:t>технических до гуманитарных.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04938"/>
            <a:ext cx="43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75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599" y="0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СТИПЕНДИЯ ГУБЕРНАТОРА ИРКУТСКОЙ ОБЛАСТИ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8934" y="2269311"/>
            <a:ext cx="10018713" cy="3124201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9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9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Магистрант направления </a:t>
            </a:r>
            <a:r>
              <a:rPr lang="ru-RU" sz="9600" b="1" dirty="0">
                <a:solidFill>
                  <a:srgbClr val="FF0000"/>
                </a:solidFill>
              </a:rPr>
              <a:t>ГМУ стала </a:t>
            </a:r>
            <a:endParaRPr lang="ru-RU" sz="9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победителем 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конкурса </a:t>
            </a:r>
            <a:r>
              <a:rPr lang="ru-RU" sz="9600" b="1" dirty="0">
                <a:solidFill>
                  <a:srgbClr val="FF0000"/>
                </a:solidFill>
              </a:rPr>
              <a:t>на право получения </a:t>
            </a:r>
            <a:r>
              <a:rPr lang="ru-RU" sz="9600" b="1" dirty="0" smtClean="0">
                <a:solidFill>
                  <a:srgbClr val="FF0000"/>
                </a:solidFill>
              </a:rPr>
              <a:t>стипендии</a:t>
            </a:r>
          </a:p>
          <a:p>
            <a:pPr marL="0" indent="0" algn="ctr">
              <a:buNone/>
            </a:pPr>
            <a:r>
              <a:rPr lang="ru-RU" sz="9600" b="1" dirty="0">
                <a:solidFill>
                  <a:srgbClr val="FF0000"/>
                </a:solidFill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</a:rPr>
              <a:t>Губернатора </a:t>
            </a:r>
            <a:r>
              <a:rPr lang="ru-RU" sz="9600" b="1" dirty="0">
                <a:solidFill>
                  <a:srgbClr val="FF0000"/>
                </a:solidFill>
              </a:rPr>
              <a:t>Иркутской области.</a:t>
            </a:r>
          </a:p>
          <a:p>
            <a:r>
              <a:rPr lang="ru-RU" sz="6400" dirty="0"/>
              <a:t>Сенченко </a:t>
            </a:r>
            <a:r>
              <a:rPr lang="ru-RU" sz="6400" dirty="0" smtClean="0"/>
              <a:t>Олеся </a:t>
            </a:r>
            <a:r>
              <a:rPr lang="ru-RU" sz="6400" dirty="0"/>
              <a:t>магистрант 2 курса направления </a:t>
            </a:r>
            <a:r>
              <a:rPr lang="ru-RU" sz="6400" dirty="0" smtClean="0"/>
              <a:t>Государственное</a:t>
            </a:r>
          </a:p>
          <a:p>
            <a:pPr marL="0" indent="0">
              <a:buNone/>
            </a:pPr>
            <a:r>
              <a:rPr lang="ru-RU" sz="6400" dirty="0" smtClean="0"/>
              <a:t> </a:t>
            </a:r>
            <a:r>
              <a:rPr lang="ru-RU" sz="6400" dirty="0"/>
              <a:t>и муниципальное управление стала победителем конкурса на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dirty="0" smtClean="0"/>
              <a:t>право </a:t>
            </a:r>
            <a:r>
              <a:rPr lang="ru-RU" sz="6400" dirty="0"/>
              <a:t>получения стипендии Губернатора Иркутской области.</a:t>
            </a:r>
          </a:p>
          <a:p>
            <a:pPr marL="0" indent="0">
              <a:buNone/>
            </a:pPr>
            <a:r>
              <a:rPr lang="ru-RU" sz="6400" dirty="0"/>
              <a:t>50 студентов вузов и 10 аспирантов государственных образовательных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dirty="0" smtClean="0"/>
              <a:t>организаций </a:t>
            </a:r>
            <a:r>
              <a:rPr lang="ru-RU" sz="6400" dirty="0"/>
              <a:t>высшего образования и научных организаций </a:t>
            </a:r>
            <a:r>
              <a:rPr lang="ru-RU" sz="6400" dirty="0" smtClean="0"/>
              <a:t>удостоены</a:t>
            </a:r>
          </a:p>
          <a:p>
            <a:pPr marL="0" indent="0">
              <a:buNone/>
            </a:pPr>
            <a:r>
              <a:rPr lang="ru-RU" sz="6400" dirty="0" smtClean="0"/>
              <a:t> </a:t>
            </a:r>
            <a:r>
              <a:rPr lang="ru-RU" sz="6400" dirty="0"/>
              <a:t>премии губернатора Иркутской области. Стипендия выплачивается </a:t>
            </a:r>
            <a:r>
              <a:rPr lang="ru-RU" sz="6400" dirty="0" smtClean="0"/>
              <a:t>в</a:t>
            </a:r>
          </a:p>
          <a:p>
            <a:pPr marL="0" indent="0">
              <a:buNone/>
            </a:pPr>
            <a:r>
              <a:rPr lang="ru-RU" sz="6400" dirty="0" smtClean="0"/>
              <a:t> </a:t>
            </a:r>
            <a:r>
              <a:rPr lang="ru-RU" sz="6400" dirty="0"/>
              <a:t>дополнение и </a:t>
            </a:r>
            <a:r>
              <a:rPr lang="ru-RU" sz="6400" b="1" dirty="0"/>
              <a:t>вне зависимости от других выплат</a:t>
            </a:r>
            <a:r>
              <a:rPr lang="ru-RU" sz="6400" dirty="0"/>
              <a:t>, для аспирантов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dirty="0" smtClean="0"/>
              <a:t>она </a:t>
            </a:r>
            <a:r>
              <a:rPr lang="ru-RU" sz="6400" dirty="0"/>
              <a:t>составляет 70 тысяч рублей, для студентов — 50 тысяч. На конкурс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dirty="0" smtClean="0"/>
              <a:t>было </a:t>
            </a:r>
            <a:r>
              <a:rPr lang="ru-RU" sz="6400" dirty="0"/>
              <a:t>подано 78 заявок от студентов девяти вузов и 42 заявки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dirty="0" smtClean="0"/>
              <a:t>аспирантов </a:t>
            </a:r>
            <a:r>
              <a:rPr lang="ru-RU" sz="6400" dirty="0"/>
              <a:t>пяти вузов и четырех институтов Иркутского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dirty="0" smtClean="0"/>
              <a:t>научного </a:t>
            </a:r>
            <a:r>
              <a:rPr lang="ru-RU" sz="6400" dirty="0"/>
              <a:t>центра СО РАН.</a:t>
            </a:r>
          </a:p>
          <a:p>
            <a:endParaRPr lang="ru-RU" sz="6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9" y="933412"/>
            <a:ext cx="3810307" cy="57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9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886" y="-200025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Участие студентов  в научных конференциях, форумах, симпозиумах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8585" y="752474"/>
            <a:ext cx="10018713" cy="312420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Студенты 2 курса  направления  «Государственное и муниципальное управление" Пятова Анастасия, </a:t>
            </a:r>
            <a:r>
              <a:rPr lang="ru-RU" b="1" dirty="0" err="1" smtClean="0"/>
              <a:t>Косый</a:t>
            </a:r>
            <a:r>
              <a:rPr lang="ru-RU" b="1" dirty="0" smtClean="0"/>
              <a:t> Никита, </a:t>
            </a:r>
            <a:r>
              <a:rPr lang="ru-RU" b="1" dirty="0" err="1" smtClean="0"/>
              <a:t>Волосунова</a:t>
            </a:r>
            <a:r>
              <a:rPr lang="ru-RU" b="1" dirty="0" smtClean="0"/>
              <a:t> Полина и Алимова Екатерина принимали участие в первом Симпозиуме имени Т.И. </a:t>
            </a:r>
            <a:r>
              <a:rPr lang="ru-RU" b="1" dirty="0" err="1" smtClean="0"/>
              <a:t>Заславской</a:t>
            </a:r>
            <a:r>
              <a:rPr lang="ru-RU" b="1" dirty="0" smtClean="0"/>
              <a:t> "Социальные вызовы экономическому развитию" в г. Новосибирск (2016 г) </a:t>
            </a:r>
            <a:endParaRPr lang="ru-RU" dirty="0"/>
          </a:p>
        </p:txBody>
      </p:sp>
      <p:pic>
        <p:nvPicPr>
          <p:cNvPr id="4" name="Picture 2" descr="C:\Users\user777\Desktop\Uf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163" y="3150000"/>
            <a:ext cx="4944000" cy="37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886" y="17145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Студенты направления ГМУ приняли участие в  I Всероссийском форуме молодых управленцев «Ответственное поколение» (Москва, 2016)</a:t>
            </a:r>
            <a:r>
              <a:rPr lang="ru-RU" b="1" dirty="0" smtClean="0">
                <a:solidFill>
                  <a:schemeClr val="accent4"/>
                </a:solidFill>
              </a:rPr>
              <a:t/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2050" name="Picture 2" descr="C:\Users\user777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39" y="1728790"/>
            <a:ext cx="3348000" cy="4402607"/>
          </a:xfrm>
          <a:prstGeom prst="rect">
            <a:avLst/>
          </a:prstGeom>
          <a:noFill/>
        </p:spPr>
      </p:pic>
      <p:pic>
        <p:nvPicPr>
          <p:cNvPr id="2051" name="Picture 3" descr="C:\Users\user777\Desktop\3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0000" y="1785938"/>
            <a:ext cx="3492000" cy="4429020"/>
          </a:xfrm>
          <a:prstGeom prst="rect">
            <a:avLst/>
          </a:prstGeom>
          <a:noFill/>
        </p:spPr>
      </p:pic>
      <p:pic>
        <p:nvPicPr>
          <p:cNvPr id="2052" name="Picture 4" descr="C:\Users\user777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7" y="2705129"/>
            <a:ext cx="5544000" cy="37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736" y="400049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студенты приняли участие в VII Молодежном экономическом форуме “Новая </a:t>
            </a:r>
            <a:r>
              <a:rPr lang="ru-RU" b="1" dirty="0" err="1" smtClean="0">
                <a:solidFill>
                  <a:srgbClr val="FF0000"/>
                </a:solidFill>
              </a:rPr>
              <a:t>экономика-новые</a:t>
            </a:r>
            <a:r>
              <a:rPr lang="ru-RU" b="1" dirty="0" smtClean="0">
                <a:solidFill>
                  <a:srgbClr val="FF0000"/>
                </a:solidFill>
              </a:rPr>
              <a:t> возможности” (Петрозаводск, 2016)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777\Desktop\44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228851"/>
            <a:ext cx="5904000" cy="4427999"/>
          </a:xfrm>
          <a:prstGeom prst="rect">
            <a:avLst/>
          </a:prstGeom>
          <a:noFill/>
        </p:spPr>
      </p:pic>
      <p:pic>
        <p:nvPicPr>
          <p:cNvPr id="3075" name="Picture 3" descr="C:\Users\user777\Desktop\44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327" y="1995490"/>
            <a:ext cx="5580000" cy="3826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160" y="-428626"/>
            <a:ext cx="10018713" cy="17525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Участие студентов направления ГМУ в Международном молодёжном форуме  (Москва, 2015)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5735" y="4238623"/>
            <a:ext cx="10018713" cy="312420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 25 по 28 марта 2015 года в Москве в МГИМО прошел Международный молодежный форум целей развития тысячелетия. Международный Молодежный Форум Целей Развития Тысячелетия</a:t>
            </a:r>
            <a:r>
              <a:rPr lang="ru-RU" sz="1800" dirty="0" smtClean="0"/>
              <a:t> – это деловая игра для студентов, интересующихся экономикой, международными отношениями, дипломатией и развитием межкультурного диалога. Основная цель Форума, помимо развития в студентах ораторских, деловых, коммуникативных и организационных способностей – популяризация современных вопросов глобального масштаба. Международный Молодежный Форум Целей Развития Тысячелетия проводится на базе МГИМО(У) МИД России рабочей группой клуба «OECONOMICUS» при поддержке Московской международной модели ООН и Ассоциации экономических вузов России. </a:t>
            </a:r>
            <a:endParaRPr lang="ru-RU" sz="1800" b="1" dirty="0" smtClean="0"/>
          </a:p>
          <a:p>
            <a:endParaRPr lang="ru-RU" dirty="0"/>
          </a:p>
        </p:txBody>
      </p:sp>
      <p:pic>
        <p:nvPicPr>
          <p:cNvPr id="5122" name="Picture 2" descr="C:\Users\user777\Desktop\MGIMO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000" y="542925"/>
            <a:ext cx="2556000" cy="3834000"/>
          </a:xfrm>
          <a:prstGeom prst="rect">
            <a:avLst/>
          </a:prstGeom>
          <a:noFill/>
        </p:spPr>
      </p:pic>
      <p:pic>
        <p:nvPicPr>
          <p:cNvPr id="5123" name="Picture 3" descr="C:\Users\user777\Desktop\MGIM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"/>
            <a:ext cx="2880000" cy="3840000"/>
          </a:xfrm>
          <a:prstGeom prst="rect">
            <a:avLst/>
          </a:prstGeom>
          <a:noFill/>
        </p:spPr>
      </p:pic>
      <p:pic>
        <p:nvPicPr>
          <p:cNvPr id="5124" name="Picture 4" descr="C:\Users\user777\Desktop\MGIMO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7375" y="1081089"/>
            <a:ext cx="4284000" cy="321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216" y="200391"/>
            <a:ext cx="7483721" cy="78263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 создания ИСН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375" y="611546"/>
            <a:ext cx="10398146" cy="59178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История Института социальных наук</a:t>
            </a:r>
            <a:r>
              <a:rPr lang="ru-RU" dirty="0" smtClean="0"/>
              <a:t> начинается с 1995 года, когда на базе факультета психологии была открыта специальность </a:t>
            </a:r>
            <a:r>
              <a:rPr lang="ru-RU" b="1" dirty="0" smtClean="0"/>
              <a:t>Социальная работа</a:t>
            </a:r>
            <a:r>
              <a:rPr lang="ru-RU" dirty="0" smtClean="0"/>
              <a:t>. В марте 1998 года из факультета психологии выделился факультет социальных наук, на котором началась подготовка студентов по специальности С</a:t>
            </a:r>
            <a:r>
              <a:rPr lang="ru-RU" b="1" dirty="0" smtClean="0"/>
              <a:t>оциология</a:t>
            </a:r>
            <a:r>
              <a:rPr lang="ru-RU" dirty="0" smtClean="0"/>
              <a:t> по дневной и заочной ускоренной форме обучения. Затем  появилась третья специальность - </a:t>
            </a:r>
            <a:r>
              <a:rPr lang="ru-RU" b="1" dirty="0" err="1" smtClean="0"/>
              <a:t>Регионоведение</a:t>
            </a:r>
            <a:r>
              <a:rPr lang="ru-RU" dirty="0" smtClean="0"/>
              <a:t>, и в 2001 был открыт прием на специальность </a:t>
            </a:r>
            <a:r>
              <a:rPr lang="ru-RU" b="1" dirty="0" smtClean="0"/>
              <a:t>Менеджмент организации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На базе факультета социальных наук решением Ученого Совета университета от  26 ноября 2004 года был создан  Институт социальных наук. В марте 2017 года Институту социальных наук исполняется 19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14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5735" y="3124199"/>
            <a:ext cx="10018713" cy="312420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Выпускники   кафедры  ГМУ   </a:t>
            </a:r>
            <a:r>
              <a:rPr lang="ru-RU" b="1" dirty="0" err="1" smtClean="0"/>
              <a:t>Солодова</a:t>
            </a:r>
            <a:r>
              <a:rPr lang="ru-RU" b="1" dirty="0" smtClean="0"/>
              <a:t> Виктория и </a:t>
            </a:r>
            <a:r>
              <a:rPr lang="ru-RU" b="1" dirty="0" err="1" smtClean="0"/>
              <a:t>Завьялов</a:t>
            </a:r>
            <a:r>
              <a:rPr lang="ru-RU" b="1" dirty="0" smtClean="0"/>
              <a:t> Андрей по программе </a:t>
            </a:r>
            <a:r>
              <a:rPr lang="ru-RU" b="1" dirty="0" err="1" smtClean="0"/>
              <a:t>Эразмус</a:t>
            </a:r>
            <a:r>
              <a:rPr lang="ru-RU" b="1" dirty="0" smtClean="0"/>
              <a:t> </a:t>
            </a:r>
            <a:r>
              <a:rPr lang="ru-RU" b="1" dirty="0" err="1" smtClean="0"/>
              <a:t>Мундус</a:t>
            </a:r>
            <a:r>
              <a:rPr lang="ru-RU" b="1" dirty="0" smtClean="0"/>
              <a:t> выиграли гранты на стажировки в Университете Латвии. Виктория на пол года, Андрей на два года.</a:t>
            </a:r>
            <a:endParaRPr lang="ru-RU" dirty="0" smtClean="0"/>
          </a:p>
          <a:p>
            <a:r>
              <a:rPr lang="ru-RU" dirty="0" smtClean="0"/>
              <a:t> Программа </a:t>
            </a:r>
            <a:r>
              <a:rPr lang="ru-RU" dirty="0" err="1" smtClean="0"/>
              <a:t>Erasmus</a:t>
            </a:r>
            <a:r>
              <a:rPr lang="ru-RU" dirty="0" smtClean="0"/>
              <a:t> </a:t>
            </a:r>
            <a:r>
              <a:rPr lang="ru-RU" dirty="0" err="1" smtClean="0"/>
              <a:t>Mundus</a:t>
            </a:r>
            <a:r>
              <a:rPr lang="ru-RU" dirty="0" smtClean="0"/>
              <a:t> </a:t>
            </a:r>
            <a:r>
              <a:rPr lang="ru-RU" dirty="0" err="1" smtClean="0"/>
              <a:t>Triple</a:t>
            </a:r>
            <a:r>
              <a:rPr lang="ru-RU" dirty="0" smtClean="0"/>
              <a:t>  (</a:t>
            </a:r>
            <a:r>
              <a:rPr lang="ru-RU" dirty="0" err="1" smtClean="0"/>
              <a:t>Integration</a:t>
            </a:r>
            <a:r>
              <a:rPr lang="ru-RU" dirty="0" smtClean="0"/>
              <a:t>, </a:t>
            </a:r>
            <a:r>
              <a:rPr lang="ru-RU" dirty="0" err="1" smtClean="0"/>
              <a:t>Interaction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Institutions</a:t>
            </a:r>
            <a:r>
              <a:rPr lang="ru-RU" dirty="0" smtClean="0"/>
              <a:t>) предоставляет возможность обучения в </a:t>
            </a:r>
            <a:r>
              <a:rPr lang="ru-RU" dirty="0" err="1" smtClean="0"/>
              <a:t>бакалавриате</a:t>
            </a:r>
            <a:r>
              <a:rPr lang="ru-RU" dirty="0" smtClean="0"/>
              <a:t>, магистратуре, аспирантуре и участия в </a:t>
            </a:r>
            <a:r>
              <a:rPr lang="ru-RU" dirty="0" err="1" smtClean="0"/>
              <a:t>постдокторских</a:t>
            </a:r>
            <a:r>
              <a:rPr lang="ru-RU" dirty="0" smtClean="0"/>
              <a:t> программах. Стипендии предоставляются студентам, аспирантам, преподавателям, административным сотрудникам вузов.</a:t>
            </a:r>
            <a:br>
              <a:rPr lang="ru-RU" dirty="0" smtClean="0"/>
            </a:br>
            <a:r>
              <a:rPr lang="ru-RU" dirty="0" smtClean="0"/>
              <a:t>Виктория пройдет стажировку по программе "Социальных наук", Андрей по программе "Европейские исследования".</a:t>
            </a:r>
          </a:p>
          <a:p>
            <a:endParaRPr lang="ru-RU" dirty="0"/>
          </a:p>
        </p:txBody>
      </p:sp>
      <p:pic>
        <p:nvPicPr>
          <p:cNvPr id="1026" name="Picture 2" descr="C:\Users\user777\Desktop\43c6e15bea11d9c1fe75f6370f3300c4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5788" y="214313"/>
            <a:ext cx="4176000" cy="2498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321" y="-415815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ПРАКТИКА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0066" y="928687"/>
            <a:ext cx="10018713" cy="312420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1.  Прохождение  профессиональной практики 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 smtClean="0"/>
              <a:t>Аппарат Губернатора Иркутской области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 smtClean="0"/>
              <a:t> Законодательное Собрание Иркутской области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 smtClean="0"/>
              <a:t> Общественная палата Иркутской области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 smtClean="0"/>
              <a:t>   Министерства, ведомства Иркутской области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 smtClean="0"/>
              <a:t> Администрации муниципальных образований Иркутской области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 smtClean="0"/>
              <a:t> Думы муниципальных образований.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2.  </a:t>
            </a:r>
            <a:r>
              <a:rPr lang="ru-RU" b="1" dirty="0" smtClean="0">
                <a:solidFill>
                  <a:schemeClr val="accent4"/>
                </a:solidFill>
              </a:rPr>
              <a:t>Участие в </a:t>
            </a:r>
            <a:r>
              <a:rPr lang="ru-RU" b="1" dirty="0" err="1" smtClean="0">
                <a:solidFill>
                  <a:schemeClr val="accent4"/>
                </a:solidFill>
              </a:rPr>
              <a:t>практикоориентированных</a:t>
            </a:r>
            <a:r>
              <a:rPr lang="ru-RU" b="1" dirty="0" smtClean="0">
                <a:solidFill>
                  <a:schemeClr val="accent4"/>
                </a:solidFill>
              </a:rPr>
              <a:t>  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мероприятиях  ( мастер –классы,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курсы)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074" name="Picture 2" descr="http://socio.isu.ru/ru/images/2014/Open_1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9423" y="2862000"/>
            <a:ext cx="6002577" cy="39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599" y="-342901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 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ПРАКТИКООРИЕТИРОВАННЫЙ ЛЕКТОРИЙ КАФЕДРЫ ГМУ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2872" y="614364"/>
            <a:ext cx="10018713" cy="3124201"/>
          </a:xfrm>
        </p:spPr>
        <p:txBody>
          <a:bodyPr/>
          <a:lstStyle/>
          <a:p>
            <a:r>
              <a:rPr lang="ru-RU" dirty="0" smtClean="0"/>
              <a:t>Ежемесячно в течении учебного года встречи студентов направления ГМУ   с представителями различных ветвей и уровней власти. </a:t>
            </a:r>
          </a:p>
          <a:p>
            <a:r>
              <a:rPr lang="ru-RU" dirty="0" smtClean="0"/>
              <a:t> Апрель 2016 г. встреча с депутатом ГД С.Ю. </a:t>
            </a:r>
            <a:r>
              <a:rPr lang="ru-RU" dirty="0" err="1" smtClean="0"/>
              <a:t>Теном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1746" name="Picture 2" descr="C:\Users\user777\Desktop\IMG_7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2339" y="2610000"/>
            <a:ext cx="6364035" cy="42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174" y="0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Встреча с мэром МО г. </a:t>
            </a:r>
            <a:r>
              <a:rPr lang="ru-RU" b="1" dirty="0" err="1" smtClean="0">
                <a:solidFill>
                  <a:srgbClr val="FF0000"/>
                </a:solidFill>
              </a:rPr>
              <a:t>Ангарск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Петровым С.А.( 2016 г)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user777\Desktop\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1743068"/>
            <a:ext cx="9864000" cy="4845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Ноябрь 2016 г. встреча студентов с депутатами Думы города Иркутска </a:t>
            </a:r>
            <a:r>
              <a:rPr lang="ru-RU" sz="2800" dirty="0" smtClean="0"/>
              <a:t>(А.К. </a:t>
            </a:r>
            <a:r>
              <a:rPr lang="ru-RU" sz="2800" dirty="0" err="1" smtClean="0"/>
              <a:t>Ханхалаевым</a:t>
            </a:r>
            <a:r>
              <a:rPr lang="ru-RU" sz="2800" dirty="0" smtClean="0"/>
              <a:t> – зам. Председателя Думы г. Иркутска VI созыва; Е.Ю. </a:t>
            </a:r>
            <a:r>
              <a:rPr lang="ru-RU" sz="2800" dirty="0" err="1" smtClean="0"/>
              <a:t>Стекачевым</a:t>
            </a:r>
            <a:r>
              <a:rPr lang="ru-RU" sz="2800" dirty="0" smtClean="0"/>
              <a:t> – депутатом Думы; В.В. </a:t>
            </a:r>
            <a:r>
              <a:rPr lang="ru-RU" sz="2800" dirty="0" err="1" smtClean="0"/>
              <a:t>Шиндяевым</a:t>
            </a:r>
            <a:r>
              <a:rPr lang="ru-RU" sz="2800" dirty="0" smtClean="0"/>
              <a:t> – помощником депутата), председателем Избирательной комиссии г. Иркутска (Л.В. </a:t>
            </a:r>
            <a:r>
              <a:rPr lang="ru-RU" sz="2800" dirty="0" err="1" smtClean="0"/>
              <a:t>Пенюшкиной</a:t>
            </a:r>
            <a:r>
              <a:rPr lang="ru-RU" sz="2800" dirty="0" smtClean="0"/>
              <a:t>) и руководителем аппарата Комиссии (Е.П. Жуковским).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9961" y="3105148"/>
            <a:ext cx="10018713" cy="3124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user777\Desktop\GMU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84" y="2719389"/>
            <a:ext cx="5612988" cy="3456000"/>
          </a:xfrm>
          <a:prstGeom prst="rect">
            <a:avLst/>
          </a:prstGeom>
          <a:noFill/>
        </p:spPr>
      </p:pic>
      <p:pic>
        <p:nvPicPr>
          <p:cNvPr id="33795" name="Picture 3" descr="C:\Users\user777\Desktop\GMU-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9" y="3300413"/>
            <a:ext cx="5796000" cy="3328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161" y="0"/>
            <a:ext cx="10018713" cy="17525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Встреча  (октябрь 2016 г)  </a:t>
            </a:r>
            <a:r>
              <a:rPr lang="ru-RU" sz="2000" dirty="0" smtClean="0"/>
              <a:t>с начальником  Отдела </a:t>
            </a:r>
            <a:r>
              <a:rPr lang="ru-RU" sz="2000" dirty="0" err="1" smtClean="0"/>
              <a:t>этноконфессиональных</a:t>
            </a:r>
            <a:r>
              <a:rPr lang="ru-RU" sz="2000" dirty="0" smtClean="0"/>
              <a:t> отношений Управления Губернатора Иркутской области и Правительства Иркутской области по связям с общественностью и национальным вопросам -  Коноваловой Светланой Васильевной и главным советником Губернатора  по </a:t>
            </a:r>
            <a:r>
              <a:rPr lang="ru-RU" sz="2000" dirty="0" err="1" smtClean="0"/>
              <a:t>конфессионально-религиозным</a:t>
            </a:r>
            <a:r>
              <a:rPr lang="ru-RU" sz="2000" dirty="0" smtClean="0"/>
              <a:t> объединениям - Мишиным Алексеем Владимировичем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777\Desktop\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" y="1698708"/>
            <a:ext cx="4680000" cy="3122236"/>
          </a:xfrm>
          <a:prstGeom prst="rect">
            <a:avLst/>
          </a:prstGeom>
          <a:noFill/>
        </p:spPr>
      </p:pic>
      <p:pic>
        <p:nvPicPr>
          <p:cNvPr id="34819" name="Picture 3" descr="C:\Users\user777\Desktop\6.jpg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1705006"/>
            <a:ext cx="4716000" cy="2978134"/>
          </a:xfrm>
          <a:prstGeom prst="rect">
            <a:avLst/>
          </a:prstGeom>
          <a:noFill/>
        </p:spPr>
      </p:pic>
      <p:pic>
        <p:nvPicPr>
          <p:cNvPr id="34820" name="Picture 4" descr="C:\Users\user777\Desktop\5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4787" y="3951917"/>
            <a:ext cx="4356000" cy="290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60" y="471488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Встреча студентов направления ГМУ с консулом по делам образования Китайской Народной Республики  (2015 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Встреча консул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6" y="2124075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стреча консул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6000" y="2130940"/>
            <a:ext cx="471600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стреча консула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393" y="3819525"/>
            <a:ext cx="4104000" cy="28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023" y="471487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Совместно с областной Избирательной комиссией  ежегодно с марта  по май  организованы курсы по подготовке резерва участковых избирательных комиссий.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8597" y="3309936"/>
            <a:ext cx="10018713" cy="3124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user777\Desktop\holla_user_70796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2092380"/>
            <a:ext cx="4896000" cy="3266348"/>
          </a:xfrm>
          <a:prstGeom prst="rect">
            <a:avLst/>
          </a:prstGeom>
          <a:noFill/>
        </p:spPr>
      </p:pic>
      <p:pic>
        <p:nvPicPr>
          <p:cNvPr id="35843" name="Picture 3" descr="C:\Users\user777\Desktop\holla_user_1627879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8000" y="2092382"/>
            <a:ext cx="4824000" cy="3218313"/>
          </a:xfrm>
          <a:prstGeom prst="rect">
            <a:avLst/>
          </a:prstGeom>
          <a:noFill/>
        </p:spPr>
      </p:pic>
      <p:pic>
        <p:nvPicPr>
          <p:cNvPr id="35844" name="Picture 4" descr="C:\Users\user777\Desktop\holla_user_11537198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7474" y="3636971"/>
            <a:ext cx="4464000" cy="2978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035" y="-300038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Мастер-классы «Стратегии управления карьерой»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</a:t>
            </a:r>
            <a:endParaRPr lang="ru-RU" dirty="0"/>
          </a:p>
        </p:txBody>
      </p:sp>
      <p:pic>
        <p:nvPicPr>
          <p:cNvPr id="6146" name="Picture 2" descr="C:\Users\user777\Desktop\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485900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61" y="0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СОЦИАЛЬНАЯ   АКТИВНОСТЬ СТУДЕНТОВ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370013" y="1966912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917" y="207120"/>
            <a:ext cx="7146143" cy="9089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надо знать об ИСН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666" y="1506828"/>
            <a:ext cx="10325593" cy="490685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настоящее время в составе Института социальных наук действуют два факультета:</a:t>
            </a:r>
            <a:endParaRPr lang="ru-RU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hlinkClick r:id="rId2"/>
              </a:rPr>
              <a:t>Социальный факультет</a:t>
            </a:r>
            <a:r>
              <a:rPr lang="ru-RU" dirty="0" smtClean="0"/>
              <a:t>(дневная форма обучения)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3"/>
              </a:rPr>
              <a:t>Факультет дополнительного образования</a:t>
            </a:r>
            <a:r>
              <a:rPr lang="ru-RU" dirty="0" smtClean="0"/>
              <a:t>(заочная ускоренная форма обучения)</a:t>
            </a:r>
          </a:p>
          <a:p>
            <a:r>
              <a:rPr lang="ru-RU" dirty="0" smtClean="0"/>
              <a:t>и 2 лаборатории:</a:t>
            </a:r>
          </a:p>
          <a:p>
            <a:r>
              <a:rPr lang="ru-RU" dirty="0" smtClean="0"/>
              <a:t>Научно –образовательный центр  региональных проблем и инноваций при кафедре ГМУ «</a:t>
            </a:r>
            <a:r>
              <a:rPr lang="ru-RU" dirty="0" err="1" smtClean="0"/>
              <a:t>Социо</a:t>
            </a:r>
            <a:r>
              <a:rPr lang="ru-RU" dirty="0" smtClean="0"/>
              <a:t> –Интеграл». </a:t>
            </a:r>
          </a:p>
          <a:p>
            <a:r>
              <a:rPr lang="ru-RU" dirty="0" smtClean="0"/>
              <a:t>Лаборатория социологических исследований при кафедре социальной философии и социологии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6589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4" y="-200025"/>
            <a:ext cx="10018713" cy="1752599"/>
          </a:xfrm>
        </p:spPr>
        <p:txBody>
          <a:bodyPr>
            <a:normAutofit/>
          </a:bodyPr>
          <a:lstStyle/>
          <a:p>
            <a:r>
              <a:rPr lang="ru-RU" b="1" dirty="0" smtClean="0"/>
              <a:t> "</a:t>
            </a:r>
            <a:r>
              <a:rPr lang="ru-RU" b="1" dirty="0" smtClean="0">
                <a:solidFill>
                  <a:srgbClr val="FF0000"/>
                </a:solidFill>
              </a:rPr>
              <a:t>Посвящение в студенты" первокурсников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</a:t>
            </a:r>
            <a:endParaRPr lang="ru-RU" dirty="0"/>
          </a:p>
        </p:txBody>
      </p:sp>
      <p:pic>
        <p:nvPicPr>
          <p:cNvPr id="9218" name="Picture 2" descr="C:\Users\user777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6471"/>
            <a:ext cx="3528000" cy="2593174"/>
          </a:xfrm>
          <a:prstGeom prst="rect">
            <a:avLst/>
          </a:prstGeom>
          <a:noFill/>
        </p:spPr>
      </p:pic>
      <p:pic>
        <p:nvPicPr>
          <p:cNvPr id="9219" name="Picture 3" descr="C:\Users\user777\Desktop\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0000" y="2435208"/>
            <a:ext cx="3672000" cy="2648821"/>
          </a:xfrm>
          <a:prstGeom prst="rect">
            <a:avLst/>
          </a:prstGeom>
          <a:noFill/>
        </p:spPr>
      </p:pic>
      <p:pic>
        <p:nvPicPr>
          <p:cNvPr id="9220" name="Picture 4" descr="C:\Users\user777\Desktop\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573" y="761999"/>
            <a:ext cx="4284000" cy="2847648"/>
          </a:xfrm>
          <a:prstGeom prst="rect">
            <a:avLst/>
          </a:prstGeom>
          <a:noFill/>
        </p:spPr>
      </p:pic>
      <p:pic>
        <p:nvPicPr>
          <p:cNvPr id="9221" name="Picture 5" descr="C:\Users\user777\Desktop\Posv_Ofit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2664" y="3591308"/>
            <a:ext cx="4896000" cy="3266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6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КУБОК СПЕЦИАЛЬНОСТЕЙ 2016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УРА! КУБОК НАШ!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9997" y="742951"/>
            <a:ext cx="10018713" cy="3124201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Итоги проведения конкурса «Кубок специальностей»</a:t>
            </a:r>
            <a:br>
              <a:rPr lang="ru-RU" b="1" dirty="0" smtClean="0"/>
            </a:br>
            <a:r>
              <a:rPr lang="ru-RU" sz="1700" dirty="0" smtClean="0"/>
              <a:t>В течение всего марта студенческие команды всех направлений соревновались между собой. Традиционно проводилось 4 этапа: спортивный, интеллектуальный, управленческие поединки и творческий. По итогам соревнования выиграла команда направления «Государственное и муниципальное управление» со счетом  474 очка. Второе место взяла команда направления «Менеджмент организаций», третье  место досталось команде направления «Социология»,  на четвертом месте команда направления «Социальная работа». В индивидуальном зачете одержал победу Владимир </a:t>
            </a:r>
            <a:r>
              <a:rPr lang="ru-RU" sz="1700" dirty="0" err="1" smtClean="0"/>
              <a:t>Рангин</a:t>
            </a:r>
            <a:r>
              <a:rPr lang="ru-RU" sz="1700" dirty="0" smtClean="0"/>
              <a:t>, студент 1 курса направления «Государственное и муниципальное управление».</a:t>
            </a:r>
            <a:endParaRPr lang="ru-RU" sz="1700" dirty="0"/>
          </a:p>
        </p:txBody>
      </p:sp>
      <p:pic>
        <p:nvPicPr>
          <p:cNvPr id="7170" name="Picture 2" descr="C:\Users\user777\Desktop\6.jpg"/>
          <p:cNvPicPr>
            <a:picLocks noChangeAspect="1" noChangeArrowheads="1"/>
          </p:cNvPicPr>
          <p:nvPr/>
        </p:nvPicPr>
        <p:blipFill>
          <a:blip r:embed="rId2"/>
          <a:srcRect b="-8337"/>
          <a:stretch>
            <a:fillRect/>
          </a:stretch>
        </p:blipFill>
        <p:spPr bwMode="auto">
          <a:xfrm>
            <a:off x="692150" y="3555343"/>
            <a:ext cx="5076000" cy="3505720"/>
          </a:xfrm>
          <a:prstGeom prst="rect">
            <a:avLst/>
          </a:prstGeom>
          <a:noFill/>
        </p:spPr>
      </p:pic>
      <p:pic>
        <p:nvPicPr>
          <p:cNvPr id="7171" name="Picture 3" descr="C:\Users\user777\Desktop\kom_GMU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39" y="3501642"/>
            <a:ext cx="4752000" cy="32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449" y="17145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Студенты направления ГМУ принимают участие в традиционном ежегодном «Капустнике» ИСН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1</a:t>
            </a:r>
            <a:endParaRPr lang="ru-RU" dirty="0"/>
          </a:p>
        </p:txBody>
      </p:sp>
      <p:pic>
        <p:nvPicPr>
          <p:cNvPr id="8194" name="Picture 2" descr="C:\Users\user777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6" y="3144838"/>
            <a:ext cx="5436000" cy="3500159"/>
          </a:xfrm>
          <a:prstGeom prst="rect">
            <a:avLst/>
          </a:prstGeom>
          <a:noFill/>
        </p:spPr>
      </p:pic>
      <p:pic>
        <p:nvPicPr>
          <p:cNvPr id="8195" name="Picture 3" descr="C:\Users\user777\Desktop\6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70005"/>
            <a:ext cx="3924000" cy="2628765"/>
          </a:xfrm>
          <a:prstGeom prst="rect">
            <a:avLst/>
          </a:prstGeom>
          <a:noFill/>
        </p:spPr>
      </p:pic>
      <p:pic>
        <p:nvPicPr>
          <p:cNvPr id="8196" name="Picture 4" descr="C:\Users\user777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000" y="1425556"/>
            <a:ext cx="3744000" cy="2335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599" y="-557213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«Люди года ИСН» 2016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09" y="1985962"/>
            <a:ext cx="10018713" cy="3124201"/>
          </a:xfrm>
        </p:spPr>
        <p:txBody>
          <a:bodyPr>
            <a:noAutofit/>
          </a:bodyPr>
          <a:lstStyle/>
          <a:p>
            <a:r>
              <a:rPr lang="ru-RU" dirty="0" smtClean="0"/>
              <a:t>Традиционный конкурс «Люди года ИСН», проводится последние 10 лет. В этом году заявки на участие в нем были поданы от 23 студентов. Все кандидаты на участие в конкурсе после самовыдвижения прошли несколько этапов состязаний: принимали участие в интеллектуальном туре «Своя игра», готовили презентации и писали эссе на тему «Студент университета: фрагменты жизни», прошли проверку на известность и популярность среди населения нашего института.</a:t>
            </a:r>
          </a:p>
          <a:p>
            <a:pPr algn="ctr">
              <a:buNone/>
            </a:pPr>
            <a:r>
              <a:rPr lang="en-US" dirty="0" smtClean="0"/>
              <a:t>                         </a:t>
            </a:r>
            <a:r>
              <a:rPr lang="ru-RU" dirty="0" smtClean="0"/>
              <a:t>Студенты направления ГМУ победили в следующих номинациях</a:t>
            </a:r>
            <a:r>
              <a:rPr lang="en-US" dirty="0" smtClean="0"/>
              <a:t>: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«Лучший староста» - Денис Зуев</a:t>
            </a:r>
            <a:r>
              <a:rPr lang="ru-RU" dirty="0" smtClean="0"/>
              <a:t>, направление «Государственное и муниципальное управление»</a:t>
            </a:r>
            <a:endParaRPr lang="en-US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«Лучшие выпускники» Владимир Татарников</a:t>
            </a:r>
            <a:r>
              <a:rPr lang="ru-RU" dirty="0" smtClean="0"/>
              <a:t>, направление «Государственное и муниципальное управление».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598" y="0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КОНКУРС  «ЛИЦА   ИГУ»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Студенты направления ГМУ победители 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5760" y="866773"/>
            <a:ext cx="10018713" cy="3124201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</a:t>
            </a:r>
            <a:endParaRPr lang="ru-RU" dirty="0"/>
          </a:p>
        </p:txBody>
      </p:sp>
      <p:pic>
        <p:nvPicPr>
          <p:cNvPr id="10242" name="Picture 2" descr="C:\Users\user777\Desktop\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751012"/>
            <a:ext cx="5652000" cy="3797471"/>
          </a:xfrm>
          <a:prstGeom prst="rect">
            <a:avLst/>
          </a:prstGeom>
          <a:noFill/>
        </p:spPr>
      </p:pic>
      <p:pic>
        <p:nvPicPr>
          <p:cNvPr id="10243" name="Picture 3" descr="C:\Users\user777\Desktop\1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7112" y="2781301"/>
            <a:ext cx="5832000" cy="3864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49" y="-342900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СОЦИАЛЬНЫЙ УСПЕХ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Студенты – гордость кафедры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0" y="371476"/>
            <a:ext cx="10018713" cy="31242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19 февраля 2016 года получили сертификаты Оксфордского Российского фонда на право получения стипендии в 2016-2017 году.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/>
              <a:t> </a:t>
            </a:r>
            <a:r>
              <a:rPr lang="ru-RU" sz="1800" dirty="0" smtClean="0"/>
              <a:t>Магистры – 8 человек получают стипендию Оксфордского фонда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Бакалавры – 26 человек получают  стипендию Оксфордского фонда (из 38 по всему ИСН).</a:t>
            </a:r>
          </a:p>
          <a:p>
            <a:endParaRPr lang="ru-RU" dirty="0"/>
          </a:p>
        </p:txBody>
      </p:sp>
      <p:pic>
        <p:nvPicPr>
          <p:cNvPr id="1026" name="Picture 2" descr="C:\Users\user777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2365" y="2462310"/>
            <a:ext cx="6084000" cy="4395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898" y="-271462"/>
            <a:ext cx="10018713" cy="1752599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Потанинский</a:t>
            </a:r>
            <a:r>
              <a:rPr lang="ru-RU" b="1" dirty="0" smtClean="0">
                <a:solidFill>
                  <a:srgbClr val="FF0000"/>
                </a:solidFill>
              </a:rPr>
              <a:t> стипендиат в ИСН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723899"/>
            <a:ext cx="10018713" cy="312420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Студент ИСН, магистр 1 курса – </a:t>
            </a:r>
            <a:r>
              <a:rPr lang="ru-RU" dirty="0" err="1" smtClean="0"/>
              <a:t>Скуденков</a:t>
            </a:r>
            <a:r>
              <a:rPr lang="ru-RU" dirty="0" smtClean="0"/>
              <a:t> Евгений Владимирович стал стипендиатом Фонда Потанина.</a:t>
            </a:r>
          </a:p>
          <a:p>
            <a:r>
              <a:rPr lang="ru-RU" dirty="0" smtClean="0"/>
              <a:t>Всего из Иркутска в этом году победителями стали 5 человек, 1 из Технического университета и 4 из ИГУ.</a:t>
            </a:r>
          </a:p>
          <a:p>
            <a:r>
              <a:rPr lang="ru-RU" dirty="0" smtClean="0"/>
              <a:t>Стипендиальный конкурс проводится для студентов магистратур 75 ведущих вузов России. Отбор претендентов на стипендию проходит в два тура: заочного и очного, который проходил в форме деловых игр. В этом году интерес к конкурсу проявили более 6 тысяч человек, к участию в первом туре была допущена 3 764 заявки, во второй тур прошли 1 929 студентов. По итогам двух туров были определены 500 победителей. В списке — студенты 69 российских вузов. </a:t>
            </a:r>
          </a:p>
          <a:p>
            <a:endParaRPr lang="ru-RU" dirty="0"/>
          </a:p>
        </p:txBody>
      </p:sp>
      <p:pic>
        <p:nvPicPr>
          <p:cNvPr id="11266" name="Picture 2" descr="C:\Users\user777\Desktop\6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799" y="3651623"/>
            <a:ext cx="3564000" cy="3206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186" y="22860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Награждение студентов направления ГМУ , активно занимающихся научной деятельностью в Институте социальных наук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12290" name="Picture 2" descr="C:\Users\user777\Desktop\image-11-12-15-00-11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51" y="1706562"/>
            <a:ext cx="7884000" cy="486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150" y="223714"/>
            <a:ext cx="6486984" cy="69223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КАФЕДРЫ      ИСН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595110" y="1406306"/>
          <a:ext cx="10018712" cy="36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24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5022" y="0"/>
            <a:ext cx="10200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 кафедре  государственного и муниципального управления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1264691"/>
            <a:ext cx="104052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7162" y="914400"/>
            <a:ext cx="3549121" cy="1371600"/>
          </a:xfrm>
        </p:spPr>
        <p:txBody>
          <a:bodyPr/>
          <a:lstStyle/>
          <a:p>
            <a:r>
              <a:rPr lang="ru-RU" dirty="0" smtClean="0"/>
              <a:t>Зав. кафедрой, доцент, к.ф.н. Журавлёва И.А.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519209" y="1581149"/>
            <a:ext cx="6240990" cy="5105401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Институт социальных наук Иркутского государственного университета осуществляет подготовку профессиональных кадров для управленческих структур более 15 лет. ИГУ является первым высшим учебным заведением Восточной Сибири и Дальнего Востока России, который начал с 1996 года (первоначально – на геологическом факультете) готовить специалистов по направлению «</a:t>
            </a:r>
            <a:r>
              <a:rPr lang="ru-RU" sz="2900" dirty="0" err="1" smtClean="0"/>
              <a:t>Регионоведение</a:t>
            </a:r>
            <a:r>
              <a:rPr lang="ru-RU" sz="2900" dirty="0" smtClean="0"/>
              <a:t>» (Регионы РФ). </a:t>
            </a:r>
          </a:p>
          <a:p>
            <a:r>
              <a:rPr lang="ru-RU" sz="2900" dirty="0" smtClean="0"/>
              <a:t>В 1999 г. выпускающая кафедра </a:t>
            </a:r>
            <a:r>
              <a:rPr lang="ru-RU" sz="2900" dirty="0" err="1" smtClean="0"/>
              <a:t>регионоведения</a:t>
            </a:r>
            <a:r>
              <a:rPr lang="ru-RU" sz="2900" dirty="0" smtClean="0"/>
              <a:t> и социальной экономики входит в состав факультета социальных наук, вводится специализация «Административное управление территорией». </a:t>
            </a:r>
          </a:p>
          <a:p>
            <a:r>
              <a:rPr lang="ru-RU" sz="2900" dirty="0" smtClean="0"/>
              <a:t>В связи с тем, что в 2010 г. специальность «</a:t>
            </a:r>
            <a:r>
              <a:rPr lang="ru-RU" sz="2900" dirty="0" err="1" smtClean="0"/>
              <a:t>Регионоведение</a:t>
            </a:r>
            <a:r>
              <a:rPr lang="ru-RU" sz="2900" dirty="0" smtClean="0"/>
              <a:t>» была по решению </a:t>
            </a:r>
            <a:r>
              <a:rPr lang="ru-RU" sz="2900" dirty="0" err="1" smtClean="0"/>
              <a:t>Минобрнауки</a:t>
            </a:r>
            <a:r>
              <a:rPr lang="ru-RU" sz="2900" dirty="0" smtClean="0"/>
              <a:t> РФ, фактически, упразднена, возникла необходимость открытия нового направления, которое отвечало бы профессиональной направленности кафедры. Что и было осуществлено в 2011 г. через естественный переход кафедры на подготовку управленцев «в чистом виде» - было лицензировано направление профессиональной подготовки (</a:t>
            </a:r>
            <a:r>
              <a:rPr lang="ru-RU" sz="2900" dirty="0" err="1" smtClean="0"/>
              <a:t>бакалавриат</a:t>
            </a:r>
            <a:r>
              <a:rPr lang="ru-RU" sz="2900" dirty="0" smtClean="0"/>
              <a:t>) «Государственное и муниципальное управление». В 2013 году открыта магистратура по направления государственного и муниципального управления</a:t>
            </a:r>
          </a:p>
          <a:p>
            <a:r>
              <a:rPr lang="ru-RU" sz="29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user777\Desktop\K20D865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2320508"/>
            <a:ext cx="2520000" cy="3350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161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891" y="0"/>
            <a:ext cx="8371934" cy="80814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ПРЕПОДАВАТЕЛИ КАФЕДРЫ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БЛОК ПРОФЕССИОНАЛЬНЫХ ДИСЦИПЛИН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131" y="3733799"/>
            <a:ext cx="10018713" cy="31242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err="1" smtClean="0"/>
              <a:t>Кармадонов</a:t>
            </a:r>
            <a:r>
              <a:rPr lang="ru-RU" sz="2100" dirty="0" smtClean="0"/>
              <a:t> О.А.    Комарова М.В.    </a:t>
            </a:r>
            <a:r>
              <a:rPr lang="ru-RU" sz="2100" dirty="0" err="1" smtClean="0"/>
              <a:t>Полюшкевич</a:t>
            </a:r>
            <a:r>
              <a:rPr lang="ru-RU" sz="2100" dirty="0" smtClean="0"/>
              <a:t> О.А.      Иванов Р.В.              Ступин С.Г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/>
              <a:t>Профессор, д.ф.н.   Доцент, к.ф.н.      Доцент, </a:t>
            </a:r>
            <a:r>
              <a:rPr lang="ru-RU" sz="2100" dirty="0" err="1" smtClean="0"/>
              <a:t>к.ф.н</a:t>
            </a:r>
            <a:r>
              <a:rPr lang="ru-RU" sz="2100" dirty="0" smtClean="0"/>
              <a:t>,    Доцент, к.и.н.,          Доцент, </a:t>
            </a:r>
            <a:r>
              <a:rPr lang="ru-RU" sz="2100" dirty="0" err="1" smtClean="0"/>
              <a:t>к.ф.н</a:t>
            </a:r>
            <a:endParaRPr lang="ru-RU" sz="21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 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      «</a:t>
            </a:r>
            <a:r>
              <a:rPr lang="ru-RU" sz="1800" dirty="0" smtClean="0">
                <a:solidFill>
                  <a:srgbClr val="002060"/>
                </a:solidFill>
              </a:rPr>
              <a:t>Государственное и муниципальное управление» , « Государственная гражданская служба», «Этика государственной гражданской службы», « Связи с общественностью в органах  ГМУ», « История ГМУ», « Местное самоуправление», «Информационно-аналитическая работа в сфере ГМУ»,  «Методы принятия управленческих решений», «Деловые коммуникации», « Основные направления региональной политики», «  Психология управления», «Социально-политическая система РФ»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097" name="Picture 1" descr="C:\Users\user777\Desktop\Icon_Karmado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006" y="1322169"/>
            <a:ext cx="1728000" cy="2592000"/>
          </a:xfrm>
          <a:prstGeom prst="rect">
            <a:avLst/>
          </a:prstGeom>
          <a:noFill/>
        </p:spPr>
      </p:pic>
      <p:pic>
        <p:nvPicPr>
          <p:cNvPr id="4098" name="Picture 2" descr="C:\Users\user777\Desktop\M.V._Komarova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483" y="1342532"/>
            <a:ext cx="1764000" cy="2556000"/>
          </a:xfrm>
          <a:prstGeom prst="rect">
            <a:avLst/>
          </a:prstGeom>
          <a:noFill/>
        </p:spPr>
      </p:pic>
      <p:pic>
        <p:nvPicPr>
          <p:cNvPr id="4099" name="Picture 3" descr="C:\Users\user777\Desktop\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864" y="1382766"/>
            <a:ext cx="1704000" cy="2556000"/>
          </a:xfrm>
          <a:prstGeom prst="rect">
            <a:avLst/>
          </a:prstGeom>
          <a:noFill/>
        </p:spPr>
      </p:pic>
      <p:pic>
        <p:nvPicPr>
          <p:cNvPr id="4100" name="Picture 4" descr="C:\Users\user777\Desktop\Icon_Poljushkevich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1260" y="1378224"/>
            <a:ext cx="1656000" cy="2556000"/>
          </a:xfrm>
          <a:prstGeom prst="rect">
            <a:avLst/>
          </a:prstGeom>
          <a:noFill/>
        </p:spPr>
      </p:pic>
      <p:pic>
        <p:nvPicPr>
          <p:cNvPr id="1026" name="Picture 2" descr="C:\Users\user777\Desktop\stupin_x2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89177" y="1384519"/>
            <a:ext cx="168000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37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890" y="331076"/>
            <a:ext cx="9790134" cy="16066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ПРЕПОДАВАТЕЛИ КАФЕДРЫ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БЛОКИ ЭКОНОМИЧЕСКИХ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ПРАВОВЫХ  ДИСЦИПЛИН</a:t>
            </a:r>
            <a:r>
              <a:rPr lang="ru-RU" sz="31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408" y="1096688"/>
            <a:ext cx="10087266" cy="488397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Москвитина Н.В.        </a:t>
            </a:r>
            <a:r>
              <a:rPr lang="ru-RU" dirty="0" err="1" smtClean="0"/>
              <a:t>Чебунин</a:t>
            </a:r>
            <a:r>
              <a:rPr lang="ru-RU" dirty="0" smtClean="0"/>
              <a:t> В.П.           Борисова Ю.В.            Захарова О.В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Доцент, </a:t>
            </a:r>
            <a:r>
              <a:rPr lang="ru-RU" dirty="0" err="1" smtClean="0"/>
              <a:t>к.э.н</a:t>
            </a:r>
            <a:r>
              <a:rPr lang="ru-RU" dirty="0" smtClean="0"/>
              <a:t>.            Доцент, </a:t>
            </a:r>
            <a:r>
              <a:rPr lang="ru-RU" dirty="0" err="1" smtClean="0"/>
              <a:t>к.э.н</a:t>
            </a:r>
            <a:r>
              <a:rPr lang="ru-RU" dirty="0" smtClean="0"/>
              <a:t>.           Доцент, </a:t>
            </a:r>
            <a:r>
              <a:rPr lang="ru-RU" dirty="0" err="1" smtClean="0"/>
              <a:t>к.э.н</a:t>
            </a:r>
            <a:r>
              <a:rPr lang="ru-RU" dirty="0" smtClean="0"/>
              <a:t>                </a:t>
            </a:r>
            <a:r>
              <a:rPr lang="ru-RU" sz="2000" dirty="0" smtClean="0"/>
              <a:t>Ст. преп., аспирант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                                                                                                                      ВШЭ ( Москва)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3073" name="Picture 1" descr="C:\Users\user777\Desktop\Icon_V_P_Chebun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819" y="3522115"/>
            <a:ext cx="2016000" cy="3024000"/>
          </a:xfrm>
          <a:prstGeom prst="rect">
            <a:avLst/>
          </a:prstGeom>
          <a:noFill/>
        </p:spPr>
      </p:pic>
      <p:pic>
        <p:nvPicPr>
          <p:cNvPr id="3074" name="Picture 2" descr="C:\Users\user777\Desktop\-.-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083" y="3536240"/>
            <a:ext cx="2052000" cy="2988000"/>
          </a:xfrm>
          <a:prstGeom prst="rect">
            <a:avLst/>
          </a:prstGeom>
          <a:noFill/>
        </p:spPr>
      </p:pic>
      <p:pic>
        <p:nvPicPr>
          <p:cNvPr id="3075" name="Picture 3" descr="C:\Users\user777\Desktop\Fotoicon_Zaharova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1066" y="3461188"/>
            <a:ext cx="2040000" cy="3060000"/>
          </a:xfrm>
          <a:prstGeom prst="rect">
            <a:avLst/>
          </a:prstGeom>
          <a:noFill/>
        </p:spPr>
      </p:pic>
      <p:pic>
        <p:nvPicPr>
          <p:cNvPr id="2050" name="Picture 2" descr="C:\Users\user777\Desktop\DSC_0062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3465518"/>
            <a:ext cx="2052000" cy="30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06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84309" y="1926020"/>
            <a:ext cx="10018713" cy="31242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КРЕДО КАФЕДРЫ ГМУ</a:t>
            </a:r>
          </a:p>
          <a:p>
            <a:r>
              <a:rPr lang="ru-RU" sz="20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Опыт</a:t>
            </a:r>
            <a:r>
              <a:rPr lang="ru-RU" sz="2000" dirty="0" smtClean="0"/>
              <a:t>.  Кафедра  осуществляет профессиональную подготовку специалистов-управленцев более пятнадцати лет.</a:t>
            </a:r>
          </a:p>
          <a:p>
            <a:r>
              <a:rPr lang="ru-RU" sz="2000" dirty="0" smtClean="0"/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Компетентность</a:t>
            </a:r>
            <a:r>
              <a:rPr lang="ru-RU" sz="2000" dirty="0" smtClean="0"/>
              <a:t>. Занятия ведут высококвалифицированные преподаватели классического университета, прошедшие стажировки в ведущих зарубежных и российских научно-образовательных центрах, владеющие новейшими образовательными технологиями.</a:t>
            </a:r>
          </a:p>
          <a:p>
            <a:r>
              <a:rPr lang="ru-RU" sz="2000" dirty="0" smtClean="0"/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Практичность</a:t>
            </a:r>
            <a:r>
              <a:rPr lang="ru-RU" sz="2000" dirty="0" smtClean="0"/>
              <a:t>. Все специальные предметы преподаются с учетом региональных особенностей. К образовательному процессу привлекаются действующие специалисты из органов власти различных уровней.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 Эффективность</a:t>
            </a:r>
            <a:r>
              <a:rPr lang="ru-RU" sz="2000" dirty="0" smtClean="0"/>
              <a:t>. Наши выпускники – востребованы, и успешно работают в Правительстве Иркутской области, аппарате Законодательного Собрания Иркутской области, мэрии Иркутска и администрациях муниципальных образований региона, аппаратах политических партий и общественных организаций, крупных корпорациях, банках.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1472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49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Кредо студентов направления ГМУ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98601" y="1909762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1262</TotalTime>
  <Words>1214</Words>
  <Application>Microsoft Office PowerPoint</Application>
  <PresentationFormat>Произвольный</PresentationFormat>
  <Paragraphs>156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Параллакс</vt:lpstr>
      <vt:lpstr>Презентация PowerPoint</vt:lpstr>
      <vt:lpstr>История создания ИСН</vt:lpstr>
      <vt:lpstr>Что надо знать об ИСН</vt:lpstr>
      <vt:lpstr>КАФЕДРЫ      ИСН</vt:lpstr>
      <vt:lpstr>Зав. кафедрой, доцент, к.ф.н. Журавлёва И.А.</vt:lpstr>
      <vt:lpstr>ПРЕПОДАВАТЕЛИ КАФЕДРЫ БЛОК ПРОФЕССИОНАЛЬНЫХ ДИСЦИПЛИН</vt:lpstr>
      <vt:lpstr>ПРЕПОДАВАТЕЛИ КАФЕДРЫ   БЛОКИ ЭКОНОМИЧЕСКИХ   и ПРАВОВЫХ  ДИСЦИПЛИН  </vt:lpstr>
      <vt:lpstr>Презентация PowerPoint</vt:lpstr>
      <vt:lpstr>Кредо студентов направления ГМУ</vt:lpstr>
      <vt:lpstr>УЧЁБА</vt:lpstr>
      <vt:lpstr>Активные формы обучения, например, занятия –в форме  судебных заседаний, посвященных политическим лидерам, изменившим национальные и этнические вопросы на территории отдельной страны или целого мира. Студенты самостоятельно выбирали политическую фигуру, рассматривали историческую ситуацию и в игровой форме проводился Суд над политиком, где присутствовал адвокат, прокурор, сам политик, а в ряде случаев выступали свидетели. </vt:lpstr>
      <vt:lpstr>НАУКА</vt:lpstr>
      <vt:lpstr>CТИПЕНДИИ ФОНДА ОКСФОРДА</vt:lpstr>
      <vt:lpstr>СТИПЕНДИИ ФОНДА ПОТАНИНА</vt:lpstr>
      <vt:lpstr>СТИПЕНДИЯ ГУБЕРНАТОРА ИРКУТСКОЙ ОБЛАСТИ</vt:lpstr>
      <vt:lpstr>Участие студентов  в научных конференциях, форумах, симпозиумах</vt:lpstr>
      <vt:lpstr>Студенты направления ГМУ приняли участие в  I Всероссийском форуме молодых управленцев «Ответственное поколение» (Москва, 2016) </vt:lpstr>
      <vt:lpstr>Наши студенты приняли участие в VII Молодежном экономическом форуме “Новая экономика-новые возможности” (Петрозаводск, 2016) </vt:lpstr>
      <vt:lpstr>Участие студентов направления ГМУ в Международном молодёжном форуме  (Москва, 2015)</vt:lpstr>
      <vt:lpstr>Презентация PowerPoint</vt:lpstr>
      <vt:lpstr>ПРАКТИКА</vt:lpstr>
      <vt:lpstr>  ПРАКТИКООРИЕТИРОВАННЫЙ ЛЕКТОРИЙ КАФЕДРЫ ГМУ</vt:lpstr>
      <vt:lpstr>Встреча с мэром МО г. Ангарск  Петровым С.А.( 2016 г)</vt:lpstr>
      <vt:lpstr>Ноябрь 2016 г. встреча студентов с депутатами Думы города Иркутска (А.К. Ханхалаевым – зам. Председателя Думы г. Иркутска VI созыва; Е.Ю. Стекачевым – депутатом Думы; В.В. Шиндяевым – помощником депутата), председателем Избирательной комиссии г. Иркутска (Л.В. Пенюшкиной) и руководителем аппарата Комиссии (Е.П. Жуковским). </vt:lpstr>
      <vt:lpstr>Встреча  (октябрь 2016 г)  с начальником  Отдела этноконфессиональных отношений Управления Губернатора Иркутской области и Правительства Иркутской области по связям с общественностью и национальным вопросам -  Коноваловой Светланой Васильевной и главным советником Губернатора  по конфессионально-религиозным объединениям - Мишиным Алексеем Владимировичем</vt:lpstr>
      <vt:lpstr>Встреча студентов направления ГМУ с консулом по делам образования Китайской Народной Республики  (2015 г.) </vt:lpstr>
      <vt:lpstr>Совместно с областной Избирательной комиссией  ежегодно с марта  по май  организованы курсы по подготовке резерва участковых избирательных комиссий. </vt:lpstr>
      <vt:lpstr>Мастер-классы «Стратегии управления карьерой»</vt:lpstr>
      <vt:lpstr>СОЦИАЛЬНАЯ   АКТИВНОСТЬ СТУДЕНТОВ</vt:lpstr>
      <vt:lpstr> "Посвящение в студенты" первокурсников </vt:lpstr>
      <vt:lpstr>      КУБОК СПЕЦИАЛЬНОСТЕЙ 2016 УРА! КУБОК НАШ! </vt:lpstr>
      <vt:lpstr>Студенты направления ГМУ принимают участие в традиционном ежегодном «Капустнике» ИСН </vt:lpstr>
      <vt:lpstr>Конкурс «Люди года ИСН» 2016</vt:lpstr>
      <vt:lpstr> КОНКУРС  «ЛИЦА   ИГУ» Студенты направления ГМУ победители !</vt:lpstr>
      <vt:lpstr>СОЦИАЛЬНЫЙ УСПЕХ Студенты – гордость кафедры</vt:lpstr>
      <vt:lpstr>Потанинский стипендиат в ИСН </vt:lpstr>
      <vt:lpstr>Награждение студентов направления ГМУ , активно занимающихся научной деятельностью в Институте социальных наук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МАШИНОСТОИТЕЛЬНЫЙ КОМПЛЕКС</dc:title>
  <dc:creator>admin</dc:creator>
  <cp:lastModifiedBy>RePack by Diakov</cp:lastModifiedBy>
  <cp:revision>81</cp:revision>
  <dcterms:created xsi:type="dcterms:W3CDTF">2015-12-24T08:51:34Z</dcterms:created>
  <dcterms:modified xsi:type="dcterms:W3CDTF">2017-09-09T16:12:55Z</dcterms:modified>
</cp:coreProperties>
</file>