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56" r:id="rId2"/>
    <p:sldId id="260" r:id="rId3"/>
    <p:sldId id="264" r:id="rId4"/>
    <p:sldId id="261" r:id="rId5"/>
    <p:sldId id="300" r:id="rId6"/>
    <p:sldId id="301" r:id="rId7"/>
    <p:sldId id="302" r:id="rId8"/>
    <p:sldId id="262" r:id="rId9"/>
    <p:sldId id="297" r:id="rId10"/>
    <p:sldId id="298" r:id="rId11"/>
    <p:sldId id="299" r:id="rId12"/>
    <p:sldId id="263" r:id="rId13"/>
    <p:sldId id="286" r:id="rId14"/>
    <p:sldId id="267" r:id="rId15"/>
    <p:sldId id="278" r:id="rId16"/>
    <p:sldId id="283" r:id="rId17"/>
    <p:sldId id="269" r:id="rId18"/>
    <p:sldId id="284" r:id="rId19"/>
    <p:sldId id="272" r:id="rId20"/>
    <p:sldId id="270" r:id="rId21"/>
    <p:sldId id="274" r:id="rId22"/>
    <p:sldId id="271" r:id="rId23"/>
    <p:sldId id="275" r:id="rId24"/>
    <p:sldId id="305" r:id="rId25"/>
    <p:sldId id="280" r:id="rId26"/>
    <p:sldId id="303" r:id="rId27"/>
    <p:sldId id="306" r:id="rId28"/>
    <p:sldId id="281" r:id="rId29"/>
    <p:sldId id="290" r:id="rId30"/>
    <p:sldId id="288" r:id="rId31"/>
    <p:sldId id="289" r:id="rId32"/>
    <p:sldId id="30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36A73-114F-4E01-8BEB-D4D368B7463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56F62A-5165-4C54-BA03-05DD8A5C88E4}">
      <dgm:prSet phldrT="[Текст]"/>
      <dgm:spPr/>
      <dgm:t>
        <a:bodyPr/>
        <a:lstStyle/>
        <a:p>
          <a:r>
            <a:rPr lang="ru-RU" dirty="0"/>
            <a:t>Государственного и муниципального управления</a:t>
          </a:r>
        </a:p>
      </dgm:t>
    </dgm:pt>
    <dgm:pt modelId="{7578BF50-57B6-4BCE-8A7F-5E3387A07719}" type="parTrans" cxnId="{9290791C-D576-41C3-BF9C-D28768EBA519}">
      <dgm:prSet/>
      <dgm:spPr/>
      <dgm:t>
        <a:bodyPr/>
        <a:lstStyle/>
        <a:p>
          <a:endParaRPr lang="ru-RU"/>
        </a:p>
      </dgm:t>
    </dgm:pt>
    <dgm:pt modelId="{758E9025-4341-4C72-A679-6F9437058A3C}" type="sibTrans" cxnId="{9290791C-D576-41C3-BF9C-D28768EBA519}">
      <dgm:prSet/>
      <dgm:spPr/>
      <dgm:t>
        <a:bodyPr/>
        <a:lstStyle/>
        <a:p>
          <a:endParaRPr lang="ru-RU"/>
        </a:p>
      </dgm:t>
    </dgm:pt>
    <dgm:pt modelId="{0B3DE12D-425F-4DE0-BFF7-8FD15818F28B}">
      <dgm:prSet phldrT="[Текст]"/>
      <dgm:spPr/>
      <dgm:t>
        <a:bodyPr/>
        <a:lstStyle/>
        <a:p>
          <a:r>
            <a:rPr lang="ru-RU" dirty="0"/>
            <a:t>Социальной философии и социологии</a:t>
          </a:r>
        </a:p>
      </dgm:t>
    </dgm:pt>
    <dgm:pt modelId="{5EC05485-1D6C-4FC4-833A-3F78134A1122}" type="parTrans" cxnId="{67657B02-C1E6-4C1C-A64F-610E0EDB5FD1}">
      <dgm:prSet/>
      <dgm:spPr/>
      <dgm:t>
        <a:bodyPr/>
        <a:lstStyle/>
        <a:p>
          <a:endParaRPr lang="ru-RU"/>
        </a:p>
      </dgm:t>
    </dgm:pt>
    <dgm:pt modelId="{CD2B6D2D-DF54-4DBA-9A99-9BDECB76A03B}" type="sibTrans" cxnId="{67657B02-C1E6-4C1C-A64F-610E0EDB5FD1}">
      <dgm:prSet/>
      <dgm:spPr/>
      <dgm:t>
        <a:bodyPr/>
        <a:lstStyle/>
        <a:p>
          <a:endParaRPr lang="ru-RU"/>
        </a:p>
      </dgm:t>
    </dgm:pt>
    <dgm:pt modelId="{AB5EF8EB-A859-4BCC-81E2-F01BB50A5302}">
      <dgm:prSet phldrT="[Текст]"/>
      <dgm:spPr/>
      <dgm:t>
        <a:bodyPr/>
        <a:lstStyle/>
        <a:p>
          <a:r>
            <a:rPr lang="ru-RU" dirty="0" err="1"/>
            <a:t>Культурологии</a:t>
          </a:r>
          <a:r>
            <a:rPr lang="ru-RU" dirty="0"/>
            <a:t> и управления социальными процессами</a:t>
          </a:r>
        </a:p>
      </dgm:t>
    </dgm:pt>
    <dgm:pt modelId="{31F13F01-E381-446B-917D-55CEED505FC1}" type="parTrans" cxnId="{9BA9A4C9-04AF-4126-84AD-7C6966A61823}">
      <dgm:prSet/>
      <dgm:spPr/>
      <dgm:t>
        <a:bodyPr/>
        <a:lstStyle/>
        <a:p>
          <a:endParaRPr lang="ru-RU"/>
        </a:p>
      </dgm:t>
    </dgm:pt>
    <dgm:pt modelId="{D61A4BF8-117D-4DCC-B88D-6280B6F64E0F}" type="sibTrans" cxnId="{9BA9A4C9-04AF-4126-84AD-7C6966A61823}">
      <dgm:prSet/>
      <dgm:spPr/>
      <dgm:t>
        <a:bodyPr/>
        <a:lstStyle/>
        <a:p>
          <a:endParaRPr lang="ru-RU"/>
        </a:p>
      </dgm:t>
    </dgm:pt>
    <dgm:pt modelId="{E317B936-BDEC-4296-9B9C-E171F986BF42}">
      <dgm:prSet phldrT="[Текст]"/>
      <dgm:spPr/>
      <dgm:t>
        <a:bodyPr/>
        <a:lstStyle/>
        <a:p>
          <a:r>
            <a:rPr lang="ru-RU" dirty="0"/>
            <a:t>Социальной работы</a:t>
          </a:r>
        </a:p>
      </dgm:t>
    </dgm:pt>
    <dgm:pt modelId="{54D487F1-F999-4B48-A62A-0EC603FDB4C0}" type="parTrans" cxnId="{A7478E28-B551-4B04-ABB6-4179186C6C99}">
      <dgm:prSet/>
      <dgm:spPr/>
      <dgm:t>
        <a:bodyPr/>
        <a:lstStyle/>
        <a:p>
          <a:endParaRPr lang="ru-RU"/>
        </a:p>
      </dgm:t>
    </dgm:pt>
    <dgm:pt modelId="{2B9A69C1-3CFF-47C7-8349-E166393E2EE4}" type="sibTrans" cxnId="{A7478E28-B551-4B04-ABB6-4179186C6C99}">
      <dgm:prSet/>
      <dgm:spPr/>
      <dgm:t>
        <a:bodyPr/>
        <a:lstStyle/>
        <a:p>
          <a:endParaRPr lang="ru-RU"/>
        </a:p>
      </dgm:t>
    </dgm:pt>
    <dgm:pt modelId="{0F683F4D-B2F4-4F49-98A3-6AEA17F375E4}" type="pres">
      <dgm:prSet presAssocID="{15236A73-114F-4E01-8BEB-D4D368B74638}" presName="diagram" presStyleCnt="0">
        <dgm:presLayoutVars>
          <dgm:dir/>
          <dgm:resizeHandles val="exact"/>
        </dgm:presLayoutVars>
      </dgm:prSet>
      <dgm:spPr/>
    </dgm:pt>
    <dgm:pt modelId="{FDFAF239-C15A-4967-A7B1-4F6C7CAC5B03}" type="pres">
      <dgm:prSet presAssocID="{8156F62A-5165-4C54-BA03-05DD8A5C88E4}" presName="node" presStyleLbl="node1" presStyleIdx="0" presStyleCnt="4">
        <dgm:presLayoutVars>
          <dgm:bulletEnabled val="1"/>
        </dgm:presLayoutVars>
      </dgm:prSet>
      <dgm:spPr/>
    </dgm:pt>
    <dgm:pt modelId="{6A688B00-2161-4A3F-A0A9-37F1373345E6}" type="pres">
      <dgm:prSet presAssocID="{758E9025-4341-4C72-A679-6F9437058A3C}" presName="sibTrans" presStyleCnt="0"/>
      <dgm:spPr/>
    </dgm:pt>
    <dgm:pt modelId="{5B5F6A6D-67A0-4534-9A12-18D1A667FB64}" type="pres">
      <dgm:prSet presAssocID="{0B3DE12D-425F-4DE0-BFF7-8FD15818F28B}" presName="node" presStyleLbl="node1" presStyleIdx="1" presStyleCnt="4">
        <dgm:presLayoutVars>
          <dgm:bulletEnabled val="1"/>
        </dgm:presLayoutVars>
      </dgm:prSet>
      <dgm:spPr/>
    </dgm:pt>
    <dgm:pt modelId="{62892F49-BC4A-4F80-9E31-C73C60D45D65}" type="pres">
      <dgm:prSet presAssocID="{CD2B6D2D-DF54-4DBA-9A99-9BDECB76A03B}" presName="sibTrans" presStyleCnt="0"/>
      <dgm:spPr/>
    </dgm:pt>
    <dgm:pt modelId="{7082F00C-E215-4FF0-A430-4606DE7E1560}" type="pres">
      <dgm:prSet presAssocID="{AB5EF8EB-A859-4BCC-81E2-F01BB50A5302}" presName="node" presStyleLbl="node1" presStyleIdx="2" presStyleCnt="4">
        <dgm:presLayoutVars>
          <dgm:bulletEnabled val="1"/>
        </dgm:presLayoutVars>
      </dgm:prSet>
      <dgm:spPr/>
    </dgm:pt>
    <dgm:pt modelId="{9521DAA9-850F-4CFB-9132-17BC07644567}" type="pres">
      <dgm:prSet presAssocID="{D61A4BF8-117D-4DCC-B88D-6280B6F64E0F}" presName="sibTrans" presStyleCnt="0"/>
      <dgm:spPr/>
    </dgm:pt>
    <dgm:pt modelId="{F29C7F69-373C-42B1-9228-295B01771F27}" type="pres">
      <dgm:prSet presAssocID="{E317B936-BDEC-4296-9B9C-E171F986BF42}" presName="node" presStyleLbl="node1" presStyleIdx="3" presStyleCnt="4">
        <dgm:presLayoutVars>
          <dgm:bulletEnabled val="1"/>
        </dgm:presLayoutVars>
      </dgm:prSet>
      <dgm:spPr/>
    </dgm:pt>
  </dgm:ptLst>
  <dgm:cxnLst>
    <dgm:cxn modelId="{67657B02-C1E6-4C1C-A64F-610E0EDB5FD1}" srcId="{15236A73-114F-4E01-8BEB-D4D368B74638}" destId="{0B3DE12D-425F-4DE0-BFF7-8FD15818F28B}" srcOrd="1" destOrd="0" parTransId="{5EC05485-1D6C-4FC4-833A-3F78134A1122}" sibTransId="{CD2B6D2D-DF54-4DBA-9A99-9BDECB76A03B}"/>
    <dgm:cxn modelId="{9290791C-D576-41C3-BF9C-D28768EBA519}" srcId="{15236A73-114F-4E01-8BEB-D4D368B74638}" destId="{8156F62A-5165-4C54-BA03-05DD8A5C88E4}" srcOrd="0" destOrd="0" parTransId="{7578BF50-57B6-4BCE-8A7F-5E3387A07719}" sibTransId="{758E9025-4341-4C72-A679-6F9437058A3C}"/>
    <dgm:cxn modelId="{A7478E28-B551-4B04-ABB6-4179186C6C99}" srcId="{15236A73-114F-4E01-8BEB-D4D368B74638}" destId="{E317B936-BDEC-4296-9B9C-E171F986BF42}" srcOrd="3" destOrd="0" parTransId="{54D487F1-F999-4B48-A62A-0EC603FDB4C0}" sibTransId="{2B9A69C1-3CFF-47C7-8349-E166393E2EE4}"/>
    <dgm:cxn modelId="{01862830-C1F6-41DE-B9B9-D14565C28F3C}" type="presOf" srcId="{E317B936-BDEC-4296-9B9C-E171F986BF42}" destId="{F29C7F69-373C-42B1-9228-295B01771F27}" srcOrd="0" destOrd="0" presId="urn:microsoft.com/office/officeart/2005/8/layout/default#1"/>
    <dgm:cxn modelId="{31D859B4-BD55-479A-8C61-C1987E6ABD90}" type="presOf" srcId="{0B3DE12D-425F-4DE0-BFF7-8FD15818F28B}" destId="{5B5F6A6D-67A0-4534-9A12-18D1A667FB64}" srcOrd="0" destOrd="0" presId="urn:microsoft.com/office/officeart/2005/8/layout/default#1"/>
    <dgm:cxn modelId="{241F89BD-02CD-4F3D-894E-321A0E68A777}" type="presOf" srcId="{AB5EF8EB-A859-4BCC-81E2-F01BB50A5302}" destId="{7082F00C-E215-4FF0-A430-4606DE7E1560}" srcOrd="0" destOrd="0" presId="urn:microsoft.com/office/officeart/2005/8/layout/default#1"/>
    <dgm:cxn modelId="{9BA9A4C9-04AF-4126-84AD-7C6966A61823}" srcId="{15236A73-114F-4E01-8BEB-D4D368B74638}" destId="{AB5EF8EB-A859-4BCC-81E2-F01BB50A5302}" srcOrd="2" destOrd="0" parTransId="{31F13F01-E381-446B-917D-55CEED505FC1}" sibTransId="{D61A4BF8-117D-4DCC-B88D-6280B6F64E0F}"/>
    <dgm:cxn modelId="{18E577F6-9410-4BE5-81CC-04D1DC179519}" type="presOf" srcId="{15236A73-114F-4E01-8BEB-D4D368B74638}" destId="{0F683F4D-B2F4-4F49-98A3-6AEA17F375E4}" srcOrd="0" destOrd="0" presId="urn:microsoft.com/office/officeart/2005/8/layout/default#1"/>
    <dgm:cxn modelId="{02E815FA-AF72-4E9E-8FBF-E5D26F3E639A}" type="presOf" srcId="{8156F62A-5165-4C54-BA03-05DD8A5C88E4}" destId="{FDFAF239-C15A-4967-A7B1-4F6C7CAC5B03}" srcOrd="0" destOrd="0" presId="urn:microsoft.com/office/officeart/2005/8/layout/default#1"/>
    <dgm:cxn modelId="{F19A9483-5869-4818-8B5B-1921D8A8D4A5}" type="presParOf" srcId="{0F683F4D-B2F4-4F49-98A3-6AEA17F375E4}" destId="{FDFAF239-C15A-4967-A7B1-4F6C7CAC5B03}" srcOrd="0" destOrd="0" presId="urn:microsoft.com/office/officeart/2005/8/layout/default#1"/>
    <dgm:cxn modelId="{A55028AD-ACBF-427B-9B4B-36F9FFFD9E79}" type="presParOf" srcId="{0F683F4D-B2F4-4F49-98A3-6AEA17F375E4}" destId="{6A688B00-2161-4A3F-A0A9-37F1373345E6}" srcOrd="1" destOrd="0" presId="urn:microsoft.com/office/officeart/2005/8/layout/default#1"/>
    <dgm:cxn modelId="{299490D9-4639-4E6C-9754-3E85CB1165E9}" type="presParOf" srcId="{0F683F4D-B2F4-4F49-98A3-6AEA17F375E4}" destId="{5B5F6A6D-67A0-4534-9A12-18D1A667FB64}" srcOrd="2" destOrd="0" presId="urn:microsoft.com/office/officeart/2005/8/layout/default#1"/>
    <dgm:cxn modelId="{E7567F11-6344-4417-AD7B-7A29ED1A4CED}" type="presParOf" srcId="{0F683F4D-B2F4-4F49-98A3-6AEA17F375E4}" destId="{62892F49-BC4A-4F80-9E31-C73C60D45D65}" srcOrd="3" destOrd="0" presId="urn:microsoft.com/office/officeart/2005/8/layout/default#1"/>
    <dgm:cxn modelId="{02628B23-29B8-4115-B7F4-B66C4AEADF44}" type="presParOf" srcId="{0F683F4D-B2F4-4F49-98A3-6AEA17F375E4}" destId="{7082F00C-E215-4FF0-A430-4606DE7E1560}" srcOrd="4" destOrd="0" presId="urn:microsoft.com/office/officeart/2005/8/layout/default#1"/>
    <dgm:cxn modelId="{113910E2-781B-4B0A-98CD-CC0B9B74A205}" type="presParOf" srcId="{0F683F4D-B2F4-4F49-98A3-6AEA17F375E4}" destId="{9521DAA9-850F-4CFB-9132-17BC07644567}" srcOrd="5" destOrd="0" presId="urn:microsoft.com/office/officeart/2005/8/layout/default#1"/>
    <dgm:cxn modelId="{60E28375-B3E2-4BE1-990A-4C8822AF0426}" type="presParOf" srcId="{0F683F4D-B2F4-4F49-98A3-6AEA17F375E4}" destId="{F29C7F69-373C-42B1-9228-295B01771F27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35810F-83D1-4122-A34F-564A842C0DF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E9EF90-F49C-496B-926F-8CD572979D07}">
      <dgm:prSet phldrT="[Текст]"/>
      <dgm:spPr/>
      <dgm:t>
        <a:bodyPr/>
        <a:lstStyle/>
        <a:p>
          <a:r>
            <a:rPr lang="ru-RU" dirty="0"/>
            <a:t>УЧЁБА</a:t>
          </a:r>
        </a:p>
      </dgm:t>
    </dgm:pt>
    <dgm:pt modelId="{F5E19263-3149-418A-804B-3DE2137A2CA3}" type="parTrans" cxnId="{73FE0293-EA9E-4DC5-870D-DF11371F8D5D}">
      <dgm:prSet/>
      <dgm:spPr/>
      <dgm:t>
        <a:bodyPr/>
        <a:lstStyle/>
        <a:p>
          <a:endParaRPr lang="ru-RU"/>
        </a:p>
      </dgm:t>
    </dgm:pt>
    <dgm:pt modelId="{36E87012-F20F-4AA3-BE59-B51E04E140C3}" type="sibTrans" cxnId="{73FE0293-EA9E-4DC5-870D-DF11371F8D5D}">
      <dgm:prSet/>
      <dgm:spPr/>
      <dgm:t>
        <a:bodyPr/>
        <a:lstStyle/>
        <a:p>
          <a:endParaRPr lang="ru-RU"/>
        </a:p>
      </dgm:t>
    </dgm:pt>
    <dgm:pt modelId="{A974AA8A-21CE-4956-818E-0BB39E8EFD1C}">
      <dgm:prSet phldrT="[Текст]"/>
      <dgm:spPr/>
      <dgm:t>
        <a:bodyPr/>
        <a:lstStyle/>
        <a:p>
          <a:r>
            <a:rPr lang="ru-RU" dirty="0"/>
            <a:t>НАУКА</a:t>
          </a:r>
        </a:p>
      </dgm:t>
    </dgm:pt>
    <dgm:pt modelId="{1AB643A2-1886-4071-A053-B64EEDCD17B9}" type="parTrans" cxnId="{B5FC8CE4-A09F-458D-8AFB-C63290A8D8D6}">
      <dgm:prSet/>
      <dgm:spPr/>
      <dgm:t>
        <a:bodyPr/>
        <a:lstStyle/>
        <a:p>
          <a:endParaRPr lang="ru-RU"/>
        </a:p>
      </dgm:t>
    </dgm:pt>
    <dgm:pt modelId="{236E65FF-B9E7-4A66-894F-C360010B08BF}" type="sibTrans" cxnId="{B5FC8CE4-A09F-458D-8AFB-C63290A8D8D6}">
      <dgm:prSet/>
      <dgm:spPr/>
      <dgm:t>
        <a:bodyPr/>
        <a:lstStyle/>
        <a:p>
          <a:endParaRPr lang="ru-RU"/>
        </a:p>
      </dgm:t>
    </dgm:pt>
    <dgm:pt modelId="{A710FE22-D242-4681-8767-931B522862B1}">
      <dgm:prSet phldrT="[Текст]"/>
      <dgm:spPr/>
      <dgm:t>
        <a:bodyPr/>
        <a:lstStyle/>
        <a:p>
          <a:r>
            <a:rPr lang="ru-RU" dirty="0"/>
            <a:t>ПРАКТИКА</a:t>
          </a:r>
        </a:p>
      </dgm:t>
    </dgm:pt>
    <dgm:pt modelId="{967AC997-9ED8-4896-B580-29CB5F809F5A}" type="parTrans" cxnId="{3BB36EEB-F1DB-48CB-AC84-6B89CF1B4857}">
      <dgm:prSet/>
      <dgm:spPr/>
      <dgm:t>
        <a:bodyPr/>
        <a:lstStyle/>
        <a:p>
          <a:endParaRPr lang="ru-RU"/>
        </a:p>
      </dgm:t>
    </dgm:pt>
    <dgm:pt modelId="{6E6310AC-396D-40EB-9C95-8128EE225E47}" type="sibTrans" cxnId="{3BB36EEB-F1DB-48CB-AC84-6B89CF1B4857}">
      <dgm:prSet/>
      <dgm:spPr/>
      <dgm:t>
        <a:bodyPr/>
        <a:lstStyle/>
        <a:p>
          <a:endParaRPr lang="ru-RU"/>
        </a:p>
      </dgm:t>
    </dgm:pt>
    <dgm:pt modelId="{0C8778D6-D616-46A3-A8F7-B5DBA8B5E88B}">
      <dgm:prSet phldrT="[Текст]"/>
      <dgm:spPr/>
      <dgm:t>
        <a:bodyPr/>
        <a:lstStyle/>
        <a:p>
          <a:r>
            <a:rPr lang="ru-RU" dirty="0"/>
            <a:t>Социальная активность</a:t>
          </a:r>
        </a:p>
      </dgm:t>
    </dgm:pt>
    <dgm:pt modelId="{A9A3A89C-5A5F-4C0B-969B-7CCB1A69EA13}" type="parTrans" cxnId="{EE181B0D-DD46-4C55-9B0C-F46B2245911E}">
      <dgm:prSet/>
      <dgm:spPr/>
      <dgm:t>
        <a:bodyPr/>
        <a:lstStyle/>
        <a:p>
          <a:endParaRPr lang="ru-RU"/>
        </a:p>
      </dgm:t>
    </dgm:pt>
    <dgm:pt modelId="{0F7E1F30-2095-43AF-B981-86EF09FDFEC7}" type="sibTrans" cxnId="{EE181B0D-DD46-4C55-9B0C-F46B2245911E}">
      <dgm:prSet/>
      <dgm:spPr/>
      <dgm:t>
        <a:bodyPr/>
        <a:lstStyle/>
        <a:p>
          <a:endParaRPr lang="ru-RU"/>
        </a:p>
      </dgm:t>
    </dgm:pt>
    <dgm:pt modelId="{9C9586F3-8ECA-4250-9798-A4B1C17FF295}">
      <dgm:prSet phldrT="[Текст]"/>
      <dgm:spPr/>
      <dgm:t>
        <a:bodyPr/>
        <a:lstStyle/>
        <a:p>
          <a:r>
            <a:rPr lang="ru-RU" dirty="0"/>
            <a:t>Социальный УСПЕХ</a:t>
          </a:r>
        </a:p>
      </dgm:t>
    </dgm:pt>
    <dgm:pt modelId="{6C41B416-BB91-4D4F-8DBC-01EABF67E843}" type="parTrans" cxnId="{E329FB00-70A6-4F74-8B51-C21EE667C9E9}">
      <dgm:prSet/>
      <dgm:spPr/>
      <dgm:t>
        <a:bodyPr/>
        <a:lstStyle/>
        <a:p>
          <a:endParaRPr lang="ru-RU"/>
        </a:p>
      </dgm:t>
    </dgm:pt>
    <dgm:pt modelId="{B0A5467C-209C-4BEC-BCE6-24B2D620B5F6}" type="sibTrans" cxnId="{E329FB00-70A6-4F74-8B51-C21EE667C9E9}">
      <dgm:prSet/>
      <dgm:spPr/>
      <dgm:t>
        <a:bodyPr/>
        <a:lstStyle/>
        <a:p>
          <a:endParaRPr lang="ru-RU"/>
        </a:p>
      </dgm:t>
    </dgm:pt>
    <dgm:pt modelId="{82EC94FA-3914-40DA-AB18-51EE99CED172}" type="pres">
      <dgm:prSet presAssocID="{C135810F-83D1-4122-A34F-564A842C0DF1}" presName="diagram" presStyleCnt="0">
        <dgm:presLayoutVars>
          <dgm:dir/>
          <dgm:resizeHandles val="exact"/>
        </dgm:presLayoutVars>
      </dgm:prSet>
      <dgm:spPr/>
    </dgm:pt>
    <dgm:pt modelId="{C416A599-D827-4A67-A053-412C7F4E3A0F}" type="pres">
      <dgm:prSet presAssocID="{52E9EF90-F49C-496B-926F-8CD572979D07}" presName="node" presStyleLbl="node1" presStyleIdx="0" presStyleCnt="5">
        <dgm:presLayoutVars>
          <dgm:bulletEnabled val="1"/>
        </dgm:presLayoutVars>
      </dgm:prSet>
      <dgm:spPr/>
    </dgm:pt>
    <dgm:pt modelId="{83DF7769-9267-47EA-B2EA-AF54871595F3}" type="pres">
      <dgm:prSet presAssocID="{36E87012-F20F-4AA3-BE59-B51E04E140C3}" presName="sibTrans" presStyleLbl="sibTrans2D1" presStyleIdx="0" presStyleCnt="4"/>
      <dgm:spPr/>
    </dgm:pt>
    <dgm:pt modelId="{8B95DEDE-B0A5-4C28-8A94-E10A55373C06}" type="pres">
      <dgm:prSet presAssocID="{36E87012-F20F-4AA3-BE59-B51E04E140C3}" presName="connectorText" presStyleLbl="sibTrans2D1" presStyleIdx="0" presStyleCnt="4"/>
      <dgm:spPr/>
    </dgm:pt>
    <dgm:pt modelId="{51897427-F006-4D48-A3EA-49B71AA6C478}" type="pres">
      <dgm:prSet presAssocID="{A974AA8A-21CE-4956-818E-0BB39E8EFD1C}" presName="node" presStyleLbl="node1" presStyleIdx="1" presStyleCnt="5">
        <dgm:presLayoutVars>
          <dgm:bulletEnabled val="1"/>
        </dgm:presLayoutVars>
      </dgm:prSet>
      <dgm:spPr/>
    </dgm:pt>
    <dgm:pt modelId="{6B9DE5D7-23DD-40F3-94BC-5F45F4309B71}" type="pres">
      <dgm:prSet presAssocID="{236E65FF-B9E7-4A66-894F-C360010B08BF}" presName="sibTrans" presStyleLbl="sibTrans2D1" presStyleIdx="1" presStyleCnt="4"/>
      <dgm:spPr/>
    </dgm:pt>
    <dgm:pt modelId="{9614011E-0690-4DD7-ACD9-6BC9CC264DD3}" type="pres">
      <dgm:prSet presAssocID="{236E65FF-B9E7-4A66-894F-C360010B08BF}" presName="connectorText" presStyleLbl="sibTrans2D1" presStyleIdx="1" presStyleCnt="4"/>
      <dgm:spPr/>
    </dgm:pt>
    <dgm:pt modelId="{758F631A-7EDD-4976-9046-77D72F929323}" type="pres">
      <dgm:prSet presAssocID="{A710FE22-D242-4681-8767-931B522862B1}" presName="node" presStyleLbl="node1" presStyleIdx="2" presStyleCnt="5">
        <dgm:presLayoutVars>
          <dgm:bulletEnabled val="1"/>
        </dgm:presLayoutVars>
      </dgm:prSet>
      <dgm:spPr/>
    </dgm:pt>
    <dgm:pt modelId="{31F8C7A3-C899-4770-BAAF-D6345B10B7DD}" type="pres">
      <dgm:prSet presAssocID="{6E6310AC-396D-40EB-9C95-8128EE225E47}" presName="sibTrans" presStyleLbl="sibTrans2D1" presStyleIdx="2" presStyleCnt="4"/>
      <dgm:spPr/>
    </dgm:pt>
    <dgm:pt modelId="{F41DC72D-C422-4DF7-A381-A5D8F4B63B59}" type="pres">
      <dgm:prSet presAssocID="{6E6310AC-396D-40EB-9C95-8128EE225E47}" presName="connectorText" presStyleLbl="sibTrans2D1" presStyleIdx="2" presStyleCnt="4"/>
      <dgm:spPr/>
    </dgm:pt>
    <dgm:pt modelId="{AD45BC2B-7D1F-431A-9659-5AB7CD15D432}" type="pres">
      <dgm:prSet presAssocID="{0C8778D6-D616-46A3-A8F7-B5DBA8B5E88B}" presName="node" presStyleLbl="node1" presStyleIdx="3" presStyleCnt="5">
        <dgm:presLayoutVars>
          <dgm:bulletEnabled val="1"/>
        </dgm:presLayoutVars>
      </dgm:prSet>
      <dgm:spPr/>
    </dgm:pt>
    <dgm:pt modelId="{F7C96739-6AA3-4F75-888F-53FBB2E35371}" type="pres">
      <dgm:prSet presAssocID="{0F7E1F30-2095-43AF-B981-86EF09FDFEC7}" presName="sibTrans" presStyleLbl="sibTrans2D1" presStyleIdx="3" presStyleCnt="4"/>
      <dgm:spPr/>
    </dgm:pt>
    <dgm:pt modelId="{F7FDFE4B-26C9-4782-AB96-FC59421DDC91}" type="pres">
      <dgm:prSet presAssocID="{0F7E1F30-2095-43AF-B981-86EF09FDFEC7}" presName="connectorText" presStyleLbl="sibTrans2D1" presStyleIdx="3" presStyleCnt="4"/>
      <dgm:spPr/>
    </dgm:pt>
    <dgm:pt modelId="{B994DA9B-95CB-41FA-8187-B6AA3CD670E8}" type="pres">
      <dgm:prSet presAssocID="{9C9586F3-8ECA-4250-9798-A4B1C17FF295}" presName="node" presStyleLbl="node1" presStyleIdx="4" presStyleCnt="5">
        <dgm:presLayoutVars>
          <dgm:bulletEnabled val="1"/>
        </dgm:presLayoutVars>
      </dgm:prSet>
      <dgm:spPr/>
    </dgm:pt>
  </dgm:ptLst>
  <dgm:cxnLst>
    <dgm:cxn modelId="{E329FB00-70A6-4F74-8B51-C21EE667C9E9}" srcId="{C135810F-83D1-4122-A34F-564A842C0DF1}" destId="{9C9586F3-8ECA-4250-9798-A4B1C17FF295}" srcOrd="4" destOrd="0" parTransId="{6C41B416-BB91-4D4F-8DBC-01EABF67E843}" sibTransId="{B0A5467C-209C-4BEC-BCE6-24B2D620B5F6}"/>
    <dgm:cxn modelId="{B1D3D103-2045-449A-9BC6-FC40FD76DB35}" type="presOf" srcId="{36E87012-F20F-4AA3-BE59-B51E04E140C3}" destId="{83DF7769-9267-47EA-B2EA-AF54871595F3}" srcOrd="0" destOrd="0" presId="urn:microsoft.com/office/officeart/2005/8/layout/process5"/>
    <dgm:cxn modelId="{EE181B0D-DD46-4C55-9B0C-F46B2245911E}" srcId="{C135810F-83D1-4122-A34F-564A842C0DF1}" destId="{0C8778D6-D616-46A3-A8F7-B5DBA8B5E88B}" srcOrd="3" destOrd="0" parTransId="{A9A3A89C-5A5F-4C0B-969B-7CCB1A69EA13}" sibTransId="{0F7E1F30-2095-43AF-B981-86EF09FDFEC7}"/>
    <dgm:cxn modelId="{350BE515-A609-4310-AE93-2ABDC3EFDF49}" type="presOf" srcId="{52E9EF90-F49C-496B-926F-8CD572979D07}" destId="{C416A599-D827-4A67-A053-412C7F4E3A0F}" srcOrd="0" destOrd="0" presId="urn:microsoft.com/office/officeart/2005/8/layout/process5"/>
    <dgm:cxn modelId="{CE56331B-B324-45B1-B94A-4238A9EC4F91}" type="presOf" srcId="{A974AA8A-21CE-4956-818E-0BB39E8EFD1C}" destId="{51897427-F006-4D48-A3EA-49B71AA6C478}" srcOrd="0" destOrd="0" presId="urn:microsoft.com/office/officeart/2005/8/layout/process5"/>
    <dgm:cxn modelId="{F029F31D-6F10-40DF-8928-EAD479FDAB2C}" type="presOf" srcId="{6E6310AC-396D-40EB-9C95-8128EE225E47}" destId="{31F8C7A3-C899-4770-BAAF-D6345B10B7DD}" srcOrd="0" destOrd="0" presId="urn:microsoft.com/office/officeart/2005/8/layout/process5"/>
    <dgm:cxn modelId="{E3223B21-75CC-4C96-8BE6-A9A543F3A48D}" type="presOf" srcId="{0F7E1F30-2095-43AF-B981-86EF09FDFEC7}" destId="{F7FDFE4B-26C9-4782-AB96-FC59421DDC91}" srcOrd="1" destOrd="0" presId="urn:microsoft.com/office/officeart/2005/8/layout/process5"/>
    <dgm:cxn modelId="{96B8BF22-4B59-4F25-BD12-06C9A9DB8BBD}" type="presOf" srcId="{9C9586F3-8ECA-4250-9798-A4B1C17FF295}" destId="{B994DA9B-95CB-41FA-8187-B6AA3CD670E8}" srcOrd="0" destOrd="0" presId="urn:microsoft.com/office/officeart/2005/8/layout/process5"/>
    <dgm:cxn modelId="{FE32BA44-AA92-46B2-AB5D-D288534D7751}" type="presOf" srcId="{236E65FF-B9E7-4A66-894F-C360010B08BF}" destId="{6B9DE5D7-23DD-40F3-94BC-5F45F4309B71}" srcOrd="0" destOrd="0" presId="urn:microsoft.com/office/officeart/2005/8/layout/process5"/>
    <dgm:cxn modelId="{AAB41570-2666-433C-B506-7A351F81DB19}" type="presOf" srcId="{C135810F-83D1-4122-A34F-564A842C0DF1}" destId="{82EC94FA-3914-40DA-AB18-51EE99CED172}" srcOrd="0" destOrd="0" presId="urn:microsoft.com/office/officeart/2005/8/layout/process5"/>
    <dgm:cxn modelId="{09675C71-A76A-4F7C-9BF2-D6BCDF113658}" type="presOf" srcId="{A710FE22-D242-4681-8767-931B522862B1}" destId="{758F631A-7EDD-4976-9046-77D72F929323}" srcOrd="0" destOrd="0" presId="urn:microsoft.com/office/officeart/2005/8/layout/process5"/>
    <dgm:cxn modelId="{73FE0293-EA9E-4DC5-870D-DF11371F8D5D}" srcId="{C135810F-83D1-4122-A34F-564A842C0DF1}" destId="{52E9EF90-F49C-496B-926F-8CD572979D07}" srcOrd="0" destOrd="0" parTransId="{F5E19263-3149-418A-804B-3DE2137A2CA3}" sibTransId="{36E87012-F20F-4AA3-BE59-B51E04E140C3}"/>
    <dgm:cxn modelId="{4A3CC1AA-87DC-415B-A805-7804C66B93CB}" type="presOf" srcId="{236E65FF-B9E7-4A66-894F-C360010B08BF}" destId="{9614011E-0690-4DD7-ACD9-6BC9CC264DD3}" srcOrd="1" destOrd="0" presId="urn:microsoft.com/office/officeart/2005/8/layout/process5"/>
    <dgm:cxn modelId="{70BF49AE-6C18-475B-A3EF-7417FDDB790B}" type="presOf" srcId="{0C8778D6-D616-46A3-A8F7-B5DBA8B5E88B}" destId="{AD45BC2B-7D1F-431A-9659-5AB7CD15D432}" srcOrd="0" destOrd="0" presId="urn:microsoft.com/office/officeart/2005/8/layout/process5"/>
    <dgm:cxn modelId="{76237BCD-168D-458B-A435-0A730E28F2CF}" type="presOf" srcId="{6E6310AC-396D-40EB-9C95-8128EE225E47}" destId="{F41DC72D-C422-4DF7-A381-A5D8F4B63B59}" srcOrd="1" destOrd="0" presId="urn:microsoft.com/office/officeart/2005/8/layout/process5"/>
    <dgm:cxn modelId="{15DDB2CF-AB1C-41DB-B0E8-A757507DAE66}" type="presOf" srcId="{36E87012-F20F-4AA3-BE59-B51E04E140C3}" destId="{8B95DEDE-B0A5-4C28-8A94-E10A55373C06}" srcOrd="1" destOrd="0" presId="urn:microsoft.com/office/officeart/2005/8/layout/process5"/>
    <dgm:cxn modelId="{D66655DC-960B-45C0-9D13-3DA8DFE19EC2}" type="presOf" srcId="{0F7E1F30-2095-43AF-B981-86EF09FDFEC7}" destId="{F7C96739-6AA3-4F75-888F-53FBB2E35371}" srcOrd="0" destOrd="0" presId="urn:microsoft.com/office/officeart/2005/8/layout/process5"/>
    <dgm:cxn modelId="{B5FC8CE4-A09F-458D-8AFB-C63290A8D8D6}" srcId="{C135810F-83D1-4122-A34F-564A842C0DF1}" destId="{A974AA8A-21CE-4956-818E-0BB39E8EFD1C}" srcOrd="1" destOrd="0" parTransId="{1AB643A2-1886-4071-A053-B64EEDCD17B9}" sibTransId="{236E65FF-B9E7-4A66-894F-C360010B08BF}"/>
    <dgm:cxn modelId="{3BB36EEB-F1DB-48CB-AC84-6B89CF1B4857}" srcId="{C135810F-83D1-4122-A34F-564A842C0DF1}" destId="{A710FE22-D242-4681-8767-931B522862B1}" srcOrd="2" destOrd="0" parTransId="{967AC997-9ED8-4896-B580-29CB5F809F5A}" sibTransId="{6E6310AC-396D-40EB-9C95-8128EE225E47}"/>
    <dgm:cxn modelId="{2CC433B0-08CE-4E27-9805-EA0B1DC4E450}" type="presParOf" srcId="{82EC94FA-3914-40DA-AB18-51EE99CED172}" destId="{C416A599-D827-4A67-A053-412C7F4E3A0F}" srcOrd="0" destOrd="0" presId="urn:microsoft.com/office/officeart/2005/8/layout/process5"/>
    <dgm:cxn modelId="{057350F0-139A-4FEC-8EFB-FC70DC33C724}" type="presParOf" srcId="{82EC94FA-3914-40DA-AB18-51EE99CED172}" destId="{83DF7769-9267-47EA-B2EA-AF54871595F3}" srcOrd="1" destOrd="0" presId="urn:microsoft.com/office/officeart/2005/8/layout/process5"/>
    <dgm:cxn modelId="{D770011A-942D-4D23-8884-A8125EC4CB40}" type="presParOf" srcId="{83DF7769-9267-47EA-B2EA-AF54871595F3}" destId="{8B95DEDE-B0A5-4C28-8A94-E10A55373C06}" srcOrd="0" destOrd="0" presId="urn:microsoft.com/office/officeart/2005/8/layout/process5"/>
    <dgm:cxn modelId="{E80E42D3-C18A-4DFB-B5E0-D74C4EBB5293}" type="presParOf" srcId="{82EC94FA-3914-40DA-AB18-51EE99CED172}" destId="{51897427-F006-4D48-A3EA-49B71AA6C478}" srcOrd="2" destOrd="0" presId="urn:microsoft.com/office/officeart/2005/8/layout/process5"/>
    <dgm:cxn modelId="{FF61870F-F6C9-4B5E-85A4-233337C94CAB}" type="presParOf" srcId="{82EC94FA-3914-40DA-AB18-51EE99CED172}" destId="{6B9DE5D7-23DD-40F3-94BC-5F45F4309B71}" srcOrd="3" destOrd="0" presId="urn:microsoft.com/office/officeart/2005/8/layout/process5"/>
    <dgm:cxn modelId="{66750BDF-0D10-45D6-9E42-6D359C7A2D36}" type="presParOf" srcId="{6B9DE5D7-23DD-40F3-94BC-5F45F4309B71}" destId="{9614011E-0690-4DD7-ACD9-6BC9CC264DD3}" srcOrd="0" destOrd="0" presId="urn:microsoft.com/office/officeart/2005/8/layout/process5"/>
    <dgm:cxn modelId="{1367754C-8D28-4B97-B527-B2692E9211B9}" type="presParOf" srcId="{82EC94FA-3914-40DA-AB18-51EE99CED172}" destId="{758F631A-7EDD-4976-9046-77D72F929323}" srcOrd="4" destOrd="0" presId="urn:microsoft.com/office/officeart/2005/8/layout/process5"/>
    <dgm:cxn modelId="{7C94CB21-FCA2-49F5-B430-50B418CA4BAC}" type="presParOf" srcId="{82EC94FA-3914-40DA-AB18-51EE99CED172}" destId="{31F8C7A3-C899-4770-BAAF-D6345B10B7DD}" srcOrd="5" destOrd="0" presId="urn:microsoft.com/office/officeart/2005/8/layout/process5"/>
    <dgm:cxn modelId="{908BBFE2-4E4C-4512-B906-52B8997B534F}" type="presParOf" srcId="{31F8C7A3-C899-4770-BAAF-D6345B10B7DD}" destId="{F41DC72D-C422-4DF7-A381-A5D8F4B63B59}" srcOrd="0" destOrd="0" presId="urn:microsoft.com/office/officeart/2005/8/layout/process5"/>
    <dgm:cxn modelId="{AA3CFD5D-F039-4BF9-9437-FE3592E9C8FD}" type="presParOf" srcId="{82EC94FA-3914-40DA-AB18-51EE99CED172}" destId="{AD45BC2B-7D1F-431A-9659-5AB7CD15D432}" srcOrd="6" destOrd="0" presId="urn:microsoft.com/office/officeart/2005/8/layout/process5"/>
    <dgm:cxn modelId="{AEADD376-3B86-447F-933E-5D039650ACC0}" type="presParOf" srcId="{82EC94FA-3914-40DA-AB18-51EE99CED172}" destId="{F7C96739-6AA3-4F75-888F-53FBB2E35371}" srcOrd="7" destOrd="0" presId="urn:microsoft.com/office/officeart/2005/8/layout/process5"/>
    <dgm:cxn modelId="{7FA123B6-40F8-458D-A04A-0BCA59F3E84F}" type="presParOf" srcId="{F7C96739-6AA3-4F75-888F-53FBB2E35371}" destId="{F7FDFE4B-26C9-4782-AB96-FC59421DDC91}" srcOrd="0" destOrd="0" presId="urn:microsoft.com/office/officeart/2005/8/layout/process5"/>
    <dgm:cxn modelId="{9797AD4A-F1E3-4AE1-B66B-5C03B2F3BFC1}" type="presParOf" srcId="{82EC94FA-3914-40DA-AB18-51EE99CED172}" destId="{B994DA9B-95CB-41FA-8187-B6AA3CD670E8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49F2E8-B570-4E64-B1F8-72C5EB16A0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8CA80F-D455-4D04-A3CB-34F6F2806DE2}">
      <dgm:prSet phldrT="[Текст]"/>
      <dgm:spPr/>
      <dgm:t>
        <a:bodyPr/>
        <a:lstStyle/>
        <a:p>
          <a:r>
            <a:rPr lang="ru-RU" dirty="0"/>
            <a:t>ТВОРЧЕСТВО</a:t>
          </a:r>
        </a:p>
      </dgm:t>
    </dgm:pt>
    <dgm:pt modelId="{1CDCCDB8-1361-49D3-B5E9-8685734EE833}" type="parTrans" cxnId="{4590B555-087A-4AED-9BF8-3A8436566114}">
      <dgm:prSet/>
      <dgm:spPr/>
      <dgm:t>
        <a:bodyPr/>
        <a:lstStyle/>
        <a:p>
          <a:endParaRPr lang="ru-RU"/>
        </a:p>
      </dgm:t>
    </dgm:pt>
    <dgm:pt modelId="{36EB2880-A8FA-4F32-9B49-056E6AADC3DC}" type="sibTrans" cxnId="{4590B555-087A-4AED-9BF8-3A8436566114}">
      <dgm:prSet/>
      <dgm:spPr/>
      <dgm:t>
        <a:bodyPr/>
        <a:lstStyle/>
        <a:p>
          <a:endParaRPr lang="ru-RU"/>
        </a:p>
      </dgm:t>
    </dgm:pt>
    <dgm:pt modelId="{18222F52-D308-4BDE-8565-8397AC334D17}">
      <dgm:prSet phldrT="[Текст]"/>
      <dgm:spPr/>
      <dgm:t>
        <a:bodyPr/>
        <a:lstStyle/>
        <a:p>
          <a:r>
            <a:rPr lang="ru-RU" dirty="0"/>
            <a:t>ИНТЕЛЛЕКТ</a:t>
          </a:r>
        </a:p>
      </dgm:t>
    </dgm:pt>
    <dgm:pt modelId="{25DADF75-B3D7-4782-9036-254BF39FB170}" type="parTrans" cxnId="{DBFC29AD-48E9-49D7-8FCE-F09F840DEF98}">
      <dgm:prSet/>
      <dgm:spPr/>
      <dgm:t>
        <a:bodyPr/>
        <a:lstStyle/>
        <a:p>
          <a:endParaRPr lang="ru-RU"/>
        </a:p>
      </dgm:t>
    </dgm:pt>
    <dgm:pt modelId="{C8E722AE-A400-4FA2-8B9D-5EBB79B946B7}" type="sibTrans" cxnId="{DBFC29AD-48E9-49D7-8FCE-F09F840DEF98}">
      <dgm:prSet/>
      <dgm:spPr/>
      <dgm:t>
        <a:bodyPr/>
        <a:lstStyle/>
        <a:p>
          <a:endParaRPr lang="ru-RU"/>
        </a:p>
      </dgm:t>
    </dgm:pt>
    <dgm:pt modelId="{148E9F4D-07B3-47D5-B2D4-FEA2EA2AF90E}">
      <dgm:prSet phldrT="[Текст]"/>
      <dgm:spPr/>
      <dgm:t>
        <a:bodyPr/>
        <a:lstStyle/>
        <a:p>
          <a:r>
            <a:rPr lang="ru-RU" dirty="0"/>
            <a:t>СПОРТ</a:t>
          </a:r>
        </a:p>
      </dgm:t>
    </dgm:pt>
    <dgm:pt modelId="{FCCA2FEA-B725-406C-875F-A842BFA26FAE}" type="parTrans" cxnId="{680D6391-E094-4044-95A7-E868E7E646B7}">
      <dgm:prSet/>
      <dgm:spPr/>
      <dgm:t>
        <a:bodyPr/>
        <a:lstStyle/>
        <a:p>
          <a:endParaRPr lang="ru-RU"/>
        </a:p>
      </dgm:t>
    </dgm:pt>
    <dgm:pt modelId="{E505F818-39A5-4EBC-821F-C2D0E078BAFD}" type="sibTrans" cxnId="{680D6391-E094-4044-95A7-E868E7E646B7}">
      <dgm:prSet/>
      <dgm:spPr/>
      <dgm:t>
        <a:bodyPr/>
        <a:lstStyle/>
        <a:p>
          <a:endParaRPr lang="ru-RU"/>
        </a:p>
      </dgm:t>
    </dgm:pt>
    <dgm:pt modelId="{8236EF5C-A36D-412D-A0B2-7E2A90A7DE91}" type="pres">
      <dgm:prSet presAssocID="{EC49F2E8-B570-4E64-B1F8-72C5EB16A09A}" presName="linear" presStyleCnt="0">
        <dgm:presLayoutVars>
          <dgm:dir/>
          <dgm:animLvl val="lvl"/>
          <dgm:resizeHandles val="exact"/>
        </dgm:presLayoutVars>
      </dgm:prSet>
      <dgm:spPr/>
    </dgm:pt>
    <dgm:pt modelId="{FC29B1EE-B41D-4C21-AA23-DEE715773606}" type="pres">
      <dgm:prSet presAssocID="{F38CA80F-D455-4D04-A3CB-34F6F2806DE2}" presName="parentLin" presStyleCnt="0"/>
      <dgm:spPr/>
    </dgm:pt>
    <dgm:pt modelId="{03B438BF-2D9C-4A5C-868F-75C7EA8138DE}" type="pres">
      <dgm:prSet presAssocID="{F38CA80F-D455-4D04-A3CB-34F6F2806DE2}" presName="parentLeftMargin" presStyleLbl="node1" presStyleIdx="0" presStyleCnt="3"/>
      <dgm:spPr/>
    </dgm:pt>
    <dgm:pt modelId="{1297E32E-8BA8-4257-8CA7-9FD75FC05392}" type="pres">
      <dgm:prSet presAssocID="{F38CA80F-D455-4D04-A3CB-34F6F2806DE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1772DE-BF05-4D09-9332-D2F9DCC7AA08}" type="pres">
      <dgm:prSet presAssocID="{F38CA80F-D455-4D04-A3CB-34F6F2806DE2}" presName="negativeSpace" presStyleCnt="0"/>
      <dgm:spPr/>
    </dgm:pt>
    <dgm:pt modelId="{90090CBF-1759-4D3B-A3C6-6AE1D37A6D2B}" type="pres">
      <dgm:prSet presAssocID="{F38CA80F-D455-4D04-A3CB-34F6F2806DE2}" presName="childText" presStyleLbl="conFgAcc1" presStyleIdx="0" presStyleCnt="3">
        <dgm:presLayoutVars>
          <dgm:bulletEnabled val="1"/>
        </dgm:presLayoutVars>
      </dgm:prSet>
      <dgm:spPr/>
    </dgm:pt>
    <dgm:pt modelId="{8E7BA6F1-A7AF-4EBE-ACE8-BAA4D8A0A75B}" type="pres">
      <dgm:prSet presAssocID="{36EB2880-A8FA-4F32-9B49-056E6AADC3DC}" presName="spaceBetweenRectangles" presStyleCnt="0"/>
      <dgm:spPr/>
    </dgm:pt>
    <dgm:pt modelId="{DB6ADD32-AE5C-48E2-BEDA-E249883F396D}" type="pres">
      <dgm:prSet presAssocID="{18222F52-D308-4BDE-8565-8397AC334D17}" presName="parentLin" presStyleCnt="0"/>
      <dgm:spPr/>
    </dgm:pt>
    <dgm:pt modelId="{C82D9388-0F43-40B0-847C-7AB58FFDFA65}" type="pres">
      <dgm:prSet presAssocID="{18222F52-D308-4BDE-8565-8397AC334D17}" presName="parentLeftMargin" presStyleLbl="node1" presStyleIdx="0" presStyleCnt="3"/>
      <dgm:spPr/>
    </dgm:pt>
    <dgm:pt modelId="{79C73F0B-C24F-4AB1-8A98-2461F6FC4C4E}" type="pres">
      <dgm:prSet presAssocID="{18222F52-D308-4BDE-8565-8397AC334D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7E4312-BF37-468A-A37E-81638F5D5798}" type="pres">
      <dgm:prSet presAssocID="{18222F52-D308-4BDE-8565-8397AC334D17}" presName="negativeSpace" presStyleCnt="0"/>
      <dgm:spPr/>
    </dgm:pt>
    <dgm:pt modelId="{0E5CB58F-E9DE-4BDB-87D9-98A43A98A448}" type="pres">
      <dgm:prSet presAssocID="{18222F52-D308-4BDE-8565-8397AC334D17}" presName="childText" presStyleLbl="conFgAcc1" presStyleIdx="1" presStyleCnt="3">
        <dgm:presLayoutVars>
          <dgm:bulletEnabled val="1"/>
        </dgm:presLayoutVars>
      </dgm:prSet>
      <dgm:spPr/>
    </dgm:pt>
    <dgm:pt modelId="{055AE1D3-E93A-449A-A581-6E013019A342}" type="pres">
      <dgm:prSet presAssocID="{C8E722AE-A400-4FA2-8B9D-5EBB79B946B7}" presName="spaceBetweenRectangles" presStyleCnt="0"/>
      <dgm:spPr/>
    </dgm:pt>
    <dgm:pt modelId="{CE8B16FE-DA92-416A-8FE1-1963AA070BBA}" type="pres">
      <dgm:prSet presAssocID="{148E9F4D-07B3-47D5-B2D4-FEA2EA2AF90E}" presName="parentLin" presStyleCnt="0"/>
      <dgm:spPr/>
    </dgm:pt>
    <dgm:pt modelId="{0ECADB69-7639-47FB-9ED2-EBD7BA95F488}" type="pres">
      <dgm:prSet presAssocID="{148E9F4D-07B3-47D5-B2D4-FEA2EA2AF90E}" presName="parentLeftMargin" presStyleLbl="node1" presStyleIdx="1" presStyleCnt="3"/>
      <dgm:spPr/>
    </dgm:pt>
    <dgm:pt modelId="{D1642F4C-CBEC-46F4-91CE-EA0D88489706}" type="pres">
      <dgm:prSet presAssocID="{148E9F4D-07B3-47D5-B2D4-FEA2EA2AF90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D2D608F-2232-480E-BD0C-977C86BCB572}" type="pres">
      <dgm:prSet presAssocID="{148E9F4D-07B3-47D5-B2D4-FEA2EA2AF90E}" presName="negativeSpace" presStyleCnt="0"/>
      <dgm:spPr/>
    </dgm:pt>
    <dgm:pt modelId="{B346F068-1C90-4E21-A60C-981B922101FF}" type="pres">
      <dgm:prSet presAssocID="{148E9F4D-07B3-47D5-B2D4-FEA2EA2AF90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E8E2F32-772B-4F26-9F42-651A32CF96D0}" type="presOf" srcId="{EC49F2E8-B570-4E64-B1F8-72C5EB16A09A}" destId="{8236EF5C-A36D-412D-A0B2-7E2A90A7DE91}" srcOrd="0" destOrd="0" presId="urn:microsoft.com/office/officeart/2005/8/layout/list1"/>
    <dgm:cxn modelId="{832A6739-F7B9-4006-AF42-E54D4F46F6C1}" type="presOf" srcId="{18222F52-D308-4BDE-8565-8397AC334D17}" destId="{79C73F0B-C24F-4AB1-8A98-2461F6FC4C4E}" srcOrd="1" destOrd="0" presId="urn:microsoft.com/office/officeart/2005/8/layout/list1"/>
    <dgm:cxn modelId="{50D2884E-EB2F-4B22-81BF-D96546FB9584}" type="presOf" srcId="{148E9F4D-07B3-47D5-B2D4-FEA2EA2AF90E}" destId="{D1642F4C-CBEC-46F4-91CE-EA0D88489706}" srcOrd="1" destOrd="0" presId="urn:microsoft.com/office/officeart/2005/8/layout/list1"/>
    <dgm:cxn modelId="{4590B555-087A-4AED-9BF8-3A8436566114}" srcId="{EC49F2E8-B570-4E64-B1F8-72C5EB16A09A}" destId="{F38CA80F-D455-4D04-A3CB-34F6F2806DE2}" srcOrd="0" destOrd="0" parTransId="{1CDCCDB8-1361-49D3-B5E9-8685734EE833}" sibTransId="{36EB2880-A8FA-4F32-9B49-056E6AADC3DC}"/>
    <dgm:cxn modelId="{680D6391-E094-4044-95A7-E868E7E646B7}" srcId="{EC49F2E8-B570-4E64-B1F8-72C5EB16A09A}" destId="{148E9F4D-07B3-47D5-B2D4-FEA2EA2AF90E}" srcOrd="2" destOrd="0" parTransId="{FCCA2FEA-B725-406C-875F-A842BFA26FAE}" sibTransId="{E505F818-39A5-4EBC-821F-C2D0E078BAFD}"/>
    <dgm:cxn modelId="{D45119A3-A6EE-42D9-9C04-CAA5B4363D00}" type="presOf" srcId="{F38CA80F-D455-4D04-A3CB-34F6F2806DE2}" destId="{03B438BF-2D9C-4A5C-868F-75C7EA8138DE}" srcOrd="0" destOrd="0" presId="urn:microsoft.com/office/officeart/2005/8/layout/list1"/>
    <dgm:cxn modelId="{DBFC29AD-48E9-49D7-8FCE-F09F840DEF98}" srcId="{EC49F2E8-B570-4E64-B1F8-72C5EB16A09A}" destId="{18222F52-D308-4BDE-8565-8397AC334D17}" srcOrd="1" destOrd="0" parTransId="{25DADF75-B3D7-4782-9036-254BF39FB170}" sibTransId="{C8E722AE-A400-4FA2-8B9D-5EBB79B946B7}"/>
    <dgm:cxn modelId="{928E75B4-E185-4876-91BC-AEAB877C942E}" type="presOf" srcId="{148E9F4D-07B3-47D5-B2D4-FEA2EA2AF90E}" destId="{0ECADB69-7639-47FB-9ED2-EBD7BA95F488}" srcOrd="0" destOrd="0" presId="urn:microsoft.com/office/officeart/2005/8/layout/list1"/>
    <dgm:cxn modelId="{863AA1C2-B87F-4535-925A-BB685441E740}" type="presOf" srcId="{F38CA80F-D455-4D04-A3CB-34F6F2806DE2}" destId="{1297E32E-8BA8-4257-8CA7-9FD75FC05392}" srcOrd="1" destOrd="0" presId="urn:microsoft.com/office/officeart/2005/8/layout/list1"/>
    <dgm:cxn modelId="{B5B098D3-4382-4FEF-9ED8-09146B1136DA}" type="presOf" srcId="{18222F52-D308-4BDE-8565-8397AC334D17}" destId="{C82D9388-0F43-40B0-847C-7AB58FFDFA65}" srcOrd="0" destOrd="0" presId="urn:microsoft.com/office/officeart/2005/8/layout/list1"/>
    <dgm:cxn modelId="{32C54B2A-E948-4721-AEE5-70DD7CA2DBA7}" type="presParOf" srcId="{8236EF5C-A36D-412D-A0B2-7E2A90A7DE91}" destId="{FC29B1EE-B41D-4C21-AA23-DEE715773606}" srcOrd="0" destOrd="0" presId="urn:microsoft.com/office/officeart/2005/8/layout/list1"/>
    <dgm:cxn modelId="{9ABC5234-53EB-4FEB-BCD8-21923CFF5B0A}" type="presParOf" srcId="{FC29B1EE-B41D-4C21-AA23-DEE715773606}" destId="{03B438BF-2D9C-4A5C-868F-75C7EA8138DE}" srcOrd="0" destOrd="0" presId="urn:microsoft.com/office/officeart/2005/8/layout/list1"/>
    <dgm:cxn modelId="{8AD1985B-914A-43C3-8662-441C40B12B95}" type="presParOf" srcId="{FC29B1EE-B41D-4C21-AA23-DEE715773606}" destId="{1297E32E-8BA8-4257-8CA7-9FD75FC05392}" srcOrd="1" destOrd="0" presId="urn:microsoft.com/office/officeart/2005/8/layout/list1"/>
    <dgm:cxn modelId="{A9F292A2-8D7D-42F8-85D8-6D2532B4D91D}" type="presParOf" srcId="{8236EF5C-A36D-412D-A0B2-7E2A90A7DE91}" destId="{A61772DE-BF05-4D09-9332-D2F9DCC7AA08}" srcOrd="1" destOrd="0" presId="urn:microsoft.com/office/officeart/2005/8/layout/list1"/>
    <dgm:cxn modelId="{7684144E-7BE4-4AD3-8CD9-DF744177F5BD}" type="presParOf" srcId="{8236EF5C-A36D-412D-A0B2-7E2A90A7DE91}" destId="{90090CBF-1759-4D3B-A3C6-6AE1D37A6D2B}" srcOrd="2" destOrd="0" presId="urn:microsoft.com/office/officeart/2005/8/layout/list1"/>
    <dgm:cxn modelId="{FE1E5D0E-D4CD-42DE-8AFA-8A444A3C7EDF}" type="presParOf" srcId="{8236EF5C-A36D-412D-A0B2-7E2A90A7DE91}" destId="{8E7BA6F1-A7AF-4EBE-ACE8-BAA4D8A0A75B}" srcOrd="3" destOrd="0" presId="urn:microsoft.com/office/officeart/2005/8/layout/list1"/>
    <dgm:cxn modelId="{99CEF9C0-0D6B-47DA-9A4D-3D50671CD80E}" type="presParOf" srcId="{8236EF5C-A36D-412D-A0B2-7E2A90A7DE91}" destId="{DB6ADD32-AE5C-48E2-BEDA-E249883F396D}" srcOrd="4" destOrd="0" presId="urn:microsoft.com/office/officeart/2005/8/layout/list1"/>
    <dgm:cxn modelId="{2CB92F3E-0DBB-4AD0-818B-86C7DBC94E12}" type="presParOf" srcId="{DB6ADD32-AE5C-48E2-BEDA-E249883F396D}" destId="{C82D9388-0F43-40B0-847C-7AB58FFDFA65}" srcOrd="0" destOrd="0" presId="urn:microsoft.com/office/officeart/2005/8/layout/list1"/>
    <dgm:cxn modelId="{F8A4647C-E759-4F57-915A-F583C1C7D7DB}" type="presParOf" srcId="{DB6ADD32-AE5C-48E2-BEDA-E249883F396D}" destId="{79C73F0B-C24F-4AB1-8A98-2461F6FC4C4E}" srcOrd="1" destOrd="0" presId="urn:microsoft.com/office/officeart/2005/8/layout/list1"/>
    <dgm:cxn modelId="{AB9C7BFF-53FD-423B-AA84-8210DA1041A6}" type="presParOf" srcId="{8236EF5C-A36D-412D-A0B2-7E2A90A7DE91}" destId="{787E4312-BF37-468A-A37E-81638F5D5798}" srcOrd="5" destOrd="0" presId="urn:microsoft.com/office/officeart/2005/8/layout/list1"/>
    <dgm:cxn modelId="{0ED82694-5587-4163-B8AA-047EA3A94B62}" type="presParOf" srcId="{8236EF5C-A36D-412D-A0B2-7E2A90A7DE91}" destId="{0E5CB58F-E9DE-4BDB-87D9-98A43A98A448}" srcOrd="6" destOrd="0" presId="urn:microsoft.com/office/officeart/2005/8/layout/list1"/>
    <dgm:cxn modelId="{773D4E22-0EE5-46BC-B559-43B141856151}" type="presParOf" srcId="{8236EF5C-A36D-412D-A0B2-7E2A90A7DE91}" destId="{055AE1D3-E93A-449A-A581-6E013019A342}" srcOrd="7" destOrd="0" presId="urn:microsoft.com/office/officeart/2005/8/layout/list1"/>
    <dgm:cxn modelId="{3B56FB42-6A27-4E40-9E0A-CC7C84173DBC}" type="presParOf" srcId="{8236EF5C-A36D-412D-A0B2-7E2A90A7DE91}" destId="{CE8B16FE-DA92-416A-8FE1-1963AA070BBA}" srcOrd="8" destOrd="0" presId="urn:microsoft.com/office/officeart/2005/8/layout/list1"/>
    <dgm:cxn modelId="{D20FAA98-0B1E-43A6-9B11-402E0FAC2EFD}" type="presParOf" srcId="{CE8B16FE-DA92-416A-8FE1-1963AA070BBA}" destId="{0ECADB69-7639-47FB-9ED2-EBD7BA95F488}" srcOrd="0" destOrd="0" presId="urn:microsoft.com/office/officeart/2005/8/layout/list1"/>
    <dgm:cxn modelId="{3982756D-6A11-48C5-8961-1199EF8D0F78}" type="presParOf" srcId="{CE8B16FE-DA92-416A-8FE1-1963AA070BBA}" destId="{D1642F4C-CBEC-46F4-91CE-EA0D88489706}" srcOrd="1" destOrd="0" presId="urn:microsoft.com/office/officeart/2005/8/layout/list1"/>
    <dgm:cxn modelId="{E756F404-2909-4476-BBB2-05D637B163E1}" type="presParOf" srcId="{8236EF5C-A36D-412D-A0B2-7E2A90A7DE91}" destId="{FD2D608F-2232-480E-BD0C-977C86BCB572}" srcOrd="9" destOrd="0" presId="urn:microsoft.com/office/officeart/2005/8/layout/list1"/>
    <dgm:cxn modelId="{88801734-19B2-46C0-898E-AC9360883AF7}" type="presParOf" srcId="{8236EF5C-A36D-412D-A0B2-7E2A90A7DE91}" destId="{B346F068-1C90-4E21-A60C-981B922101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AF239-C15A-4967-A7B1-4F6C7CAC5B03}">
      <dsp:nvSpPr>
        <dsp:cNvPr id="0" name=""/>
        <dsp:cNvSpPr/>
      </dsp:nvSpPr>
      <dsp:spPr>
        <a:xfrm>
          <a:off x="493108" y="1274"/>
          <a:ext cx="2822654" cy="1693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Государственного и муниципального управления</a:t>
          </a:r>
        </a:p>
      </dsp:txBody>
      <dsp:txXfrm>
        <a:off x="493108" y="1274"/>
        <a:ext cx="2822654" cy="1693592"/>
      </dsp:txXfrm>
    </dsp:sp>
    <dsp:sp modelId="{5B5F6A6D-67A0-4534-9A12-18D1A667FB64}">
      <dsp:nvSpPr>
        <dsp:cNvPr id="0" name=""/>
        <dsp:cNvSpPr/>
      </dsp:nvSpPr>
      <dsp:spPr>
        <a:xfrm>
          <a:off x="3598028" y="1274"/>
          <a:ext cx="2822654" cy="1693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Социальной философии и социологии</a:t>
          </a:r>
        </a:p>
      </dsp:txBody>
      <dsp:txXfrm>
        <a:off x="3598028" y="1274"/>
        <a:ext cx="2822654" cy="1693592"/>
      </dsp:txXfrm>
    </dsp:sp>
    <dsp:sp modelId="{7082F00C-E215-4FF0-A430-4606DE7E1560}">
      <dsp:nvSpPr>
        <dsp:cNvPr id="0" name=""/>
        <dsp:cNvSpPr/>
      </dsp:nvSpPr>
      <dsp:spPr>
        <a:xfrm>
          <a:off x="6702948" y="1274"/>
          <a:ext cx="2822654" cy="1693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 err="1"/>
            <a:t>Культурологии</a:t>
          </a:r>
          <a:r>
            <a:rPr lang="ru-RU" sz="2600" kern="1200" dirty="0"/>
            <a:t> и управления социальными процессами</a:t>
          </a:r>
        </a:p>
      </dsp:txBody>
      <dsp:txXfrm>
        <a:off x="6702948" y="1274"/>
        <a:ext cx="2822654" cy="1693592"/>
      </dsp:txXfrm>
    </dsp:sp>
    <dsp:sp modelId="{F29C7F69-373C-42B1-9228-295B01771F27}">
      <dsp:nvSpPr>
        <dsp:cNvPr id="0" name=""/>
        <dsp:cNvSpPr/>
      </dsp:nvSpPr>
      <dsp:spPr>
        <a:xfrm>
          <a:off x="3598028" y="1977132"/>
          <a:ext cx="2822654" cy="1693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Социальной работы</a:t>
          </a:r>
        </a:p>
      </dsp:txBody>
      <dsp:txXfrm>
        <a:off x="3598028" y="1977132"/>
        <a:ext cx="2822654" cy="1693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6A599-D827-4A67-A053-412C7F4E3A0F}">
      <dsp:nvSpPr>
        <dsp:cNvPr id="0" name=""/>
        <dsp:cNvSpPr/>
      </dsp:nvSpPr>
      <dsp:spPr>
        <a:xfrm>
          <a:off x="1300769" y="589"/>
          <a:ext cx="1951887" cy="1171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УЧЁБА</a:t>
          </a:r>
        </a:p>
      </dsp:txBody>
      <dsp:txXfrm>
        <a:off x="1335070" y="34890"/>
        <a:ext cx="1883285" cy="1102530"/>
      </dsp:txXfrm>
    </dsp:sp>
    <dsp:sp modelId="{83DF7769-9267-47EA-B2EA-AF54871595F3}">
      <dsp:nvSpPr>
        <dsp:cNvPr id="0" name=""/>
        <dsp:cNvSpPr/>
      </dsp:nvSpPr>
      <dsp:spPr>
        <a:xfrm>
          <a:off x="3424423" y="344122"/>
          <a:ext cx="413800" cy="484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3424423" y="440936"/>
        <a:ext cx="289660" cy="290440"/>
      </dsp:txXfrm>
    </dsp:sp>
    <dsp:sp modelId="{51897427-F006-4D48-A3EA-49B71AA6C478}">
      <dsp:nvSpPr>
        <dsp:cNvPr id="0" name=""/>
        <dsp:cNvSpPr/>
      </dsp:nvSpPr>
      <dsp:spPr>
        <a:xfrm>
          <a:off x="4033412" y="589"/>
          <a:ext cx="1951887" cy="1171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НАУКА</a:t>
          </a:r>
        </a:p>
      </dsp:txBody>
      <dsp:txXfrm>
        <a:off x="4067713" y="34890"/>
        <a:ext cx="1883285" cy="1102530"/>
      </dsp:txXfrm>
    </dsp:sp>
    <dsp:sp modelId="{6B9DE5D7-23DD-40F3-94BC-5F45F4309B71}">
      <dsp:nvSpPr>
        <dsp:cNvPr id="0" name=""/>
        <dsp:cNvSpPr/>
      </dsp:nvSpPr>
      <dsp:spPr>
        <a:xfrm>
          <a:off x="6157065" y="344122"/>
          <a:ext cx="413800" cy="484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6157065" y="440936"/>
        <a:ext cx="289660" cy="290440"/>
      </dsp:txXfrm>
    </dsp:sp>
    <dsp:sp modelId="{758F631A-7EDD-4976-9046-77D72F929323}">
      <dsp:nvSpPr>
        <dsp:cNvPr id="0" name=""/>
        <dsp:cNvSpPr/>
      </dsp:nvSpPr>
      <dsp:spPr>
        <a:xfrm>
          <a:off x="6766054" y="589"/>
          <a:ext cx="1951887" cy="1171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ПРАКТИКА</a:t>
          </a:r>
        </a:p>
      </dsp:txBody>
      <dsp:txXfrm>
        <a:off x="6800355" y="34890"/>
        <a:ext cx="1883285" cy="1102530"/>
      </dsp:txXfrm>
    </dsp:sp>
    <dsp:sp modelId="{31F8C7A3-C899-4770-BAAF-D6345B10B7DD}">
      <dsp:nvSpPr>
        <dsp:cNvPr id="0" name=""/>
        <dsp:cNvSpPr/>
      </dsp:nvSpPr>
      <dsp:spPr>
        <a:xfrm rot="5400000">
          <a:off x="7535098" y="1308354"/>
          <a:ext cx="413800" cy="484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-5400000">
        <a:off x="7596778" y="1343488"/>
        <a:ext cx="290440" cy="289660"/>
      </dsp:txXfrm>
    </dsp:sp>
    <dsp:sp modelId="{AD45BC2B-7D1F-431A-9659-5AB7CD15D432}">
      <dsp:nvSpPr>
        <dsp:cNvPr id="0" name=""/>
        <dsp:cNvSpPr/>
      </dsp:nvSpPr>
      <dsp:spPr>
        <a:xfrm>
          <a:off x="6766054" y="1952477"/>
          <a:ext cx="1951887" cy="1171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Социальная активность</a:t>
          </a:r>
        </a:p>
      </dsp:txBody>
      <dsp:txXfrm>
        <a:off x="6800355" y="1986778"/>
        <a:ext cx="1883285" cy="1102530"/>
      </dsp:txXfrm>
    </dsp:sp>
    <dsp:sp modelId="{F7C96739-6AA3-4F75-888F-53FBB2E35371}">
      <dsp:nvSpPr>
        <dsp:cNvPr id="0" name=""/>
        <dsp:cNvSpPr/>
      </dsp:nvSpPr>
      <dsp:spPr>
        <a:xfrm rot="10800000">
          <a:off x="6180488" y="2296009"/>
          <a:ext cx="413800" cy="484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6304628" y="2392823"/>
        <a:ext cx="289660" cy="290440"/>
      </dsp:txXfrm>
    </dsp:sp>
    <dsp:sp modelId="{B994DA9B-95CB-41FA-8187-B6AA3CD670E8}">
      <dsp:nvSpPr>
        <dsp:cNvPr id="0" name=""/>
        <dsp:cNvSpPr/>
      </dsp:nvSpPr>
      <dsp:spPr>
        <a:xfrm>
          <a:off x="4033412" y="1952477"/>
          <a:ext cx="1951887" cy="1171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Социальный УСПЕХ</a:t>
          </a:r>
        </a:p>
      </dsp:txBody>
      <dsp:txXfrm>
        <a:off x="4067713" y="1986778"/>
        <a:ext cx="1883285" cy="1102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90CBF-1759-4D3B-A3C6-6AE1D37A6D2B}">
      <dsp:nvSpPr>
        <dsp:cNvPr id="0" name=""/>
        <dsp:cNvSpPr/>
      </dsp:nvSpPr>
      <dsp:spPr>
        <a:xfrm>
          <a:off x="0" y="398759"/>
          <a:ext cx="100187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7E32E-8BA8-4257-8CA7-9FD75FC05392}">
      <dsp:nvSpPr>
        <dsp:cNvPr id="0" name=""/>
        <dsp:cNvSpPr/>
      </dsp:nvSpPr>
      <dsp:spPr>
        <a:xfrm>
          <a:off x="500935" y="59279"/>
          <a:ext cx="701309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ТВОРЧЕСТВО</a:t>
          </a:r>
        </a:p>
      </dsp:txBody>
      <dsp:txXfrm>
        <a:off x="534079" y="92423"/>
        <a:ext cx="6946810" cy="612672"/>
      </dsp:txXfrm>
    </dsp:sp>
    <dsp:sp modelId="{0E5CB58F-E9DE-4BDB-87D9-98A43A98A448}">
      <dsp:nvSpPr>
        <dsp:cNvPr id="0" name=""/>
        <dsp:cNvSpPr/>
      </dsp:nvSpPr>
      <dsp:spPr>
        <a:xfrm>
          <a:off x="0" y="1442040"/>
          <a:ext cx="100187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73F0B-C24F-4AB1-8A98-2461F6FC4C4E}">
      <dsp:nvSpPr>
        <dsp:cNvPr id="0" name=""/>
        <dsp:cNvSpPr/>
      </dsp:nvSpPr>
      <dsp:spPr>
        <a:xfrm>
          <a:off x="500935" y="1102559"/>
          <a:ext cx="701309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ИНТЕЛЛЕКТ</a:t>
          </a:r>
        </a:p>
      </dsp:txBody>
      <dsp:txXfrm>
        <a:off x="534079" y="1135703"/>
        <a:ext cx="6946810" cy="612672"/>
      </dsp:txXfrm>
    </dsp:sp>
    <dsp:sp modelId="{B346F068-1C90-4E21-A60C-981B922101FF}">
      <dsp:nvSpPr>
        <dsp:cNvPr id="0" name=""/>
        <dsp:cNvSpPr/>
      </dsp:nvSpPr>
      <dsp:spPr>
        <a:xfrm>
          <a:off x="0" y="2485320"/>
          <a:ext cx="100187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42F4C-CBEC-46F4-91CE-EA0D88489706}">
      <dsp:nvSpPr>
        <dsp:cNvPr id="0" name=""/>
        <dsp:cNvSpPr/>
      </dsp:nvSpPr>
      <dsp:spPr>
        <a:xfrm>
          <a:off x="500935" y="2145840"/>
          <a:ext cx="701309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СПОРТ</a:t>
          </a:r>
        </a:p>
      </dsp:txBody>
      <dsp:txXfrm>
        <a:off x="534079" y="2178984"/>
        <a:ext cx="6946810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8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4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3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30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69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38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1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6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5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0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3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2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2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8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9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3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5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401" y="106013"/>
            <a:ext cx="8950818" cy="215768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ФГБОУ ВО «ИРКУТСКИЙ ГОСУДАРСТВЕННЫЙ УНИВЕРСИТЕТ»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ИНСТИТУТ СОЦИАЛЬНЫХ НАУК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 « ГОСУДАРСТВЕННОЕ И МУНИЦИПАЛЬНОЕ УПРАВЛЕНИЕ»</a:t>
            </a:r>
          </a:p>
          <a:p>
            <a:endParaRPr lang="ru-RU" sz="2000" b="1" dirty="0"/>
          </a:p>
          <a:p>
            <a:endParaRPr lang="ru-RU" sz="2000" b="1" dirty="0"/>
          </a:p>
        </p:txBody>
      </p:sp>
      <p:pic>
        <p:nvPicPr>
          <p:cNvPr id="11266" name="Picture 2" descr="http://socio.isu.ru/images/socio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2962"/>
            <a:ext cx="2916000" cy="2916001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144" y="2746644"/>
            <a:ext cx="9785856" cy="377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14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94F2-C2A9-45ED-BCCB-CFA95982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-520148"/>
            <a:ext cx="10018713" cy="205711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ПРЕПОДАВАТЕЛИ КАФЕДРЫ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БЛОК ПРАВОВЫХ ДИСЦИПЛИН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105325"/>
              </p:ext>
            </p:extLst>
          </p:nvPr>
        </p:nvGraphicFramePr>
        <p:xfrm>
          <a:off x="1518833" y="1394846"/>
          <a:ext cx="9299844" cy="3336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7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9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6707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38">
                <a:tc>
                  <a:txBody>
                    <a:bodyPr/>
                    <a:lstStyle/>
                    <a:p>
                      <a:r>
                        <a:rPr lang="ru-RU" dirty="0" err="1"/>
                        <a:t>Батьянова</a:t>
                      </a:r>
                      <a:r>
                        <a:rPr lang="ru-RU" dirty="0"/>
                        <a:t> Л.Н. доцент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Дружинин Г.В. Старший преподаватель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Хохлова</a:t>
                      </a:r>
                      <a:r>
                        <a:rPr lang="ru-RU" baseline="0" dirty="0"/>
                        <a:t> О.М. доцент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84310" y="2178803"/>
            <a:ext cx="10018713" cy="3124201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450" y="1402776"/>
            <a:ext cx="2016000" cy="268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1647" y="1446651"/>
            <a:ext cx="172800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665" y="1478004"/>
            <a:ext cx="2448000" cy="254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53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25118-2512-4DBF-9ABC-054D850DB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841" y="-215348"/>
            <a:ext cx="10018713" cy="1752599"/>
          </a:xfrm>
        </p:spPr>
        <p:txBody>
          <a:bodyPr/>
          <a:lstStyle/>
          <a:p>
            <a:r>
              <a:rPr lang="ru-RU" b="1" dirty="0"/>
              <a:t>ДИСЦИПЛИНЫ ПРАВОВОГО БЛОКА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44FDF4-760F-4688-A558-0CA561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840" y="2337215"/>
            <a:ext cx="10018713" cy="3124201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Теория государства и права</a:t>
            </a:r>
          </a:p>
          <a:p>
            <a:r>
              <a:rPr lang="ru-RU" sz="9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Конституционное право</a:t>
            </a:r>
          </a:p>
          <a:p>
            <a:r>
              <a:rPr lang="ru-RU" sz="9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Правовые основы регулирования деятельности муниципалитетов</a:t>
            </a:r>
            <a:r>
              <a:rPr lang="ru-RU" sz="96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96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 право</a:t>
            </a:r>
            <a:endParaRPr lang="ru-RU" sz="9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96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Трудовые отношения в </a:t>
            </a:r>
            <a:r>
              <a:rPr lang="ru-RU" sz="9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государственном и муниципальном управлении</a:t>
            </a:r>
            <a:endParaRPr lang="ru-RU" sz="9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9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Правовые основы публичной власти и управления</a:t>
            </a:r>
          </a:p>
          <a:p>
            <a:r>
              <a:rPr lang="ru-RU" sz="9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Земельное право</a:t>
            </a:r>
            <a:endParaRPr lang="ru-RU" sz="9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9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Избирательный процесс</a:t>
            </a:r>
            <a:endParaRPr lang="ru-RU" sz="9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9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Теория и практика современного парламентаризма</a:t>
            </a:r>
            <a:endParaRPr lang="ru-RU" sz="9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9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Региональное законодательство</a:t>
            </a:r>
            <a:endParaRPr lang="ru-RU" sz="9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spc="-5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84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84309" y="1926020"/>
            <a:ext cx="10018713" cy="31242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КРЕДО КАФЕДРЫ ГМУ</a:t>
            </a:r>
          </a:p>
          <a:p>
            <a:r>
              <a:rPr lang="ru-RU" sz="2000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Опыт</a:t>
            </a:r>
            <a:r>
              <a:rPr lang="ru-RU" sz="2000" dirty="0"/>
              <a:t>.  Кафедра  осуществляет профессиональную подготовку специалистов-управленцев более пятнадцати лет.</a:t>
            </a:r>
          </a:p>
          <a:p>
            <a:r>
              <a:rPr lang="ru-RU" sz="2000" dirty="0"/>
              <a:t> </a:t>
            </a:r>
            <a:r>
              <a:rPr lang="ru-RU" sz="2800" b="1" dirty="0">
                <a:solidFill>
                  <a:srgbClr val="FF0000"/>
                </a:solidFill>
              </a:rPr>
              <a:t>Компетентность</a:t>
            </a:r>
            <a:r>
              <a:rPr lang="ru-RU" sz="2000" dirty="0"/>
              <a:t>. Занятия ведут высококвалифицированные преподаватели классического университета, прошедшие стажировки в ведущих зарубежных и российских научно-образовательных центрах, владеющие новейшими образовательными технологиями.</a:t>
            </a:r>
          </a:p>
          <a:p>
            <a:r>
              <a:rPr lang="ru-RU" sz="2000" dirty="0"/>
              <a:t> </a:t>
            </a:r>
            <a:r>
              <a:rPr lang="ru-RU" sz="2800" b="1" dirty="0">
                <a:solidFill>
                  <a:srgbClr val="FF0000"/>
                </a:solidFill>
              </a:rPr>
              <a:t>Практичность</a:t>
            </a:r>
            <a:r>
              <a:rPr lang="ru-RU" sz="2000" dirty="0"/>
              <a:t>. Все специальные предметы преподаются с учетом региональных особенностей. К образовательному процессу привлекаются действующие специалисты из органов власти различных уровней.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 Эффективность</a:t>
            </a:r>
            <a:r>
              <a:rPr lang="ru-RU" sz="2000" dirty="0"/>
              <a:t>. Наши выпускники – востребованы, и успешно работают в Правительстве Иркутской области, аппарате Законодательного Собрания Иркутской области, мэрии Иркутска и администрациях муниципальных образований региона, аппаратах политических партий и общественных организаций, крупных корпорациях, банках.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14725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49" y="0"/>
            <a:ext cx="10018713" cy="1752599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Кредо студентов направления ГМУ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98601" y="1909762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421" y="-323193"/>
            <a:ext cx="10018713" cy="1752599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УЧЁБА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6655" y="1027386"/>
            <a:ext cx="10018713" cy="3124201"/>
          </a:xfrm>
        </p:spPr>
        <p:txBody>
          <a:bodyPr/>
          <a:lstStyle/>
          <a:p>
            <a:pPr>
              <a:buNone/>
            </a:pPr>
            <a:r>
              <a:rPr lang="ru-RU" dirty="0"/>
              <a:t>                                                   </a:t>
            </a:r>
          </a:p>
        </p:txBody>
      </p:sp>
      <p:pic>
        <p:nvPicPr>
          <p:cNvPr id="30722" name="Picture 2" descr="C:\Users\user777\Desktop\5.jpg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600" y="567066"/>
            <a:ext cx="3744000" cy="2763450"/>
          </a:xfrm>
          <a:prstGeom prst="rect">
            <a:avLst/>
          </a:prstGeom>
          <a:noFill/>
        </p:spPr>
      </p:pic>
      <p:pic>
        <p:nvPicPr>
          <p:cNvPr id="2052" name="Picture 4" descr="Мастер класс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388" y="552489"/>
            <a:ext cx="3996000" cy="2665913"/>
          </a:xfrm>
          <a:prstGeom prst="rect">
            <a:avLst/>
          </a:prstGeom>
          <a:noFill/>
        </p:spPr>
      </p:pic>
      <p:pic>
        <p:nvPicPr>
          <p:cNvPr id="2054" name="Picture 6" descr="Круглый стол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76" y="3752878"/>
            <a:ext cx="4608000" cy="2844000"/>
          </a:xfrm>
          <a:prstGeom prst="rect">
            <a:avLst/>
          </a:prstGeom>
          <a:noFill/>
        </p:spPr>
      </p:pic>
      <p:pic>
        <p:nvPicPr>
          <p:cNvPr id="2056" name="Picture 8" descr="Круглый стол"/>
          <p:cNvPicPr preferRelativeResize="0"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613" y="3724299"/>
            <a:ext cx="4932000" cy="2844000"/>
          </a:xfrm>
          <a:prstGeom prst="rect">
            <a:avLst/>
          </a:prstGeom>
          <a:noFill/>
        </p:spPr>
      </p:pic>
      <p:pic>
        <p:nvPicPr>
          <p:cNvPr id="2058" name="Picture 10" descr="Суд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638" y="1209676"/>
            <a:ext cx="3996000" cy="2397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461" y="214313"/>
            <a:ext cx="10018713" cy="1752599"/>
          </a:xfrm>
        </p:spPr>
        <p:txBody>
          <a:bodyPr>
            <a:noAutofit/>
          </a:bodyPr>
          <a:lstStyle/>
          <a:p>
            <a:r>
              <a:rPr lang="ru-RU" sz="2000" dirty="0"/>
              <a:t>Активные формы обучения, например, занятия –в форме  судебных заседаний, посвященных политическим лидерам, изменившим национальные и этнические вопросы на территории отдельной страны или целого мира.</a:t>
            </a:r>
            <a:br>
              <a:rPr lang="ru-RU" sz="2000" dirty="0"/>
            </a:br>
            <a:r>
              <a:rPr lang="ru-RU" sz="2000" dirty="0"/>
              <a:t>Студенты самостоятельно выбирали политическую фигуру, рассматривали историческую ситуацию и в игровой форме проводился Суд над политиком, где присутствовал адвокат, прокурор, сам политик, а в ряде случаев выступали свидетели.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user777\Desktop\Sud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62170"/>
            <a:ext cx="4356000" cy="2906083"/>
          </a:xfrm>
          <a:prstGeom prst="rect">
            <a:avLst/>
          </a:prstGeom>
          <a:noFill/>
        </p:spPr>
      </p:pic>
      <p:pic>
        <p:nvPicPr>
          <p:cNvPr id="36867" name="Picture 3" descr="C:\Users\user777\Desktop\Sud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625" y="2595579"/>
            <a:ext cx="5400000" cy="3602576"/>
          </a:xfrm>
          <a:prstGeom prst="rect">
            <a:avLst/>
          </a:prstGeom>
          <a:noFill/>
        </p:spPr>
      </p:pic>
      <p:pic>
        <p:nvPicPr>
          <p:cNvPr id="36868" name="Picture 4" descr="C:\Users\user777\Desktop\Sud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825" y="4960631"/>
            <a:ext cx="2844000" cy="1897369"/>
          </a:xfrm>
          <a:prstGeom prst="rect">
            <a:avLst/>
          </a:prstGeom>
          <a:noFill/>
        </p:spPr>
      </p:pic>
      <p:pic>
        <p:nvPicPr>
          <p:cNvPr id="36869" name="Picture 5" descr="C:\Users\user777\Desktop\Su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3775" y="2333625"/>
            <a:ext cx="3420000" cy="270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886" y="-200025"/>
            <a:ext cx="10018713" cy="17525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НАУКА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Участие студентов  в научных конференциях, форумах, симпозиумах, конкурсах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8585" y="752474"/>
            <a:ext cx="10018713" cy="3124201"/>
          </a:xfrm>
        </p:spPr>
        <p:txBody>
          <a:bodyPr/>
          <a:lstStyle/>
          <a:p>
            <a:pPr>
              <a:buNone/>
            </a:pPr>
            <a:r>
              <a:rPr lang="ru-RU" b="1" dirty="0"/>
              <a:t> 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431715"/>
              </p:ext>
            </p:extLst>
          </p:nvPr>
        </p:nvGraphicFramePr>
        <p:xfrm>
          <a:off x="449451" y="1317356"/>
          <a:ext cx="11081289" cy="5298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8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32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277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Студенты направления ГМУ стали 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победителями Всероссийского конкурса молодежи образовательных и научных организаций на лучшую работу «МОЯ ЗАКОНОТВОРЧЕСКАЯ ИНИЦИАТИВА» 13 мая 2025 г. в г. Москва</a:t>
                      </a:r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Вовиков</a:t>
                      </a:r>
                      <a:r>
                        <a:rPr lang="ru-RU" sz="1400" dirty="0"/>
                        <a:t> Иван, студент 3 курса направления ГМУ стал призером Межвузовской научной Конференции «Проблемы государственного права: взгляд на настоящее сквозь призму прошлого» 12 мая 2025 г. в МГИМО г. Москва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Студенты направления ГМУ приняли участие в  I Всероссийском форуме молодых управленцев «Ответственное поколение» (Москва)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Студенты и преподаватели Института социальных наук стали победителями Национального конкурса творческих работ «Историческая память, основанная на доказательствах»</a:t>
                      </a:r>
                    </a:p>
                    <a:p>
                      <a:r>
                        <a:rPr lang="ru-RU" sz="1400" dirty="0"/>
                        <a:t>30 мая 2024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212" y="1469643"/>
            <a:ext cx="282622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66" y="1469643"/>
            <a:ext cx="2842068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583" y="1394847"/>
            <a:ext cx="1755000" cy="223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8063" y="1379643"/>
            <a:ext cx="1782000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321" y="-415815"/>
            <a:ext cx="10018713" cy="1752599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ПРАКТИКА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0066" y="928687"/>
            <a:ext cx="10018713" cy="312420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4"/>
                </a:solidFill>
              </a:rPr>
              <a:t>1.  </a:t>
            </a:r>
            <a:r>
              <a:rPr lang="ru-RU" sz="1900" b="1" dirty="0">
                <a:solidFill>
                  <a:srgbClr val="FF0000"/>
                </a:solidFill>
              </a:rPr>
              <a:t>Прохождение  профессиональной практики 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900" dirty="0"/>
              <a:t>Аппарат Губернатора Иркутской области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900" dirty="0"/>
              <a:t> Законодательное Собрание Иркутской области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900" dirty="0"/>
              <a:t> Общественная палата Иркутской области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900" dirty="0"/>
              <a:t>   Министерства, ведомства Иркутской области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900" dirty="0"/>
              <a:t> Администрации муниципальных образований Иркутской области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900" dirty="0"/>
              <a:t> Думы муниципальных образований.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/>
              <a:t>2. </a:t>
            </a:r>
            <a:r>
              <a:rPr lang="ru-RU" sz="1900" b="1" dirty="0">
                <a:solidFill>
                  <a:srgbClr val="FF0000"/>
                </a:solidFill>
              </a:rPr>
              <a:t>Стажировки в региональных и федеральных органах власти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/>
              <a:t>3.  </a:t>
            </a:r>
            <a:r>
              <a:rPr lang="ru-RU" sz="1900" b="1" dirty="0">
                <a:solidFill>
                  <a:srgbClr val="FF0000"/>
                </a:solidFill>
              </a:rPr>
              <a:t>Участие в </a:t>
            </a:r>
            <a:r>
              <a:rPr lang="ru-RU" sz="1900" b="1" dirty="0" err="1">
                <a:solidFill>
                  <a:srgbClr val="FF0000"/>
                </a:solidFill>
              </a:rPr>
              <a:t>практикоориентированных</a:t>
            </a:r>
            <a:r>
              <a:rPr lang="ru-RU" sz="1900" b="1" dirty="0">
                <a:solidFill>
                  <a:srgbClr val="FF0000"/>
                </a:solidFill>
              </a:rPr>
              <a:t>  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>
                <a:solidFill>
                  <a:srgbClr val="FF0000"/>
                </a:solidFill>
              </a:rPr>
              <a:t>мероприятиях  ( учебные </a:t>
            </a:r>
            <a:r>
              <a:rPr lang="ru-RU" sz="1900" b="1" dirty="0" err="1">
                <a:solidFill>
                  <a:srgbClr val="FF0000"/>
                </a:solidFill>
              </a:rPr>
              <a:t>экскурсии,мастер</a:t>
            </a:r>
            <a:r>
              <a:rPr lang="ru-RU" sz="1900" b="1" dirty="0">
                <a:solidFill>
                  <a:srgbClr val="FF0000"/>
                </a:solidFill>
              </a:rPr>
              <a:t> –</a:t>
            </a:r>
            <a:r>
              <a:rPr lang="ru-RU" sz="1900" b="1" dirty="0" err="1">
                <a:solidFill>
                  <a:srgbClr val="FF0000"/>
                </a:solidFill>
              </a:rPr>
              <a:t>классы,курсы</a:t>
            </a:r>
            <a:r>
              <a:rPr lang="ru-RU" sz="1900" b="1" dirty="0">
                <a:solidFill>
                  <a:srgbClr val="FF0000"/>
                </a:solidFill>
              </a:rPr>
              <a:t>, конкурсы)</a:t>
            </a:r>
          </a:p>
          <a:p>
            <a:pPr>
              <a:buNone/>
            </a:pPr>
            <a:r>
              <a:rPr lang="ru-RU" sz="1900" dirty="0"/>
              <a:t>    </a:t>
            </a:r>
          </a:p>
        </p:txBody>
      </p:sp>
      <p:pic>
        <p:nvPicPr>
          <p:cNvPr id="3074" name="Picture 2" descr="http://socio.isu.ru/ru/images/2014/Open_1.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837" y="3559423"/>
            <a:ext cx="4866960" cy="3240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906" y="765275"/>
            <a:ext cx="3504000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924" y="3677062"/>
            <a:ext cx="4224000" cy="3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886" y="17145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Студенты направления ГМУ приняли участие в   Всероссийском форуме молодых управленцев «Ответственное поколение» (Москва)</a:t>
            </a:r>
            <a:br>
              <a:rPr lang="ru-RU" b="1" dirty="0">
                <a:solidFill>
                  <a:schemeClr val="accent4"/>
                </a:solidFill>
              </a:rPr>
            </a:b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              </a:t>
            </a:r>
          </a:p>
        </p:txBody>
      </p:sp>
      <p:pic>
        <p:nvPicPr>
          <p:cNvPr id="2050" name="Picture 2" descr="C:\Users\user777\Desktop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39" y="1728790"/>
            <a:ext cx="3348000" cy="4402607"/>
          </a:xfrm>
          <a:prstGeom prst="rect">
            <a:avLst/>
          </a:prstGeom>
          <a:noFill/>
        </p:spPr>
      </p:pic>
      <p:pic>
        <p:nvPicPr>
          <p:cNvPr id="2051" name="Picture 3" descr="C:\Users\user777\Desktop\3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0000" y="1785938"/>
            <a:ext cx="3492000" cy="4429020"/>
          </a:xfrm>
          <a:prstGeom prst="rect">
            <a:avLst/>
          </a:prstGeom>
          <a:noFill/>
        </p:spPr>
      </p:pic>
      <p:pic>
        <p:nvPicPr>
          <p:cNvPr id="2052" name="Picture 4" descr="C:\Users\user777\Desktop\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7" y="2705129"/>
            <a:ext cx="5544000" cy="377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945" y="267511"/>
            <a:ext cx="10018713" cy="122082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Учебные экскурсии 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124064"/>
              </p:ext>
            </p:extLst>
          </p:nvPr>
        </p:nvGraphicFramePr>
        <p:xfrm>
          <a:off x="71336" y="1027889"/>
          <a:ext cx="12013660" cy="5638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7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581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ДЕНЬ ОТКРЫТЫХ ДВЕРЕЙ В ПРАВИТЕЛЬСТВЕ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ИРКУТСКОЙ ОБЛАСТИ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/>
                        <a:t>В здании Правительства Иркутской области 10 марта прошел День открытых дверей для студентов Института социальных наук ИГУ, организованный аппаратом Губернатора Иркутской области и Правительством Иркутской области совместно с ИСН. День открытых дверей прошел под председательством руководителя аппарата С.В. Бобровой. От ИГУ участие принял ректор А.Ф. Шмидт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УЧЕБНАЯ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ЭКСКУРСИЯ В ЗАКОНОДАТЕЛЬНОЕ СОБРАНИЕ ИРКУТСКОЙ ОБЛАСТИ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/>
                        <a:t>Студентам рассказали о структуре и полномочиях Законодательного Собрания, его историю, процедуру избрания депутатов, специфику проведения рабочих сессий депутатов.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algn="ctr"/>
                      <a:r>
                        <a:rPr lang="ru-RU" sz="1400" b="1" dirty="0"/>
                        <a:t>УЧЕБНЫЕ ЭКСКУРСИИ В РЕГИОНАЛЬНЫЕ ОТДЕЛЕНИЯ ПОЛИТИЧЕСКИХ ПАРТИЙ «ЕДИНАЯ РОССИЯ» И КПРФ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37229" y="7295745"/>
            <a:ext cx="10018713" cy="213919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9526" y="1027889"/>
            <a:ext cx="3696001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846" y="1027889"/>
            <a:ext cx="3888000" cy="218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9539" y="3328964"/>
            <a:ext cx="3072001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19" y="1063889"/>
            <a:ext cx="4100263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6150" y="223714"/>
            <a:ext cx="6486984" cy="692239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КАФЕДРЫ      ИСН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595110" y="1406306"/>
          <a:ext cx="10018712" cy="36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7241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756" y="-590401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/>
                </a:solidFill>
              </a:rPr>
              <a:t> </a:t>
            </a:r>
            <a:br>
              <a:rPr lang="ru-RU" b="1" dirty="0">
                <a:solidFill>
                  <a:schemeClr val="accent4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ПРАКТИКООРИЕТИРОВАННЫЙ ЛЕКТОРИЙ КАФЕДРЫ ГМУ «МОЯ КАРЬЕРА»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98598" y="533398"/>
            <a:ext cx="10018713" cy="3124201"/>
          </a:xfrm>
        </p:spPr>
        <p:txBody>
          <a:bodyPr/>
          <a:lstStyle/>
          <a:p>
            <a:r>
              <a:rPr lang="ru-RU" dirty="0"/>
              <a:t>Ежемесячно в течении учебного года встречи студентов направления ГМУ   с представителями различных ветвей и уровней власти. </a:t>
            </a:r>
          </a:p>
          <a:p>
            <a:r>
              <a:rPr lang="ru-RU" dirty="0"/>
              <a:t>Встреча с депутатом Государственной Думы С.Ю. </a:t>
            </a:r>
            <a:r>
              <a:rPr lang="ru-RU" dirty="0" err="1"/>
              <a:t>Теном</a:t>
            </a:r>
            <a:endParaRPr lang="ru-RU" dirty="0"/>
          </a:p>
          <a:p>
            <a:endParaRPr lang="ru-RU" dirty="0"/>
          </a:p>
        </p:txBody>
      </p:sp>
      <p:pic>
        <p:nvPicPr>
          <p:cNvPr id="31746" name="Picture 2" descr="C:\Users\user777\Desktop\IMG_75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339" y="2610000"/>
            <a:ext cx="6364035" cy="42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460" y="471488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Встреча студентов направления ГМУ с консулом по делам образования Китайской Народной Республики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Встреча консула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6" y="2124075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стреча консула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6000" y="2130940"/>
            <a:ext cx="4716000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стреча консула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393" y="3992769"/>
            <a:ext cx="4104000" cy="286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174" y="0"/>
            <a:ext cx="10018713" cy="175259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Встреча с мэром МО г. Ангарск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Петровым С.А.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C:\Users\user777\Desktop\1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2113" y="1743068"/>
            <a:ext cx="9864000" cy="4845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023" y="471487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Совместно с областной Избирательной комиссией  организованы курсы по подготовке резерва участковых избирательных комиссий.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98597" y="3309936"/>
            <a:ext cx="10018713" cy="31242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user777\Desktop\holla_user_707965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2092380"/>
            <a:ext cx="4896000" cy="3266348"/>
          </a:xfrm>
          <a:prstGeom prst="rect">
            <a:avLst/>
          </a:prstGeom>
          <a:noFill/>
        </p:spPr>
      </p:pic>
      <p:pic>
        <p:nvPicPr>
          <p:cNvPr id="35843" name="Picture 3" descr="C:\Users\user777\Desktop\holla_user_1627879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8000" y="2092382"/>
            <a:ext cx="4824000" cy="3218313"/>
          </a:xfrm>
          <a:prstGeom prst="rect">
            <a:avLst/>
          </a:prstGeom>
          <a:noFill/>
        </p:spPr>
      </p:pic>
      <p:pic>
        <p:nvPicPr>
          <p:cNvPr id="35844" name="Picture 4" descr="C:\Users\user777\Desktop\holla_user_11537198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7474" y="3636971"/>
            <a:ext cx="4464000" cy="2978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38328"/>
            <a:ext cx="10018713" cy="1502924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Практикоориентированные</a:t>
            </a:r>
            <a:r>
              <a:rPr lang="ru-RU" dirty="0">
                <a:solidFill>
                  <a:srgbClr val="FF0000"/>
                </a:solidFill>
              </a:rPr>
              <a:t> мероприятия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17" y="2238984"/>
            <a:ext cx="5454000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06246" y="2817275"/>
            <a:ext cx="55739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Студентами направления ГМУ  была организована кейс-сессия «Местные проблемы» совместно с Законодательным Собранием Иркутской области</a:t>
            </a:r>
          </a:p>
          <a:p>
            <a:r>
              <a:rPr lang="ru-RU" dirty="0"/>
              <a:t>Кейс-сессия «Местные проблемы», предполагала анализ реальной проблемы муниципалитетов 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43681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035" y="-300038"/>
            <a:ext cx="10018713" cy="175259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Мастер-классы «Стратегии управления карьерой»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                                                  </a:t>
            </a:r>
          </a:p>
        </p:txBody>
      </p:sp>
      <p:pic>
        <p:nvPicPr>
          <p:cNvPr id="6146" name="Picture 2" descr="C:\Users\user777\Desktop\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1485900"/>
            <a:ext cx="76200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B2FB7-4FB7-4A41-821B-953B3F9D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40" y="176135"/>
            <a:ext cx="10018713" cy="175259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 поддержке управления по профилактике коррупционных и иных правонарушений аппарата Губернатора Иркутской области и Правительства Иркутской области,  состоялся  студенческий КВЕСТ «Стоп коррупция!». 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667B42-402F-401B-9D68-9F5DFE7BA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6662"/>
            <a:ext cx="5508000" cy="3672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9E063D-E83B-496D-ADF0-34FE76BF13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002" y="1928734"/>
            <a:ext cx="5346000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3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110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Студенческая команда ИСН «Власть» стала победителем </a:t>
            </a:r>
            <a:r>
              <a:rPr lang="ru-RU" b="1" dirty="0" err="1">
                <a:solidFill>
                  <a:srgbClr val="FF0000"/>
                </a:solidFill>
              </a:rPr>
              <a:t>квиза</a:t>
            </a:r>
            <a:r>
              <a:rPr lang="ru-RU" b="1" dirty="0">
                <a:solidFill>
                  <a:srgbClr val="FF0000"/>
                </a:solidFill>
              </a:rPr>
              <a:t>, проведённого в рамках федеральной программы «</a:t>
            </a:r>
            <a:r>
              <a:rPr lang="ru-RU" b="1" dirty="0" err="1">
                <a:solidFill>
                  <a:srgbClr val="FF0000"/>
                </a:solidFill>
              </a:rPr>
              <a:t>ГосСтарт</a:t>
            </a:r>
            <a:r>
              <a:rPr lang="ru-RU" b="1" dirty="0">
                <a:solidFill>
                  <a:srgbClr val="FF0000"/>
                </a:solidFill>
              </a:rPr>
              <a:t>!»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763" y="2161162"/>
            <a:ext cx="468044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7217" y="2133702"/>
            <a:ext cx="4644000" cy="309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286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461" y="0"/>
            <a:ext cx="10018713" cy="175259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СОЦИАЛЬНАЯ   АКТИВНОСТЬ СТУДЕНТОВ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370013" y="1966912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4" y="-200025"/>
            <a:ext cx="10018713" cy="1752599"/>
          </a:xfrm>
        </p:spPr>
        <p:txBody>
          <a:bodyPr>
            <a:normAutofit/>
          </a:bodyPr>
          <a:lstStyle/>
          <a:p>
            <a:r>
              <a:rPr lang="ru-RU" b="1" dirty="0"/>
              <a:t> "</a:t>
            </a:r>
            <a:r>
              <a:rPr lang="ru-RU" b="1" dirty="0">
                <a:solidFill>
                  <a:srgbClr val="FF0000"/>
                </a:solidFill>
              </a:rPr>
              <a:t>Посвящение в студенты" первокурсников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                                       </a:t>
            </a:r>
          </a:p>
        </p:txBody>
      </p:sp>
      <p:pic>
        <p:nvPicPr>
          <p:cNvPr id="9218" name="Picture 2" descr="C:\Users\user777\Desktop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76471"/>
            <a:ext cx="3528000" cy="2593174"/>
          </a:xfrm>
          <a:prstGeom prst="rect">
            <a:avLst/>
          </a:prstGeom>
          <a:noFill/>
        </p:spPr>
      </p:pic>
      <p:pic>
        <p:nvPicPr>
          <p:cNvPr id="9219" name="Picture 3" descr="C:\Users\user777\Desktop\1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0000" y="2435208"/>
            <a:ext cx="3672000" cy="2648821"/>
          </a:xfrm>
          <a:prstGeom prst="rect">
            <a:avLst/>
          </a:prstGeom>
          <a:noFill/>
        </p:spPr>
      </p:pic>
      <p:pic>
        <p:nvPicPr>
          <p:cNvPr id="9220" name="Picture 4" descr="C:\Users\user777\Desktop\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573" y="761999"/>
            <a:ext cx="4284000" cy="2847648"/>
          </a:xfrm>
          <a:prstGeom prst="rect">
            <a:avLst/>
          </a:prstGeom>
          <a:noFill/>
        </p:spPr>
      </p:pic>
      <p:pic>
        <p:nvPicPr>
          <p:cNvPr id="9221" name="Picture 5" descr="C:\Users\user777\Desktop\Posv_Ofits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2664" y="3591308"/>
            <a:ext cx="4896000" cy="3266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45022" y="0"/>
            <a:ext cx="10200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О кафедре  государственного и муниципального управления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1264691"/>
            <a:ext cx="104052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7162" y="914400"/>
            <a:ext cx="3549121" cy="1371600"/>
          </a:xfrm>
        </p:spPr>
        <p:txBody>
          <a:bodyPr/>
          <a:lstStyle/>
          <a:p>
            <a:r>
              <a:rPr lang="ru-RU" dirty="0"/>
              <a:t>Зав. кафедрой, доцент, к.ф.н. Журавлёва И.А.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519209" y="1581149"/>
            <a:ext cx="6240990" cy="5105401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/>
              <a:t>Институт социальных наук Иркутского государственного университета осуществляет подготовку профессиональных кадров для управленческих структур более 15 лет. ИГУ является первым высшим учебным заведением Восточной Сибири и Дальнего Востока России, который начал с 1996 года готовить специалистов по направлению «Регионоведение» (Регионы РФ). </a:t>
            </a:r>
          </a:p>
          <a:p>
            <a:r>
              <a:rPr lang="ru-RU" sz="2900" dirty="0"/>
              <a:t>В 1999 г. выпускающая кафедра </a:t>
            </a:r>
            <a:r>
              <a:rPr lang="ru-RU" sz="2900" dirty="0" err="1"/>
              <a:t>регионоведения</a:t>
            </a:r>
            <a:r>
              <a:rPr lang="ru-RU" sz="2900" dirty="0"/>
              <a:t> и социальной экономики входит в состав факультета социальных наук, вводится специализация «Административное управление территорией». </a:t>
            </a:r>
          </a:p>
          <a:p>
            <a:r>
              <a:rPr lang="ru-RU" sz="2900" dirty="0"/>
              <a:t>В связи с тем, что в 2010 г. специальность «</a:t>
            </a:r>
            <a:r>
              <a:rPr lang="ru-RU" sz="2900" dirty="0" err="1"/>
              <a:t>Регионоведение</a:t>
            </a:r>
            <a:r>
              <a:rPr lang="ru-RU" sz="2900" dirty="0"/>
              <a:t>» была по решению </a:t>
            </a:r>
            <a:r>
              <a:rPr lang="ru-RU" sz="2900" dirty="0" err="1"/>
              <a:t>Минобрнауки</a:t>
            </a:r>
            <a:r>
              <a:rPr lang="ru-RU" sz="2900" dirty="0"/>
              <a:t> РФ, фактически, упразднена, возникла необходимость открытия нового направления, которое отвечало бы профессиональной направленности кафедры. Что и было осуществлено в 2011 г. через естественный переход кафедры на подготовку управленцев «в чистом виде» - было лицензировано направление профессиональной подготовки (</a:t>
            </a:r>
            <a:r>
              <a:rPr lang="ru-RU" sz="2900" dirty="0" err="1"/>
              <a:t>бакалавриат</a:t>
            </a:r>
            <a:r>
              <a:rPr lang="ru-RU" sz="2900" dirty="0"/>
              <a:t>) «Государственное и муниципальное управление». В 2013 году открыта магистратура по направления государственного и муниципального управления</a:t>
            </a:r>
          </a:p>
          <a:p>
            <a:r>
              <a:rPr lang="ru-RU" sz="2900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932" y="2373448"/>
            <a:ext cx="2952000" cy="338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618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986" y="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     КУБОК СПЕЦИАЛЬНОСТЕЙ 2025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УРА! КУБОК НАШ!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9997" y="742951"/>
            <a:ext cx="10018713" cy="3124201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Итоги проведения конкурса «Кубок специальностей»</a:t>
            </a:r>
            <a:br>
              <a:rPr lang="ru-RU" b="1" dirty="0"/>
            </a:br>
            <a:r>
              <a:rPr lang="ru-RU" sz="1700" dirty="0"/>
              <a:t>В течение всего марта студенческие команды всех направлений соревновались между собой. Традиционно проводилось 4 этапа: спортивный, интеллектуальный, управленческие поединки и творческий. По итогам соревнования выиграла команда направления «Государственное и муниципальное управление» со счетом  474 очка. Второе место взяла команда направления «Менеджмент организаций», третье  место досталось команде направления «Социология»,  на четвертом месте команда направления «Социальная работа». В индивидуальном зачете одержал победу Владимир </a:t>
            </a:r>
            <a:r>
              <a:rPr lang="ru-RU" sz="1700" dirty="0" err="1"/>
              <a:t>Рангин</a:t>
            </a:r>
            <a:r>
              <a:rPr lang="ru-RU" sz="1700" dirty="0"/>
              <a:t>, студент 1 курса направления «Государственное и муниципальное управление».</a:t>
            </a:r>
          </a:p>
        </p:txBody>
      </p:sp>
      <p:pic>
        <p:nvPicPr>
          <p:cNvPr id="7170" name="Picture 2" descr="C:\Users\user777\Desktop\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337"/>
          <a:stretch>
            <a:fillRect/>
          </a:stretch>
        </p:blipFill>
        <p:spPr bwMode="auto">
          <a:xfrm>
            <a:off x="692150" y="3555343"/>
            <a:ext cx="5076000" cy="3505720"/>
          </a:xfrm>
          <a:prstGeom prst="rect">
            <a:avLst/>
          </a:prstGeom>
          <a:noFill/>
        </p:spPr>
      </p:pic>
      <p:pic>
        <p:nvPicPr>
          <p:cNvPr id="7171" name="Picture 3" descr="C:\Users\user777\Desktop\kom_GMU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939" y="3501642"/>
            <a:ext cx="4752000" cy="32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449" y="17145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Студенты направления ГМУ принимают участие в традиционном ежегодном «Капустнике» ИСН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                            1</a:t>
            </a:r>
          </a:p>
        </p:txBody>
      </p:sp>
      <p:pic>
        <p:nvPicPr>
          <p:cNvPr id="8194" name="Picture 2" descr="C:\Users\user777\Desktop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9976" y="3144838"/>
            <a:ext cx="5436000" cy="3500159"/>
          </a:xfrm>
          <a:prstGeom prst="rect">
            <a:avLst/>
          </a:prstGeom>
          <a:noFill/>
        </p:spPr>
      </p:pic>
      <p:pic>
        <p:nvPicPr>
          <p:cNvPr id="8195" name="Picture 3" descr="C:\Users\user777\Desktop\6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0005"/>
            <a:ext cx="3924000" cy="2628765"/>
          </a:xfrm>
          <a:prstGeom prst="rect">
            <a:avLst/>
          </a:prstGeom>
          <a:noFill/>
        </p:spPr>
      </p:pic>
      <p:pic>
        <p:nvPicPr>
          <p:cNvPr id="8196" name="Picture 4" descr="C:\Users\user777\Desktop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8000" y="1425556"/>
            <a:ext cx="3744000" cy="2335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СПАСИБО ЗА ВНИМАНИЕ!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МЫ ЖДЕМ НОВЫХ СТУДЕНТОВ!</a:t>
            </a:r>
          </a:p>
        </p:txBody>
      </p:sp>
    </p:spTree>
    <p:extLst>
      <p:ext uri="{BB962C8B-B14F-4D97-AF65-F5344CB8AC3E}">
        <p14:creationId xmlns:p14="http://schemas.microsoft.com/office/powerpoint/2010/main" val="369051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891" y="0"/>
            <a:ext cx="8371934" cy="80814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ПРЕПОДАВАТЕЛИ КАФЕДРЫ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БЛОК ПРОФЕССИОНАЛЬНЫХ ДИСЦИПЛИН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029099"/>
              </p:ext>
            </p:extLst>
          </p:nvPr>
        </p:nvGraphicFramePr>
        <p:xfrm>
          <a:off x="69850" y="1177872"/>
          <a:ext cx="11895171" cy="4806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8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1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2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29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Начальник управления государственной культурной политики министерства культуры Иркутской области</a:t>
                      </a:r>
                    </a:p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Доцент, </a:t>
                      </a:r>
                      <a:r>
                        <a:rPr lang="ru-RU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к.и.н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Депутат Думы  МО г </a:t>
                      </a:r>
                      <a:r>
                        <a:rPr lang="ru-RU" sz="1200" dirty="0" err="1">
                          <a:latin typeface="+mj-lt"/>
                        </a:rPr>
                        <a:t>Шелехов</a:t>
                      </a:r>
                      <a:endParaRPr lang="ru-RU" sz="1200" dirty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Доцент, к.ф.н.</a:t>
                      </a:r>
                    </a:p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Депутат</a:t>
                      </a:r>
                      <a:r>
                        <a:rPr lang="ru-RU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Думы Листвянского муниципального образования, 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исполнительный директор ООО «Ассоциация «Байкальская Виза»</a:t>
                      </a:r>
                    </a:p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Старший преподаватель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Заместитель начальника управления Губернатора Иркутской области и Правительства Иркутской области по государственной гражданской службе, кадрам и государственным наградам аппарата Губернатора Иркутской области и Правительства Иркутской области.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Заместитель начальника организационно-аналитического отдела управления по информационной политике аппарата администрации города Иркутска</a:t>
                      </a:r>
                    </a:p>
                    <a:p>
                      <a:r>
                        <a:rPr lang="ru-RU" sz="1200" dirty="0">
                          <a:latin typeface="+mj-lt"/>
                        </a:rPr>
                        <a:t>Старший преподаватель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Действительный государственный советник Иркутской области I класса Директор Иркутского областного краеведческого музея имени Н.Н. Муравьева-Амурского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Доцент, </a:t>
                      </a:r>
                      <a:r>
                        <a:rPr lang="ru-RU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к.и.н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ru-RU" sz="1200" dirty="0">
                        <a:latin typeface="+mj-lt"/>
                      </a:endParaRPr>
                    </a:p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14" y="1320700"/>
            <a:ext cx="1729730" cy="238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348" y="1475580"/>
            <a:ext cx="1875295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826" y="1434219"/>
            <a:ext cx="1778445" cy="235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0280" y="1367580"/>
            <a:ext cx="1678381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3989" y="1439968"/>
            <a:ext cx="160800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1530" y="1367581"/>
            <a:ext cx="176144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7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38D79-6C85-4DCD-9AD3-933FC789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85" y="-268356"/>
            <a:ext cx="10018713" cy="175259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ДИСЦИПЛИНЫ ПРОФЕССИОНАЛЬНОГО БЛОКА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C55FEA-928E-48D3-A535-0E247346C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084" y="2779697"/>
            <a:ext cx="10018713" cy="3124201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«Государственное и муниципальное управление»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Государственная гражданская служба»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«Этика государственной гражданской службы»,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Связи с общественностью в органах  ГМУ»,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История ГМУ»,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Местное самоуправление»,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«Информационно-аналитическая работа в сфере ГМУ»,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«Методы принятия управленческих решений»,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«Деловые коммуникации»,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Основные направления региональной политики»,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Социально-политическая система РФ»</a:t>
            </a:r>
          </a:p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и надзор в системе государственного и муниципального управления</a:t>
            </a:r>
          </a:p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культурой региона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49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86" y="301557"/>
            <a:ext cx="8371934" cy="80814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ПРЕПОДАВАТЕЛИ КАФЕДРЫ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БЛОК СОЦИАЛЬНО-УПРАВЛЕНЧЕСКИХ ДИСЦИПЛИН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643" y="3809998"/>
            <a:ext cx="10018713" cy="312420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endParaRPr lang="ru-RU" sz="2100" dirty="0"/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endParaRPr lang="ru-RU" sz="2100" dirty="0"/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endParaRPr lang="ru-RU" sz="2100" dirty="0"/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endParaRPr lang="ru-RU" sz="2100" dirty="0"/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endParaRPr lang="ru-RU" sz="2100" dirty="0"/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err="1"/>
              <a:t>Полюшкевич</a:t>
            </a:r>
            <a:r>
              <a:rPr lang="ru-RU" sz="2100" dirty="0"/>
              <a:t> О.А.                                   Попова М.В                                                </a:t>
            </a:r>
            <a:r>
              <a:rPr lang="ru-RU" sz="2100" dirty="0" err="1"/>
              <a:t>Пружинин</a:t>
            </a:r>
            <a:r>
              <a:rPr lang="ru-RU" sz="2100" dirty="0"/>
              <a:t> А.Н.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/>
              <a:t>Доцент, к.ф.н. </a:t>
            </a:r>
            <a:endParaRPr lang="ru-RU" sz="1800" dirty="0"/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      </a:t>
            </a:r>
            <a:endParaRPr lang="ru-RU" sz="18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26536"/>
              </p:ext>
            </p:extLst>
          </p:nvPr>
        </p:nvGraphicFramePr>
        <p:xfrm>
          <a:off x="278967" y="1342417"/>
          <a:ext cx="11670225" cy="5025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4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4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4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055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12"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 философских наук, кандидат юридических наук, профессор кафедры государственного и муниципального управления Института социальных наук ИГУ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Кандидат философских наук, доцент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Кандидат исторических наук, доцент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Руководитель отдела маркетинга ООО «</a:t>
                      </a:r>
                      <a:r>
                        <a:rPr lang="ru-RU" sz="1200" dirty="0" err="1"/>
                        <a:t>Медтехсервис</a:t>
                      </a:r>
                      <a:r>
                        <a:rPr lang="ru-RU" sz="1200" dirty="0"/>
                        <a:t>», инновационного предприятия ГЧП</a:t>
                      </a:r>
                    </a:p>
                    <a:p>
                      <a:r>
                        <a:rPr lang="ru-RU" sz="1200" dirty="0"/>
                        <a:t>Старший преподаватель кафедры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Главный советник отдела оплаты труда, государственных гарантий и охраны труда управления Губернатора Иркутской области и Правительства Иркутской области по государственной гражданской службе, кадрам и государственным наградам</a:t>
                      </a:r>
                    </a:p>
                    <a:p>
                      <a:r>
                        <a:rPr lang="ru-RU" sz="1200" dirty="0"/>
                        <a:t>Старший преподаватель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9998" y="1350152"/>
            <a:ext cx="2304000" cy="298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230" y="1350152"/>
            <a:ext cx="2214817" cy="29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512" y="1386152"/>
            <a:ext cx="2216751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112" y="1368746"/>
            <a:ext cx="1835165" cy="295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1289" y="1368746"/>
            <a:ext cx="2052000" cy="301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87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71B87-7297-410E-A9CE-D99D922C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33" y="0"/>
            <a:ext cx="10018713" cy="1752599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</a:rPr>
              <a:t> СОЦИАЛЬНО-УПРАВЛЕНЧЕСКИЕ ДИСЦИПЛИНЫ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D6C502-94E1-43D0-A9A1-382358164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300" y="3101714"/>
            <a:ext cx="10018713" cy="3124201"/>
          </a:xfrm>
        </p:spPr>
        <p:txBody>
          <a:bodyPr>
            <a:normAutofit fontScale="25000" lnSpcReduction="20000"/>
          </a:bodyPr>
          <a:lstStyle/>
          <a:p>
            <a:pPr indent="450215" algn="just"/>
            <a:r>
              <a:rPr lang="ru-RU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проектами</a:t>
            </a:r>
          </a:p>
          <a:p>
            <a:pPr indent="450215"/>
            <a:r>
              <a:rPr lang="ru-RU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Психология социального взаимодействия, саморазвития и самоорганизации</a:t>
            </a:r>
          </a:p>
          <a:p>
            <a:pPr indent="450215">
              <a:lnSpc>
                <a:spcPts val="1380"/>
              </a:lnSpc>
            </a:pP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Теория управления</a:t>
            </a:r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ru-RU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Социальная антропология управления</a:t>
            </a:r>
          </a:p>
          <a:p>
            <a:pPr indent="450215">
              <a:lnSpc>
                <a:spcPts val="1380"/>
              </a:lnSpc>
            </a:pP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Теория организации и организационное поведение</a:t>
            </a:r>
          </a:p>
          <a:p>
            <a:pPr indent="450215"/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персоналом</a:t>
            </a:r>
          </a:p>
          <a:p>
            <a:pPr indent="450215"/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Прогнозирование и планирование территориального развития</a:t>
            </a:r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Социальное моделирование</a:t>
            </a:r>
          </a:p>
          <a:p>
            <a:pPr indent="450215" algn="just"/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Лидерство и </a:t>
            </a:r>
            <a:r>
              <a:rPr lang="ru-RU" sz="8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командообразование</a:t>
            </a:r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Формирование имиджа органов власти</a:t>
            </a:r>
          </a:p>
          <a:p>
            <a:pPr indent="450215" algn="just"/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Корпоративная социальная ответственность</a:t>
            </a:r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Психология личности и профессиональное самоопределение</a:t>
            </a:r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профессиональным развитием</a:t>
            </a:r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кадрового резерва в органах государственной и муниципальной власти</a:t>
            </a:r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ts val="1380"/>
              </a:lnSpc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22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012" y="-297946"/>
            <a:ext cx="9790134" cy="1606640"/>
          </a:xfrm>
        </p:spPr>
        <p:txBody>
          <a:bodyPr>
            <a:noAutofit/>
          </a:bodyPr>
          <a:lstStyle/>
          <a:p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ПРЕПОДАВАТЕЛИ КАФЕДРЫ 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ЭКОНОМИЧЕСКИХ 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ДИСЦИПЛИН</a:t>
            </a:r>
            <a:br>
              <a:rPr lang="ru-RU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094736"/>
              </p:ext>
            </p:extLst>
          </p:nvPr>
        </p:nvGraphicFramePr>
        <p:xfrm>
          <a:off x="1197046" y="1389725"/>
          <a:ext cx="10086975" cy="3690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05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Кандидат экономических наук</a:t>
                      </a:r>
                    </a:p>
                    <a:p>
                      <a:r>
                        <a:rPr lang="ru-RU" dirty="0"/>
                        <a:t>доцент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Кандидат экономических наук</a:t>
                      </a:r>
                    </a:p>
                    <a:p>
                      <a:r>
                        <a:rPr lang="ru-RU" dirty="0"/>
                        <a:t>доцент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Кандидат экономических наук</a:t>
                      </a:r>
                    </a:p>
                    <a:p>
                      <a:r>
                        <a:rPr lang="ru-RU" dirty="0"/>
                        <a:t>доцент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 descr="C:\Users\user777\Desktop\-.-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0012" y="1389725"/>
            <a:ext cx="2052000" cy="298800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AC6B74-E20F-4A48-8E64-51044038B6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365" y="1450738"/>
            <a:ext cx="1968000" cy="2952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782" y="1450738"/>
            <a:ext cx="2160333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06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80342-79BD-4176-B647-61F944767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832" y="-636105"/>
            <a:ext cx="10018713" cy="1752599"/>
          </a:xfrm>
        </p:spPr>
        <p:txBody>
          <a:bodyPr/>
          <a:lstStyle/>
          <a:p>
            <a:r>
              <a:rPr lang="ru-RU" dirty="0"/>
              <a:t>Дисциплины экономического блока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C2D6BD-44E8-45EA-9295-266C95AD2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252" y="3168301"/>
            <a:ext cx="10018713" cy="3124201"/>
          </a:xfrm>
        </p:spPr>
        <p:txBody>
          <a:bodyPr>
            <a:normAutofit fontScale="25000" lnSpcReduction="20000"/>
          </a:bodyPr>
          <a:lstStyle/>
          <a:p>
            <a:pPr indent="45021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Экономическая культура и основы финансовой грамотности</a:t>
            </a:r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Экономика </a:t>
            </a:r>
          </a:p>
          <a:p>
            <a:pPr indent="45021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Бюджетный процесс Российской Федерации</a:t>
            </a:r>
          </a:p>
          <a:p>
            <a:pPr indent="45021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Налоги и налогообложение</a:t>
            </a:r>
            <a:endParaRPr lang="ru-RU" sz="8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Финансовый менеджмент в органах власти</a:t>
            </a:r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Региональная и муниципальная экономика</a:t>
            </a:r>
          </a:p>
          <a:p>
            <a:pPr indent="45021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Экономика социальной сферы </a:t>
            </a:r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некоммерческими организациями</a:t>
            </a:r>
          </a:p>
          <a:p>
            <a:pPr indent="45021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Экономическая и социальная статистика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Стандартизация представления государственных и муниципальных услуг</a:t>
            </a:r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Управление государственными и муниципальными закупками и контрактами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экономикой городского хозяйства</a:t>
            </a:r>
          </a:p>
          <a:p>
            <a:pPr indent="449580" algn="just"/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органов власти и бизнеса</a:t>
            </a:r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Управление инновационной деятельностью в регионе</a:t>
            </a:r>
          </a:p>
          <a:p>
            <a:pPr indent="450215" algn="just"/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80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80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</a:t>
            </a:r>
            <a:r>
              <a:rPr lang="ru-RU" sz="80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80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</a:t>
            </a: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80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b="1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государственными проектами и программами</a:t>
            </a:r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 и оценка программ развития территорий </a:t>
            </a:r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ts val="1380"/>
              </a:lnSpc>
              <a:tabLst>
                <a:tab pos="4860925" algn="l"/>
              </a:tabLs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97000"/>
              </a:lnSpc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329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1444</TotalTime>
  <Words>1545</Words>
  <Application>Microsoft Office PowerPoint</Application>
  <PresentationFormat>Широкоэкранный</PresentationFormat>
  <Paragraphs>220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Corbel</vt:lpstr>
      <vt:lpstr>Times New Roman</vt:lpstr>
      <vt:lpstr>Wingdings</vt:lpstr>
      <vt:lpstr>Параллакс</vt:lpstr>
      <vt:lpstr>Презентация PowerPoint</vt:lpstr>
      <vt:lpstr>КАФЕДРЫ      ИСН</vt:lpstr>
      <vt:lpstr>Зав. кафедрой, доцент, к.ф.н. Журавлёва И.А.</vt:lpstr>
      <vt:lpstr>ПРЕПОДАВАТЕЛИ КАФЕДРЫ БЛОК ПРОФЕССИОНАЛЬНЫХ ДИСЦИПЛИН</vt:lpstr>
      <vt:lpstr>ДИСЦИПЛИНЫ ПРОФЕССИОНАЛЬНОГО БЛОКА</vt:lpstr>
      <vt:lpstr>ПРЕПОДАВАТЕЛИ КАФЕДРЫ БЛОК СОЦИАЛЬНО-УПРАВЛЕНЧЕСКИХ ДИСЦИПЛИН</vt:lpstr>
      <vt:lpstr> СОЦИАЛЬНО-УПРАВЛЕНЧЕСКИЕ ДИСЦИПЛИНЫ </vt:lpstr>
      <vt:lpstr>   ПРЕПОДАВАТЕЛИ КАФЕДРЫ   БЛОК ЭКОНОМИЧЕСКИХ     ДИСЦИПЛИН  </vt:lpstr>
      <vt:lpstr>Дисциплины экономического блока</vt:lpstr>
      <vt:lpstr>ПРЕПОДАВАТЕЛИ КАФЕДРЫ БЛОК ПРАВОВЫХ ДИСЦИПЛИН</vt:lpstr>
      <vt:lpstr>ДИСЦИПЛИНЫ ПРАВОВОГО БЛОКА</vt:lpstr>
      <vt:lpstr>Презентация PowerPoint</vt:lpstr>
      <vt:lpstr>Кредо студентов направления ГМУ</vt:lpstr>
      <vt:lpstr>УЧЁБА</vt:lpstr>
      <vt:lpstr>Активные формы обучения, например, занятия –в форме  судебных заседаний, посвященных политическим лидерам, изменившим национальные и этнические вопросы на территории отдельной страны или целого мира. Студенты самостоятельно выбирали политическую фигуру, рассматривали историческую ситуацию и в игровой форме проводился Суд над политиком, где присутствовал адвокат, прокурор, сам политик, а в ряде случаев выступали свидетели. </vt:lpstr>
      <vt:lpstr>НАУКА Участие студентов  в научных конференциях, форумах, симпозиумах, конкурсах</vt:lpstr>
      <vt:lpstr>ПРАКТИКА</vt:lpstr>
      <vt:lpstr>Студенты направления ГМУ приняли участие в   Всероссийском форуме молодых управленцев «Ответственное поколение» (Москва) </vt:lpstr>
      <vt:lpstr>Учебные экскурсии  </vt:lpstr>
      <vt:lpstr>  ПРАКТИКООРИЕТИРОВАННЫЙ ЛЕКТОРИЙ КАФЕДРЫ ГМУ «МОЯ КАРЬЕРА» </vt:lpstr>
      <vt:lpstr>Встреча студентов направления ГМУ с консулом по делам образования Китайской Народной Республики  </vt:lpstr>
      <vt:lpstr>Встреча с мэром МО г. Ангарск  Петровым С.А.</vt:lpstr>
      <vt:lpstr>Совместно с областной Избирательной комиссией  организованы курсы по подготовке резерва участковых избирательных комиссий. </vt:lpstr>
      <vt:lpstr>Практикоориентированные мероприятия </vt:lpstr>
      <vt:lpstr>Мастер-классы «Стратегии управления карьерой»</vt:lpstr>
      <vt:lpstr>При поддержке управления по профилактике коррупционных и иных правонарушений аппарата Губернатора Иркутской области и Правительства Иркутской области,  состоялся  студенческий КВЕСТ «Стоп коррупция!». </vt:lpstr>
      <vt:lpstr>Студенческая команда ИСН «Власть» стала победителем квиза, проведённого в рамках федеральной программы «ГосСтарт!» </vt:lpstr>
      <vt:lpstr>СОЦИАЛЬНАЯ   АКТИВНОСТЬ СТУДЕНТОВ</vt:lpstr>
      <vt:lpstr> "Посвящение в студенты" первокурсников </vt:lpstr>
      <vt:lpstr>      КУБОК СПЕЦИАЛЬНОСТЕЙ 2025 УРА! КУБОК НАШ! </vt:lpstr>
      <vt:lpstr>Студенты направления ГМУ принимают участие в традиционном ежегодном «Капустнике» ИСН 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МАШИНОСТОИТЕЛЬНЫЙ КОМПЛЕКС</dc:title>
  <dc:creator>admin</dc:creator>
  <cp:lastModifiedBy>Admin</cp:lastModifiedBy>
  <cp:revision>98</cp:revision>
  <dcterms:created xsi:type="dcterms:W3CDTF">2015-12-24T08:51:34Z</dcterms:created>
  <dcterms:modified xsi:type="dcterms:W3CDTF">2025-07-31T05:00:35Z</dcterms:modified>
</cp:coreProperties>
</file>