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6" r:id="rId17"/>
    <p:sldId id="274" r:id="rId18"/>
    <p:sldId id="275" r:id="rId19"/>
    <p:sldId id="277" r:id="rId20"/>
    <p:sldId id="272" r:id="rId21"/>
    <p:sldId id="281" r:id="rId22"/>
    <p:sldId id="278" r:id="rId23"/>
    <p:sldId id="280" r:id="rId24"/>
    <p:sldId id="279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3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7BB4A-D046-49D3-9481-A8BA9A3B0789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6BA0-F18B-411C-8E31-8E0456B3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Аккредитация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Совещание 09.06.2015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ОПОП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7. </a:t>
            </a:r>
            <a:r>
              <a:rPr lang="ru-RU" dirty="0" smtClean="0"/>
              <a:t>Нормативно- методическое обеспечение системы оценки качества освоения обучающимися ОПОП (матрица, паспорт и программы развития компетенций; паспорт ФОС; ГИА </a:t>
            </a:r>
            <a:r>
              <a:rPr lang="ru-RU" i="1" dirty="0" smtClean="0"/>
              <a:t>(характеристика, требования к ВКР, требования к ИГЭ, фонды оценочных средств по ГИА)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8. Другие материалы</a:t>
            </a:r>
          </a:p>
          <a:p>
            <a:pPr>
              <a:buNone/>
            </a:pPr>
            <a:r>
              <a:rPr lang="ru-RU" dirty="0" smtClean="0"/>
              <a:t>9. Регламент обновления ОПОП и ее частей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документов на кафедре: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Номенклатура дел;</a:t>
            </a:r>
          </a:p>
          <a:p>
            <a:r>
              <a:rPr lang="ru-RU" dirty="0" smtClean="0"/>
              <a:t>Положение о кафедре;</a:t>
            </a:r>
          </a:p>
          <a:p>
            <a:r>
              <a:rPr lang="ru-RU" dirty="0" smtClean="0"/>
              <a:t>План работы кафедры (программа развития кафедры) – 6 лет;</a:t>
            </a:r>
          </a:p>
          <a:p>
            <a:r>
              <a:rPr lang="ru-RU" dirty="0">
                <a:solidFill>
                  <a:srgbClr val="FF0000"/>
                </a:solidFill>
              </a:rPr>
              <a:t>Утвержденные учебные </a:t>
            </a:r>
            <a:r>
              <a:rPr lang="ru-RU" dirty="0" smtClean="0">
                <a:solidFill>
                  <a:srgbClr val="FF0000"/>
                </a:solidFill>
              </a:rPr>
              <a:t>планы </a:t>
            </a:r>
            <a:r>
              <a:rPr lang="ru-RU" dirty="0">
                <a:solidFill>
                  <a:srgbClr val="FF0000"/>
                </a:solidFill>
              </a:rPr>
              <a:t>по </a:t>
            </a:r>
            <a:r>
              <a:rPr lang="ru-RU" dirty="0" smtClean="0">
                <a:solidFill>
                  <a:srgbClr val="FF0000"/>
                </a:solidFill>
              </a:rPr>
              <a:t>всем реализуемым ОПОП (Копии с печатью);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КУГ (копии с печатью);</a:t>
            </a:r>
          </a:p>
          <a:p>
            <a:r>
              <a:rPr lang="ru-RU" dirty="0"/>
              <a:t>Утверждённое расписание учебных </a:t>
            </a:r>
            <a:r>
              <a:rPr lang="ru-RU" dirty="0" smtClean="0"/>
              <a:t>занятий (храниться 1 год)</a:t>
            </a:r>
          </a:p>
          <a:p>
            <a:r>
              <a:rPr lang="ru-RU" dirty="0"/>
              <a:t>Утверждённое расписание работы </a:t>
            </a:r>
            <a:r>
              <a:rPr lang="ru-RU" dirty="0" smtClean="0"/>
              <a:t>преподавателей;</a:t>
            </a:r>
          </a:p>
          <a:p>
            <a:r>
              <a:rPr lang="ru-RU" dirty="0" smtClean="0"/>
              <a:t>Расписание (график) консультаций педагогов;</a:t>
            </a:r>
          </a:p>
          <a:p>
            <a:r>
              <a:rPr lang="ru-RU" dirty="0" smtClean="0"/>
              <a:t> Утвержденные расписания ГИА;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ОПОП (подписанные, с печатями)</a:t>
            </a:r>
          </a:p>
          <a:p>
            <a:r>
              <a:rPr lang="ru-RU" dirty="0" smtClean="0"/>
              <a:t>Методические материалы, обеспечивающие самостоятельную работу обучающихся (методические рекомендации по выполнению заданий, лабораторных работ, проектов, рефератов, контрольных работ  и т.д.)</a:t>
            </a:r>
          </a:p>
          <a:p>
            <a:r>
              <a:rPr lang="ru-RU" dirty="0" smtClean="0"/>
              <a:t>ФОС (материалы для проведения текущего и промежуточного контроля (тесты, вопросы к зачету, экзамену; оригиналы экзаменационных билетов…)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документов на кафедре: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Сведения об учебных, учебно-научных, </a:t>
            </a:r>
            <a:r>
              <a:rPr lang="ru-RU" dirty="0" smtClean="0"/>
              <a:t>научно-исследовательских лабораториях (Форма);</a:t>
            </a:r>
          </a:p>
          <a:p>
            <a:r>
              <a:rPr lang="ru-RU" dirty="0" smtClean="0"/>
              <a:t>Сведения об учебно-методическом </a:t>
            </a:r>
            <a:r>
              <a:rPr lang="ru-RU" dirty="0"/>
              <a:t>и </a:t>
            </a:r>
            <a:r>
              <a:rPr lang="ru-RU" dirty="0" smtClean="0"/>
              <a:t>программно-информационном обеспечении ОПОП (Форма);</a:t>
            </a:r>
          </a:p>
          <a:p>
            <a:r>
              <a:rPr lang="ru-RU" dirty="0" smtClean="0"/>
              <a:t>Сведения о базах практик (Форма)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документов на кафедре: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Практика (Положение,  программы, договоры, отчеты, результаты, методические материалы (указания, рекомендации по выполнению практик));</a:t>
            </a:r>
          </a:p>
          <a:p>
            <a:r>
              <a:rPr lang="ru-RU" dirty="0" smtClean="0"/>
              <a:t>ГИА (Положение (копия)Программы ГИА, ФОС, отчеты  председателей ГЭК, протоколы, методические рекомендации и др. материалы по выполнению ВКР и подготовке к ГЭК)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документов на кафедре: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Сведения об обеспеченности кадрами (Форма);</a:t>
            </a:r>
          </a:p>
          <a:p>
            <a:r>
              <a:rPr lang="ru-RU" dirty="0" smtClean="0"/>
              <a:t>Штатно-должностной </a:t>
            </a:r>
            <a:r>
              <a:rPr lang="ru-RU" dirty="0"/>
              <a:t>список </a:t>
            </a:r>
            <a:r>
              <a:rPr lang="ru-RU" dirty="0" smtClean="0"/>
              <a:t>кафедры;</a:t>
            </a:r>
          </a:p>
          <a:p>
            <a:r>
              <a:rPr lang="ru-RU" dirty="0" smtClean="0"/>
              <a:t>Должностные инструкции;</a:t>
            </a:r>
          </a:p>
          <a:p>
            <a:r>
              <a:rPr lang="ru-RU" dirty="0" smtClean="0"/>
              <a:t>Сведения о повышении квалификации и планы профессионального развития ППС (Форма);</a:t>
            </a:r>
          </a:p>
          <a:p>
            <a:r>
              <a:rPr lang="ru-RU" dirty="0" smtClean="0"/>
              <a:t>Сведения о заведующем кафедры (Форма)</a:t>
            </a:r>
          </a:p>
          <a:p>
            <a:r>
              <a:rPr lang="ru-RU" dirty="0" smtClean="0"/>
              <a:t>Сведения о руководителе магистерской программы (Форма);</a:t>
            </a:r>
          </a:p>
          <a:p>
            <a:r>
              <a:rPr lang="ru-RU" dirty="0"/>
              <a:t>Приказы о назначении </a:t>
            </a:r>
            <a:r>
              <a:rPr lang="ru-RU" dirty="0" smtClean="0"/>
              <a:t>руководителя магистерской программы;</a:t>
            </a:r>
          </a:p>
          <a:p>
            <a:r>
              <a:rPr lang="ru-RU" dirty="0" smtClean="0"/>
              <a:t>Сведения о нагрузке ППС;</a:t>
            </a:r>
          </a:p>
          <a:p>
            <a:r>
              <a:rPr lang="ru-RU" dirty="0" smtClean="0"/>
              <a:t>Индивидуальные планы ППС;</a:t>
            </a:r>
          </a:p>
          <a:p>
            <a:r>
              <a:rPr lang="ru-RU" dirty="0" smtClean="0"/>
              <a:t>Отчеты о работе ППС;</a:t>
            </a:r>
          </a:p>
          <a:p>
            <a:r>
              <a:rPr lang="ru-RU" dirty="0" smtClean="0"/>
              <a:t>Участие ППС в научно-исследовательской деятельности (Форма);</a:t>
            </a:r>
          </a:p>
          <a:p>
            <a:r>
              <a:rPr lang="ru-RU" dirty="0" smtClean="0"/>
              <a:t>Участие ППС в учебно-методической работе (ФОРМА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документов на кафедре: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Нормативные документы о создании лабораторий или </a:t>
            </a:r>
            <a:r>
              <a:rPr lang="ru-RU" dirty="0" smtClean="0"/>
              <a:t>научных центров;</a:t>
            </a:r>
          </a:p>
          <a:p>
            <a:r>
              <a:rPr lang="ru-RU" dirty="0" smtClean="0"/>
              <a:t>Приказ об утверждении тем курсовых работ (определить соответствие направленности ОПОП),  - копия;  </a:t>
            </a:r>
            <a:r>
              <a:rPr lang="ru-RU" dirty="0" smtClean="0">
                <a:solidFill>
                  <a:srgbClr val="FF0000"/>
                </a:solidFill>
              </a:rPr>
              <a:t>документ, подтверждающий ознакомление обучающегося с приказом;</a:t>
            </a:r>
          </a:p>
          <a:p>
            <a:r>
              <a:rPr lang="ru-RU" dirty="0" smtClean="0"/>
              <a:t>Курсовые и отзывы (за период обучения студента, за последние </a:t>
            </a:r>
            <a:r>
              <a:rPr lang="ru-RU" dirty="0" smtClean="0">
                <a:solidFill>
                  <a:srgbClr val="FF0000"/>
                </a:solidFill>
              </a:rPr>
              <a:t>6 лет</a:t>
            </a:r>
            <a:r>
              <a:rPr lang="ru-RU" dirty="0" smtClean="0"/>
              <a:t>) (Форма)</a:t>
            </a:r>
          </a:p>
          <a:p>
            <a:r>
              <a:rPr lang="ru-RU" dirty="0" smtClean="0"/>
              <a:t>Приказ об утверждении тем ВКР (определить соответствие направленности ОПОП) – копии;  документ, подтверждающий ознакомление обучающегося с приказом;</a:t>
            </a:r>
            <a:endParaRPr lang="ru-RU" dirty="0"/>
          </a:p>
          <a:p>
            <a:r>
              <a:rPr lang="ru-RU" dirty="0" smtClean="0"/>
              <a:t> Дипломные работы , рецензии и </a:t>
            </a:r>
            <a:r>
              <a:rPr lang="ru-RU" dirty="0"/>
              <a:t>отзывы на </a:t>
            </a:r>
            <a:r>
              <a:rPr lang="ru-RU" dirty="0" smtClean="0"/>
              <a:t>них (5 лет) – (Форма);</a:t>
            </a:r>
          </a:p>
          <a:p>
            <a:r>
              <a:rPr lang="ru-RU" dirty="0" smtClean="0"/>
              <a:t>Справки о результатах </a:t>
            </a:r>
            <a:r>
              <a:rPr lang="ru-RU" dirty="0"/>
              <a:t>проверки на </a:t>
            </a:r>
            <a:r>
              <a:rPr lang="ru-RU" dirty="0" err="1" smtClean="0"/>
              <a:t>антиплагиат</a:t>
            </a:r>
            <a:r>
              <a:rPr lang="ru-RU" dirty="0" smtClean="0"/>
              <a:t> (при наличии);</a:t>
            </a:r>
          </a:p>
          <a:p>
            <a:r>
              <a:rPr lang="ru-RU" dirty="0"/>
              <a:t>Отчет по </a:t>
            </a:r>
            <a:r>
              <a:rPr lang="ru-RU" dirty="0" err="1" smtClean="0"/>
              <a:t>самообследованию</a:t>
            </a:r>
            <a:r>
              <a:rPr lang="ru-RU" dirty="0" smtClean="0"/>
              <a:t> (за 6 лет);</a:t>
            </a:r>
          </a:p>
          <a:p>
            <a:r>
              <a:rPr lang="ru-RU" dirty="0" smtClean="0"/>
              <a:t>Индивидуальные планы магистрантов;</a:t>
            </a:r>
          </a:p>
          <a:p>
            <a:r>
              <a:rPr lang="ru-RU" dirty="0" smtClean="0"/>
              <a:t>Индивидуальные планы аспирантов;</a:t>
            </a:r>
          </a:p>
          <a:p>
            <a:r>
              <a:rPr lang="ru-RU" dirty="0" smtClean="0"/>
              <a:t>Документы, подтверждающие участие обучающихся, педагогов и работодателей в формировании ОПОП или ее элементов; </a:t>
            </a:r>
          </a:p>
          <a:p>
            <a:r>
              <a:rPr lang="ru-RU" dirty="0" smtClean="0"/>
              <a:t>Рецензии работодателей на ОПОП или ее элементы (Форма);</a:t>
            </a:r>
          </a:p>
          <a:p>
            <a:r>
              <a:rPr lang="ru-RU" dirty="0"/>
              <a:t>Отзывы организаций–потребителей выпускников </a:t>
            </a:r>
            <a:r>
              <a:rPr lang="ru-RU" dirty="0" smtClean="0"/>
              <a:t> (отзывы работодателей) (Форма);</a:t>
            </a:r>
          </a:p>
          <a:p>
            <a:r>
              <a:rPr lang="ru-RU" dirty="0"/>
              <a:t>Сведения о трудоустройстве выпускников данного направления или специальности </a:t>
            </a:r>
            <a:r>
              <a:rPr lang="ru-RU" b="1" dirty="0"/>
              <a:t>за последние шесть лет</a:t>
            </a:r>
            <a:endParaRPr lang="ru-RU" dirty="0" smtClean="0"/>
          </a:p>
          <a:p>
            <a:r>
              <a:rPr lang="ru-RU" dirty="0"/>
              <a:t>Справки из территориальных органов службы занятости о выпускниках, состоящих на учете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 1 Дисциплины (модули)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Базовая часть обеспечивает формирование  всех компетенций, кроме СПК</a:t>
            </a:r>
          </a:p>
          <a:p>
            <a:r>
              <a:rPr lang="ru-RU" dirty="0" smtClean="0"/>
              <a:t>Обязательными дисциплинами являются:</a:t>
            </a:r>
          </a:p>
          <a:p>
            <a:r>
              <a:rPr lang="ru-RU" dirty="0" smtClean="0"/>
              <a:t>Философия, история, иностранный язык, безопасность жизнедеятельности, физическая культура (72ч-2 </a:t>
            </a:r>
            <a:r>
              <a:rPr lang="ru-RU" dirty="0" err="1" smtClean="0"/>
              <a:t>з.е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Остальной перечень  дисциплин УП формируется организацией самостоятельно. Базовая часть Б1 обязательна  для всех профилей (направленностей) всего направления</a:t>
            </a:r>
          </a:p>
          <a:p>
            <a:r>
              <a:rPr lang="ru-RU" dirty="0" smtClean="0"/>
              <a:t>Документально должно подтверждаться, что обучаемые участвуют в формировании образовательной программы и имеют возможность осуществлять реальный выбор дисциплин</a:t>
            </a:r>
          </a:p>
          <a:p>
            <a:r>
              <a:rPr lang="ru-RU" dirty="0" smtClean="0"/>
              <a:t>Лекции не более 40%</a:t>
            </a:r>
          </a:p>
          <a:p>
            <a:r>
              <a:rPr lang="ru-RU" dirty="0" err="1" smtClean="0"/>
              <a:t>Вариативка</a:t>
            </a:r>
            <a:r>
              <a:rPr lang="ru-RU" dirty="0" smtClean="0"/>
              <a:t> не менее 30%</a:t>
            </a:r>
          </a:p>
          <a:p>
            <a:r>
              <a:rPr lang="ru-RU" dirty="0" smtClean="0"/>
              <a:t>Необходимо соблюдать мин. Требования по наличию контактной работы (ЛНА)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 2 «Практики» (6.7)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Вариативная часть программы.</a:t>
            </a:r>
          </a:p>
          <a:p>
            <a:r>
              <a:rPr lang="ru-RU" dirty="0" smtClean="0"/>
              <a:t>Виды практики: учебная, производственная, в том числе, преддипломная.</a:t>
            </a:r>
          </a:p>
          <a:p>
            <a:r>
              <a:rPr lang="ru-RU" dirty="0" smtClean="0"/>
              <a:t>Указывается тип практики (зависит от вида профессиональной деятельности, на который (которые) ориентирована программа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магистратуры, </a:t>
            </a:r>
            <a:r>
              <a:rPr lang="ru-RU" dirty="0" err="1" smtClean="0"/>
              <a:t>специалитета</a:t>
            </a:r>
            <a:r>
              <a:rPr lang="ru-RU" dirty="0" smtClean="0"/>
              <a:t>). Например, тип учебной практики: практика по получению первичных профессиональных умений и навыков; тип производственной практики: технологическая.</a:t>
            </a:r>
          </a:p>
          <a:p>
            <a:r>
              <a:rPr lang="ru-RU" dirty="0" smtClean="0"/>
              <a:t>Указывается способ проведения практики (стационарная, выездная)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 2 «Практики» (6.7)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 экспертизе предъявляются (УП, КУГ, Расписание занятий); </a:t>
            </a:r>
          </a:p>
          <a:p>
            <a:r>
              <a:rPr lang="ru-RU" dirty="0" smtClean="0"/>
              <a:t>Положение о практиках; </a:t>
            </a:r>
          </a:p>
          <a:p>
            <a:r>
              <a:rPr lang="ru-RU" dirty="0" smtClean="0"/>
              <a:t>Рабочие программы практик (Форма);</a:t>
            </a:r>
          </a:p>
          <a:p>
            <a:r>
              <a:rPr lang="ru-RU" dirty="0" smtClean="0"/>
              <a:t>Приказы о направлении на практику, распоряжения по практике;</a:t>
            </a:r>
          </a:p>
          <a:p>
            <a:r>
              <a:rPr lang="ru-RU" dirty="0" smtClean="0"/>
              <a:t>Договора с внешними организациями (осуществляющими деятельность по профилю) (перечень договоров с организациями – Форма);</a:t>
            </a:r>
          </a:p>
          <a:p>
            <a:r>
              <a:rPr lang="ru-RU" dirty="0"/>
              <a:t>Для лиц </a:t>
            </a:r>
            <a:r>
              <a:rPr lang="ru-RU" dirty="0">
                <a:solidFill>
                  <a:srgbClr val="FF0000"/>
                </a:solidFill>
              </a:rPr>
              <a:t>с ограниченными возможностями здоровья </a:t>
            </a:r>
            <a:r>
              <a:rPr lang="ru-RU" dirty="0"/>
              <a:t>выбор мест прохождения практик </a:t>
            </a:r>
            <a:r>
              <a:rPr lang="ru-RU" dirty="0" smtClean="0"/>
              <a:t>должен учитывать </a:t>
            </a:r>
            <a:r>
              <a:rPr lang="ru-RU" dirty="0"/>
              <a:t>состояние здоровья и требования по доступности</a:t>
            </a:r>
          </a:p>
          <a:p>
            <a:r>
              <a:rPr lang="ru-RU" dirty="0" smtClean="0"/>
              <a:t>Заполненные формы по базам практик (мат. обеспечение)</a:t>
            </a:r>
          </a:p>
          <a:p>
            <a:r>
              <a:rPr lang="ru-RU" dirty="0" smtClean="0"/>
              <a:t>Отчетные документы по практике (за 6 лет): отчеты, дневники, оценочные материалы, результаты аттестации по практике,</a:t>
            </a:r>
          </a:p>
          <a:p>
            <a:r>
              <a:rPr lang="ru-RU" dirty="0" smtClean="0"/>
              <a:t>Методические материалы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БЛОК 3 (п.6.8.)</a:t>
            </a:r>
            <a:br>
              <a:rPr lang="ru-RU" sz="3200" dirty="0" smtClean="0"/>
            </a:br>
            <a:r>
              <a:rPr lang="ru-RU" sz="3200" dirty="0" smtClean="0"/>
              <a:t>Государственная Итоговая Аттестация (ГИА)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Защита и подготовка к защите ВКР + Подготовка и проведение ГЭ = 9 </a:t>
            </a:r>
            <a:r>
              <a:rPr lang="ru-RU" dirty="0" err="1" smtClean="0"/>
              <a:t>з.е</a:t>
            </a:r>
            <a:endParaRPr lang="ru-RU" dirty="0" smtClean="0"/>
          </a:p>
          <a:p>
            <a:r>
              <a:rPr lang="ru-RU" dirty="0" smtClean="0"/>
              <a:t>Защита и подготовка к защите ВКР = 6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ДОКУМЕНТЫ:</a:t>
            </a:r>
          </a:p>
          <a:p>
            <a:r>
              <a:rPr lang="ru-RU" dirty="0" smtClean="0"/>
              <a:t>Положение о ГИА (ЛНА),</a:t>
            </a:r>
          </a:p>
          <a:p>
            <a:r>
              <a:rPr lang="ru-RU" dirty="0" smtClean="0"/>
              <a:t>Положение о ВКР (ЛНА),</a:t>
            </a:r>
          </a:p>
          <a:p>
            <a:r>
              <a:rPr lang="ru-RU" dirty="0" smtClean="0"/>
              <a:t>Положение о Государственном экзамене (ЛНА),</a:t>
            </a:r>
          </a:p>
          <a:p>
            <a:r>
              <a:rPr lang="ru-RU" dirty="0" smtClean="0"/>
              <a:t>Программа ГИА (экзаменационные билеты),</a:t>
            </a:r>
          </a:p>
          <a:p>
            <a:r>
              <a:rPr lang="ru-RU" dirty="0" smtClean="0"/>
              <a:t>Результаты ГИА (за шесть последних лет),</a:t>
            </a:r>
          </a:p>
          <a:p>
            <a:r>
              <a:rPr lang="ru-RU" dirty="0" smtClean="0"/>
              <a:t>Список тем ВКР и ВКР, если есть выпуски ( темы должны соответствовать направлению, направленности (профилю)ОПОП),</a:t>
            </a:r>
          </a:p>
          <a:p>
            <a:r>
              <a:rPr lang="ru-RU" dirty="0" smtClean="0"/>
              <a:t>Протоколы заседания ГЭК,</a:t>
            </a:r>
          </a:p>
          <a:p>
            <a:r>
              <a:rPr lang="ru-RU" dirty="0" smtClean="0"/>
              <a:t>Отчеты председателей ГЭК,</a:t>
            </a:r>
          </a:p>
          <a:p>
            <a:r>
              <a:rPr lang="ru-RU" dirty="0" smtClean="0"/>
              <a:t>Рецензии на ВКР  обучающихся по программам магистратуры, </a:t>
            </a:r>
            <a:r>
              <a:rPr lang="ru-RU" dirty="0" err="1" smtClean="0"/>
              <a:t>специалитета</a:t>
            </a:r>
            <a:r>
              <a:rPr lang="ru-RU" dirty="0" smtClean="0"/>
              <a:t>, программам аспирантуры и, если есть соответствующее решение образовательной организации, программам </a:t>
            </a:r>
            <a:r>
              <a:rPr lang="ru-RU" dirty="0" err="1" smtClean="0"/>
              <a:t>бакалавриата</a:t>
            </a:r>
            <a:endParaRPr lang="ru-RU" dirty="0" smtClean="0"/>
          </a:p>
          <a:p>
            <a:r>
              <a:rPr lang="ru-RU" dirty="0" smtClean="0"/>
              <a:t>Методические материалы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ФЗ – 273</a:t>
            </a:r>
            <a:r>
              <a:rPr lang="en-US" dirty="0" smtClean="0"/>
              <a:t> </a:t>
            </a:r>
            <a:r>
              <a:rPr lang="ru-RU" dirty="0" smtClean="0"/>
              <a:t>«Закон об образовании в Российской Федерации» от 29.12.2012</a:t>
            </a:r>
          </a:p>
          <a:p>
            <a:r>
              <a:rPr lang="ru-RU" dirty="0" smtClean="0"/>
              <a:t>ФЗ-500 «О внесении изменений в отдельные законодательные акты российской Федерации» от 31.12.2014</a:t>
            </a:r>
            <a:endParaRPr lang="ru-RU" b="1" dirty="0" smtClean="0"/>
          </a:p>
          <a:p>
            <a:r>
              <a:rPr lang="ru-RU" dirty="0" smtClean="0"/>
              <a:t>Приказ  </a:t>
            </a:r>
            <a:r>
              <a:rPr lang="ru-RU" dirty="0" err="1" smtClean="0"/>
              <a:t>МОиН</a:t>
            </a:r>
            <a:r>
              <a:rPr lang="ru-RU" dirty="0" smtClean="0"/>
              <a:t> 1367 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dirty="0" err="1" smtClean="0"/>
              <a:t>бакалавриата</a:t>
            </a:r>
            <a:r>
              <a:rPr lang="ru-RU" dirty="0" smtClean="0"/>
              <a:t>, </a:t>
            </a:r>
            <a:r>
              <a:rPr lang="ru-RU" dirty="0" err="1" smtClean="0"/>
              <a:t>программам</a:t>
            </a:r>
            <a:r>
              <a:rPr lang="ru-RU" dirty="0" smtClean="0"/>
              <a:t> </a:t>
            </a:r>
            <a:r>
              <a:rPr lang="ru-RU" dirty="0" err="1" smtClean="0"/>
              <a:t>специалитета</a:t>
            </a:r>
            <a:r>
              <a:rPr lang="ru-RU" dirty="0" smtClean="0"/>
              <a:t>, </a:t>
            </a:r>
            <a:r>
              <a:rPr lang="ru-RU" dirty="0" err="1" smtClean="0"/>
              <a:t>программам</a:t>
            </a:r>
            <a:r>
              <a:rPr lang="ru-RU" dirty="0" smtClean="0"/>
              <a:t> магистратуры» от 19.12.2013</a:t>
            </a:r>
          </a:p>
          <a:p>
            <a:r>
              <a:rPr lang="ru-RU" smtClean="0"/>
              <a:t>Приказ </a:t>
            </a:r>
            <a:r>
              <a:rPr lang="ru-RU" dirty="0" smtClean="0"/>
              <a:t>об утверждении ФГОС 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Информационная открытость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Правила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 (Постановление Правительства РФ от 10 июля 2013 г. № 582)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Рособрнадзор</a:t>
            </a:r>
            <a:r>
              <a:rPr lang="ru-RU" sz="2800" dirty="0" smtClean="0"/>
              <a:t> 25.03.2015г. (Письмо 07-675) Методические рекомендации предоставления информации об образовательной организации с учетом соблюдения требований законодательства в сфере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ЭИОС (ФГОС ВО ) 7.1.2.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Электронная информационно-образовательная среда организации должна обеспечивать:</a:t>
            </a:r>
          </a:p>
          <a:p>
            <a:r>
              <a:rPr lang="ru-RU" dirty="0" smtClean="0"/>
              <a:t>доступ к учебным планам, рабочим программам дисциплин (модулей), практик, к изданиям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электронных библиотечных систем и электронным образовательным ресурсам, указанным в рабочих программах;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фиксацию хода образовательного процесса, результатов промежуточной аттестации и результатов освоения основной образовательной программы;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проведение всех видов занятий, процедур оценки результатов обучения, реализация которых предусмотрена с применением электронного обучения, дистанционных образовательных технологий;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формирование электронного </a:t>
            </a:r>
            <a:r>
              <a:rPr lang="ru-RU" dirty="0" err="1" smtClean="0">
                <a:solidFill>
                  <a:srgbClr val="FF0000"/>
                </a:solidFill>
              </a:rPr>
              <a:t>портфолио</a:t>
            </a:r>
            <a:r>
              <a:rPr lang="ru-RU" dirty="0" smtClean="0">
                <a:solidFill>
                  <a:srgbClr val="FF0000"/>
                </a:solidFill>
              </a:rPr>
              <a:t> обучающегося, в том числе сохранение работ обучающегося, рецензий и оценок на эти работы со стороны любых участников образовательного процесса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взаимодействие между участниками образовательного процесса, в том числе синхронное и (или) асинхронное взаимодействие посредством сети "Интернет"</a:t>
            </a:r>
          </a:p>
          <a:p>
            <a:r>
              <a:rPr lang="ru-RU" sz="5800" b="1" dirty="0" smtClean="0"/>
              <a:t>ОБЕСПЕЧИТЬ К 1.10.2015г.</a:t>
            </a:r>
            <a:endParaRPr lang="ru-RU" sz="5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ОПОП: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1)Изучить ФГОС ВПО и ФГОС ВО </a:t>
            </a:r>
            <a:r>
              <a:rPr lang="ru-RU" dirty="0" smtClean="0">
                <a:solidFill>
                  <a:srgbClr val="FF0000"/>
                </a:solidFill>
              </a:rPr>
              <a:t>(до 20.06.2015г.),</a:t>
            </a:r>
          </a:p>
          <a:p>
            <a:pPr>
              <a:buNone/>
            </a:pPr>
            <a:r>
              <a:rPr lang="ru-RU" dirty="0" smtClean="0"/>
              <a:t>2)Разработать  (обновить)и утвердить учебный план (в соответствии с планом подготовки ИГУ к аккредитации  Приказ 336),</a:t>
            </a:r>
          </a:p>
          <a:p>
            <a:pPr>
              <a:buNone/>
            </a:pPr>
            <a:r>
              <a:rPr lang="ru-RU" dirty="0" smtClean="0"/>
              <a:t>3)Получить утвержденный (все подписи и печать учебный план) </a:t>
            </a:r>
            <a:r>
              <a:rPr lang="ru-RU" dirty="0" smtClean="0">
                <a:solidFill>
                  <a:srgbClr val="FF0000"/>
                </a:solidFill>
              </a:rPr>
              <a:t>(до 05.07.2015г.),</a:t>
            </a:r>
          </a:p>
          <a:p>
            <a:pPr>
              <a:buNone/>
            </a:pPr>
            <a:r>
              <a:rPr lang="ru-RU" dirty="0" smtClean="0"/>
              <a:t>4)Разработать ОПОП в полном объеме (Шаблон)- </a:t>
            </a:r>
            <a:r>
              <a:rPr lang="ru-RU" dirty="0" smtClean="0">
                <a:solidFill>
                  <a:srgbClr val="FF0000"/>
                </a:solidFill>
              </a:rPr>
              <a:t>до 01.09.2015г. </a:t>
            </a:r>
          </a:p>
          <a:p>
            <a:pPr>
              <a:buNone/>
            </a:pPr>
            <a:r>
              <a:rPr lang="ru-RU" dirty="0" smtClean="0"/>
              <a:t>5) Заполнить все формы, необходимые для аккредитации ОПОП до </a:t>
            </a:r>
            <a:r>
              <a:rPr lang="ru-RU" dirty="0" smtClean="0">
                <a:solidFill>
                  <a:srgbClr val="FF0000"/>
                </a:solidFill>
              </a:rPr>
              <a:t>01.10.2015г.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зав. кафедрой: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Оформить (обновить) все документы, необходимые для аккредитации, в строгом соответствии с требованиями ( время ответа на запрос эксперта  - 2 часа)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(до 15.09.2015г.)</a:t>
            </a:r>
          </a:p>
          <a:p>
            <a:r>
              <a:rPr lang="ru-RU" dirty="0" smtClean="0"/>
              <a:t>Провести внутренний аудит кадрового потенциала с целью выявления соответствия требованиям ФГОС ВО, обратить особое внимание на руководителей магистерских программ и программ аспирантуры (ФГОС ВО 7.1.5., 7.1.6.,7.2.1.,7.2.2.,7.2.3., 7.2.4.)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(до 01.09.2015г)</a:t>
            </a:r>
          </a:p>
          <a:p>
            <a:r>
              <a:rPr lang="ru-RU" dirty="0" smtClean="0"/>
              <a:t>Провести аудит учебно-методического обеспечения реализации всех ОПОП (каждая дисциплина УП должна быть обеспечена учебно-методическими материалами; каждый педагог, участвующий в реализации ОПОП должен участвовать в учебно-методической работе по своим дисциплинам)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(до 15.09.2015г.)</a:t>
            </a:r>
          </a:p>
          <a:p>
            <a:r>
              <a:rPr lang="ru-RU" dirty="0" smtClean="0"/>
              <a:t>Провести аудит материально-технического  обеспечения реализации требований ФГОС ВО </a:t>
            </a:r>
            <a:r>
              <a:rPr lang="ru-RU" dirty="0" smtClean="0">
                <a:solidFill>
                  <a:srgbClr val="FF0000"/>
                </a:solidFill>
              </a:rPr>
              <a:t>(до 1.10.2015г.)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АУДИТЫ ОПОП</a:t>
            </a:r>
            <a:br>
              <a:rPr lang="ru-RU" sz="3600" dirty="0" smtClean="0"/>
            </a:br>
            <a:r>
              <a:rPr lang="ru-RU" sz="3600" dirty="0" smtClean="0"/>
              <a:t> с целью определения соответствия требованиям ФГОС ВО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 и оформление ОПОП:</a:t>
            </a:r>
          </a:p>
          <a:p>
            <a:pPr>
              <a:buNone/>
            </a:pPr>
            <a:r>
              <a:rPr lang="ru-RU" dirty="0" smtClean="0"/>
              <a:t>Учебные планы – до 01.07.2015; весь комплекс ОПОП - до 01.09.2015г. </a:t>
            </a:r>
          </a:p>
          <a:p>
            <a:r>
              <a:rPr lang="ru-RU" dirty="0" smtClean="0"/>
              <a:t>Внутренний аудит  ОПОП: Учебные планы 15.09.2015; весь комплекс ОПОП – до 10.10. 2015г.</a:t>
            </a:r>
          </a:p>
          <a:p>
            <a:pPr>
              <a:buNone/>
            </a:pPr>
            <a:r>
              <a:rPr lang="ru-RU" dirty="0" smtClean="0"/>
              <a:t>Итоговый аудит (внешний), включающий аудит  ОПОП – до 10.11.2015г.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Совместные усилия приведут к положительным результатам – аккредитация по всем УГ на 6 лет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нового?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аккредитации предъявляются все, реализующиеся на момент аккредитации программы</a:t>
            </a:r>
          </a:p>
          <a:p>
            <a:r>
              <a:rPr lang="ru-RU" dirty="0" smtClean="0"/>
              <a:t>Ситуация с ФГОС ВО по каждой образовательной программе ВО имеет свою специфику (есть ОП не имеющие ФГОС ВО на момент аккредитации, а есть ОП по которым ФГОС ВО выйдет за неделю до </a:t>
            </a:r>
            <a:r>
              <a:rPr lang="ru-RU" dirty="0" err="1" smtClean="0"/>
              <a:t>аккредитационной</a:t>
            </a:r>
            <a:r>
              <a:rPr lang="ru-RU" dirty="0" smtClean="0"/>
              <a:t> экспертизы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ru-RU" b="1" dirty="0" smtClean="0"/>
              <a:t>К аккредитации будут приняты образовательные программы</a:t>
            </a:r>
            <a:r>
              <a:rPr lang="en-US" b="1" dirty="0" smtClean="0"/>
              <a:t> </a:t>
            </a:r>
            <a:r>
              <a:rPr lang="ru-RU" b="1" dirty="0" smtClean="0"/>
              <a:t>которые:</a:t>
            </a:r>
            <a:endParaRPr lang="en-US" b="1" dirty="0" smtClean="0"/>
          </a:p>
          <a:p>
            <a:r>
              <a:rPr lang="ru-RU" dirty="0" smtClean="0"/>
              <a:t>имеют </a:t>
            </a:r>
            <a:r>
              <a:rPr lang="ru-RU" dirty="0"/>
              <a:t>контингент студентов на выпускающем курсе.</a:t>
            </a:r>
          </a:p>
          <a:p>
            <a:r>
              <a:rPr lang="ru-RU" dirty="0" smtClean="0"/>
              <a:t>не </a:t>
            </a:r>
            <a:r>
              <a:rPr lang="ru-RU" dirty="0"/>
              <a:t>имеют контингента студентов на выпускающем курсе:</a:t>
            </a:r>
          </a:p>
          <a:p>
            <a:r>
              <a:rPr lang="ru-RU" dirty="0" smtClean="0"/>
              <a:t>имеющие </a:t>
            </a:r>
            <a:r>
              <a:rPr lang="ru-RU" dirty="0"/>
              <a:t>студентов на всех курсах, кроме выпускного;</a:t>
            </a:r>
          </a:p>
          <a:p>
            <a:r>
              <a:rPr lang="ru-RU" dirty="0" smtClean="0"/>
              <a:t>имеющие </a:t>
            </a:r>
            <a:r>
              <a:rPr lang="ru-RU" dirty="0"/>
              <a:t>студентов только на первом курсе обучения.</a:t>
            </a:r>
          </a:p>
          <a:p>
            <a:pPr algn="ctr">
              <a:buNone/>
            </a:pPr>
            <a:r>
              <a:rPr lang="ru-RU" b="1" i="1" dirty="0"/>
              <a:t>Отсюда возникают различные условия оценки показателей содержания и качества образовательных программ.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Исходя из этого, особенности аккредитации: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Полный пакет документов, независимо от года обучения</a:t>
            </a:r>
          </a:p>
          <a:p>
            <a:r>
              <a:rPr lang="ru-RU" dirty="0" smtClean="0"/>
              <a:t>Если ФГОС утвержден – ОПОП с первого по последний курс в полном объеме в соответствии с ФГОС ВО.</a:t>
            </a:r>
          </a:p>
          <a:p>
            <a:r>
              <a:rPr lang="ru-RU" dirty="0" smtClean="0"/>
              <a:t>Если ФГОС ВО утвержден, на 2 и последующих курсах – ОПОП до момента утверждения в  оформляется ООП в соответствии с ФГОС ВПО, а после утверждения оформляется ОПОП в соответствии с ФГОС ВО </a:t>
            </a:r>
            <a:r>
              <a:rPr lang="ru-RU" i="1" dirty="0" smtClean="0"/>
              <a:t>(не переделывается ОПОП полностью).   </a:t>
            </a:r>
          </a:p>
          <a:p>
            <a:r>
              <a:rPr lang="ru-RU" dirty="0" smtClean="0"/>
              <a:t>Если ФГОС ВО на момент аккредитации не утвержден –оформляем ООП в соответствии с ФГОС ВПО. Вносим коррективы: ГИА </a:t>
            </a:r>
            <a:r>
              <a:rPr lang="ru-RU" i="1" dirty="0" smtClean="0"/>
              <a:t>(6 </a:t>
            </a:r>
            <a:r>
              <a:rPr lang="ru-RU" i="1" dirty="0" err="1" smtClean="0"/>
              <a:t>з.е</a:t>
            </a:r>
            <a:r>
              <a:rPr lang="ru-RU" i="1" dirty="0" smtClean="0"/>
              <a:t>. – один вид итогового испытания и 9 </a:t>
            </a:r>
            <a:r>
              <a:rPr lang="ru-RU" i="1" dirty="0" err="1" smtClean="0"/>
              <a:t>з.е</a:t>
            </a:r>
            <a:r>
              <a:rPr lang="ru-RU" i="1" dirty="0" smtClean="0"/>
              <a:t>. – два итоговых испытания); </a:t>
            </a:r>
            <a:r>
              <a:rPr lang="ru-RU" dirty="0" smtClean="0"/>
              <a:t>физическая культура; преддипломная практика </a:t>
            </a:r>
            <a:r>
              <a:rPr lang="ru-RU" i="1" dirty="0" smtClean="0"/>
              <a:t>(подробности начальник УМУ).</a:t>
            </a:r>
          </a:p>
          <a:p>
            <a:r>
              <a:rPr lang="ru-RU" dirty="0" smtClean="0"/>
              <a:t> Изменения, кроме вышеназванных, вносятся начиная с даты утверждения ФГОС ВО </a:t>
            </a:r>
            <a:r>
              <a:rPr lang="ru-RU" i="1" dirty="0" smtClean="0"/>
              <a:t>(упреждающих изменений быть не может)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ОП (ФЗ-273)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Комплекс </a:t>
            </a:r>
            <a:r>
              <a:rPr lang="ru-RU" dirty="0"/>
              <a:t>основных характеристик образования (объем, содержание, планируемые результаты),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организационно-педагогических </a:t>
            </a:r>
            <a:r>
              <a:rPr lang="ru-RU" dirty="0"/>
              <a:t>условий и в случаях, предусмотренных настоящим Федеральным законом, форм </a:t>
            </a:r>
            <a:r>
              <a:rPr lang="ru-RU" dirty="0" smtClean="0"/>
              <a:t>аттестации.</a:t>
            </a:r>
          </a:p>
          <a:p>
            <a:pPr>
              <a:buNone/>
            </a:pPr>
            <a:r>
              <a:rPr lang="ru-RU" dirty="0" smtClean="0"/>
              <a:t>Комплекс  представлен:  учебным планом, календарным учебным графиком, рабочими программами </a:t>
            </a:r>
            <a:r>
              <a:rPr lang="ru-RU" dirty="0"/>
              <a:t>учебных предметов, курсов, дисциплин (модулей</a:t>
            </a:r>
            <a:r>
              <a:rPr lang="ru-RU" dirty="0" smtClean="0"/>
              <a:t>), оценочными </a:t>
            </a:r>
            <a:r>
              <a:rPr lang="ru-RU" dirty="0"/>
              <a:t>и </a:t>
            </a:r>
            <a:r>
              <a:rPr lang="ru-RU" dirty="0" smtClean="0"/>
              <a:t>методическими материалами, иными компонентами;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ОПОП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1. </a:t>
            </a:r>
            <a:r>
              <a:rPr lang="ru-RU" dirty="0" smtClean="0"/>
              <a:t>Общие положения (общая характеристика, нормативные документы, регламентирующие образовательную деятельность,</a:t>
            </a:r>
            <a:r>
              <a:rPr lang="ru-RU" dirty="0"/>
              <a:t> </a:t>
            </a:r>
            <a:r>
              <a:rPr lang="ru-RU" dirty="0" smtClean="0"/>
              <a:t>требования </a:t>
            </a:r>
            <a:r>
              <a:rPr lang="ru-RU" dirty="0"/>
              <a:t>к уровню подготовки, необходимому для освоения программы </a:t>
            </a:r>
            <a:r>
              <a:rPr lang="ru-RU" dirty="0" smtClean="0"/>
              <a:t>(</a:t>
            </a:r>
            <a:r>
              <a:rPr lang="ru-RU" dirty="0" err="1" smtClean="0"/>
              <a:t>бакалавриата</a:t>
            </a:r>
            <a:r>
              <a:rPr lang="ru-RU" dirty="0" smtClean="0"/>
              <a:t>, магистратуры, </a:t>
            </a:r>
            <a:r>
              <a:rPr lang="ru-RU" dirty="0" err="1" smtClean="0"/>
              <a:t>специалитета</a:t>
            </a:r>
            <a:r>
              <a:rPr lang="ru-RU" dirty="0" smtClean="0"/>
              <a:t>, аспирантуры)</a:t>
            </a:r>
          </a:p>
          <a:p>
            <a:pPr>
              <a:buNone/>
            </a:pPr>
            <a:r>
              <a:rPr lang="ru-RU" dirty="0" smtClean="0"/>
              <a:t>2. Характеристика профессиональной деятельности выпускника ОПОП ВО по направлению подготовки (область, объект, вид (виды), задачи профессиональной деятельности,)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ОПОП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3. Компетенции выпускника ОПОП, формируемые в результате освоения данной программы (</a:t>
            </a:r>
            <a:r>
              <a:rPr lang="ru-RU" dirty="0" err="1" smtClean="0"/>
              <a:t>компетентностная</a:t>
            </a:r>
            <a:r>
              <a:rPr lang="ru-RU" dirty="0" smtClean="0"/>
              <a:t> модель выпускника) </a:t>
            </a:r>
          </a:p>
          <a:p>
            <a:pPr>
              <a:buNone/>
            </a:pPr>
            <a:r>
              <a:rPr lang="ru-RU" dirty="0" smtClean="0"/>
              <a:t>4. Документы, регламентирующие содержание и организацию образовательного процесса при реализации ОПОП </a:t>
            </a:r>
            <a:r>
              <a:rPr lang="ru-RU" dirty="0"/>
              <a:t>ВО </a:t>
            </a:r>
            <a:r>
              <a:rPr lang="ru-RU" dirty="0" smtClean="0"/>
              <a:t>(</a:t>
            </a:r>
            <a:r>
              <a:rPr lang="ru-RU" dirty="0" err="1" smtClean="0"/>
              <a:t>бакалавриата</a:t>
            </a:r>
            <a:r>
              <a:rPr lang="ru-RU" dirty="0" smtClean="0"/>
              <a:t> </a:t>
            </a:r>
            <a:r>
              <a:rPr lang="ru-RU" dirty="0" err="1" smtClean="0"/>
              <a:t>специалитета</a:t>
            </a:r>
            <a:r>
              <a:rPr lang="ru-RU" dirty="0" smtClean="0"/>
              <a:t>, магистратуры, программ подготовки кадров высшей квалификации) (КУГ; УП; РПД; РП практик; особенности организации образовательного процесса  </a:t>
            </a:r>
            <a:r>
              <a:rPr lang="ru-RU" dirty="0" smtClean="0">
                <a:solidFill>
                  <a:srgbClr val="FF0000"/>
                </a:solidFill>
              </a:rPr>
              <a:t>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и лиц с ограниченными возможностями здоровья; </a:t>
            </a:r>
            <a:r>
              <a:rPr lang="ru-RU" dirty="0" smtClean="0"/>
              <a:t>паспорта </a:t>
            </a:r>
            <a:r>
              <a:rPr lang="ru-RU" dirty="0"/>
              <a:t>и программы формирования у </a:t>
            </a:r>
            <a:r>
              <a:rPr lang="ru-RU" dirty="0" smtClean="0"/>
              <a:t>обучающихся всех компетенций, </a:t>
            </a:r>
            <a:r>
              <a:rPr lang="ru-RU" dirty="0"/>
              <a:t>предусмотренных ОПОП </a:t>
            </a:r>
            <a:r>
              <a:rPr lang="ru-RU" dirty="0" smtClean="0"/>
              <a:t>ВО)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ОПОП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5.   </a:t>
            </a:r>
            <a:r>
              <a:rPr lang="ru-RU" dirty="0" smtClean="0"/>
              <a:t>Фактическое и ресурсное обеспечение ОПОП по направлению подготовки (кадровое; учебно-методическое и информационное; материально –техническое; объем средств на реализацию ОПОП)</a:t>
            </a:r>
          </a:p>
          <a:p>
            <a:pPr>
              <a:buNone/>
            </a:pPr>
            <a:r>
              <a:rPr lang="ru-RU" dirty="0"/>
              <a:t>6. </a:t>
            </a:r>
            <a:r>
              <a:rPr lang="ru-RU" dirty="0" smtClean="0"/>
              <a:t>Характеристики социально-культурной среды вуза, обеспечивающие развитие общекультурных компетенций обучающихся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1890</Words>
  <Application>Microsoft Office PowerPoint</Application>
  <PresentationFormat>Экран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Аккредитация</vt:lpstr>
      <vt:lpstr>ОСНОВНЫЕ ДОКУМЕНТЫ</vt:lpstr>
      <vt:lpstr>Что нового?</vt:lpstr>
      <vt:lpstr>НОВОЕ</vt:lpstr>
      <vt:lpstr>Исходя из этого, особенности аккредитации:</vt:lpstr>
      <vt:lpstr>СТРУКТУРА ОП (ФЗ-273)</vt:lpstr>
      <vt:lpstr>СТРУКТУРА ОПОП </vt:lpstr>
      <vt:lpstr>СТРУКТУРА ОПОП </vt:lpstr>
      <vt:lpstr>СТРУКТУРА ОПОП </vt:lpstr>
      <vt:lpstr>СТРУКТУРА ОПОП </vt:lpstr>
      <vt:lpstr>Перечень документов на кафедре:</vt:lpstr>
      <vt:lpstr>Перечень документов на кафедре:</vt:lpstr>
      <vt:lpstr>Перечень документов на кафедре:</vt:lpstr>
      <vt:lpstr>Перечень документов на кафедре:</vt:lpstr>
      <vt:lpstr>Перечень документов на кафедре:</vt:lpstr>
      <vt:lpstr>БЛОК 1 Дисциплины (модули)</vt:lpstr>
      <vt:lpstr>БЛОК 2 «Практики» (6.7)</vt:lpstr>
      <vt:lpstr>БЛОК 2 «Практики» (6.7)</vt:lpstr>
      <vt:lpstr>БЛОК 3 (п.6.8.) Государственная Итоговая Аттестация (ГИА)</vt:lpstr>
      <vt:lpstr>Информационная открытость</vt:lpstr>
      <vt:lpstr>ЭИОС (ФГОС ВО ) 7.1.2.</vt:lpstr>
      <vt:lpstr>ЭТАПЫ РАБОТЫ НАД ОПОП:</vt:lpstr>
      <vt:lpstr>Этапы работы зав. кафедрой:</vt:lpstr>
      <vt:lpstr>АУДИТЫ ОПОП  с целью определения соответствия требованиям ФГОС ВО</vt:lpstr>
      <vt:lpstr>ИТОГ: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jeny</cp:lastModifiedBy>
  <cp:revision>30</cp:revision>
  <dcterms:created xsi:type="dcterms:W3CDTF">2015-06-08T20:28:36Z</dcterms:created>
  <dcterms:modified xsi:type="dcterms:W3CDTF">2015-06-15T03:15:39Z</dcterms:modified>
</cp:coreProperties>
</file>