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15" r:id="rId3"/>
    <p:sldId id="316" r:id="rId4"/>
    <p:sldId id="318" r:id="rId5"/>
    <p:sldId id="319" r:id="rId6"/>
    <p:sldId id="321" r:id="rId7"/>
    <p:sldId id="322" r:id="rId8"/>
    <p:sldId id="323" r:id="rId9"/>
    <p:sldId id="324" r:id="rId10"/>
    <p:sldId id="32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FF"/>
    <a:srgbClr val="CC3300"/>
    <a:srgbClr val="663300"/>
    <a:srgbClr val="0000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175" autoAdjust="0"/>
  </p:normalViewPr>
  <p:slideViewPr>
    <p:cSldViewPr>
      <p:cViewPr>
        <p:scale>
          <a:sx n="79" d="100"/>
          <a:sy n="79" d="100"/>
        </p:scale>
        <p:origin x="-254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8BEF875-E60A-4AD8-83CA-4331A70A5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003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F952E-4E5D-481E-AFFE-8CE46F91C0E3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F952E-4E5D-481E-AFFE-8CE46F91C0E3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D4BEF-ED08-458F-B56F-95D09E9A8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7329A-B244-41B4-87C8-E14BD72E9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53AFC-C937-4A09-92E8-D1097F8A8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B8976-2D6E-4F43-A8A2-3B9CF1C2B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ECF0-E949-478F-A10F-99A21BE79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EB6C3-99F2-4E93-A853-86260C968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9EB40-77DD-486B-9C36-A1569FAE0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6610-23E3-4B7B-9FA8-B5F9C885A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D4F42-F7C8-4343-B027-825270B2C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C42F0-550E-4FCE-B6B3-CDCBAE551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2A678-5E2C-4D31-A817-57247D6CB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E76F019-723F-493B-AE0E-0526FE1EF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vets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500063"/>
            <a:ext cx="7772400" cy="208915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</a:rPr>
              <a:t>Готовим ФОС!!!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1688" y="3214688"/>
            <a:ext cx="5976937" cy="24241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2800" b="1" i="1" smtClean="0">
                <a:latin typeface="Times New Roman" pitchFamily="18" charset="0"/>
              </a:rPr>
              <a:t>Полынов Владимир Александрович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Специалист по УМР, ИГУ, 111 каб. 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Тел.: 52-15-19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доц.каф. естественнонаучных 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дисциплин ПИ ИГУ, канд.биол.наук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Для проведения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самоаттестации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возможного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тестирования по ВСЕМ базовым дисциплинам учебного плана требуется подготовить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сентября 2015 года в электронном виде: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Два варианта теста по дисциплине с ключами. Оба варианта набрать в одном файле, озаглавленном по называнию дисциплины в программе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Оба варианта теста, набранные в программе Конструктор АСТ-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Test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(файл с расширением  .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озаглавленный по называнию дисциплины)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консультаций обращаться по адресу: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Главный корпус ИГУ, к.111, тел.: 52-15-19.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Специалист по учебно-методической работе УМУ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Полынов Владимир Александрович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028113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5934075" algn="r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Методических рекомендаций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934075" algn="r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экспертизы</a:t>
            </a:r>
          </a:p>
          <a:p>
            <a:pPr algn="ctr">
              <a:tabLst>
                <a:tab pos="5934075" algn="r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(утверждено ФГБУ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Росаккредагентство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в 2015 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tabLst>
                <a:tab pos="5934075" algn="r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5934075" algn="r"/>
              </a:tabLs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Таблица:  </a:t>
            </a:r>
            <a:r>
              <a:rPr lang="ru-RU" sz="2400" b="1" dirty="0"/>
              <a:t>Характеристика соответствия содержания и качества подготовки обучающихся по заявленной для государственной аккредитации программе (</a:t>
            </a:r>
            <a:r>
              <a:rPr lang="ru-RU" sz="2400" b="1" dirty="0" err="1"/>
              <a:t>бакалавриата</a:t>
            </a:r>
            <a:r>
              <a:rPr lang="ru-RU" sz="2400" b="1" dirty="0"/>
              <a:t>) требованиям ФГОС ВО</a:t>
            </a:r>
          </a:p>
          <a:p>
            <a:pPr>
              <a:tabLst>
                <a:tab pos="5934075" algn="r"/>
              </a:tabLs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934075" algn="r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№ пункта ФГОС ВПО: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5.1 – 5.4.</a:t>
            </a:r>
          </a:p>
          <a:p>
            <a:pPr>
              <a:tabLst>
                <a:tab pos="5934075" algn="r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5934075" algn="r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Предмет проверки: </a:t>
            </a:r>
            <a:r>
              <a:rPr lang="ru-RU" sz="2400" dirty="0"/>
              <a:t>Проводится оценка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компетенций, заявленных в </a:t>
            </a:r>
            <a:r>
              <a:rPr lang="ru-RU" sz="2400" dirty="0" smtClean="0"/>
              <a:t>ОПОП</a:t>
            </a:r>
            <a:r>
              <a:rPr lang="ru-RU" sz="2400" dirty="0"/>
              <a:t>, с помощью фонда оценочных средств ОО, если эксперт сочтет эти средства </a:t>
            </a:r>
            <a:r>
              <a:rPr lang="ru-RU" sz="2400" b="1" u="sng" dirty="0" err="1"/>
              <a:t>валидными</a:t>
            </a:r>
            <a:r>
              <a:rPr lang="ru-RU" sz="2400" b="1" u="sng" dirty="0" smtClean="0"/>
              <a:t>.</a:t>
            </a:r>
            <a:r>
              <a:rPr lang="ru-RU" sz="2400" i="1" dirty="0"/>
              <a:t> </a:t>
            </a:r>
            <a:r>
              <a:rPr lang="ru-RU" sz="2400" i="1" dirty="0" smtClean="0"/>
              <a:t> (Результаты </a:t>
            </a:r>
            <a:r>
              <a:rPr lang="ru-RU" sz="2400" i="1" dirty="0"/>
              <a:t>влияют на формирование индивидуального мнения эксперта о качестве реализации образовательной </a:t>
            </a:r>
            <a:r>
              <a:rPr lang="ru-RU" sz="2400" i="1" dirty="0" smtClean="0"/>
              <a:t>программы)</a:t>
            </a:r>
            <a:endParaRPr lang="ru-RU" sz="2400" dirty="0"/>
          </a:p>
          <a:p>
            <a:pPr>
              <a:tabLst>
                <a:tab pos="5934075" algn="r"/>
              </a:tabLst>
            </a:pPr>
            <a:endParaRPr lang="ru-RU" sz="2400" b="1" u="sng" dirty="0"/>
          </a:p>
          <a:p>
            <a:pPr>
              <a:tabLst>
                <a:tab pos="5934075" algn="r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934075" algn="r"/>
              </a:tabLs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934075" algn="r"/>
              </a:tabLs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934075" algn="r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028113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5934075" algn="r"/>
              </a:tabLst>
            </a:pPr>
            <a:endParaRPr lang="ru-RU" sz="2000" dirty="0"/>
          </a:p>
          <a:p>
            <a:pPr>
              <a:tabLst>
                <a:tab pos="5934075" algn="r"/>
              </a:tabLst>
            </a:pPr>
            <a:endParaRPr lang="ru-RU" sz="2000" b="1" u="sng" dirty="0"/>
          </a:p>
          <a:p>
            <a:pPr>
              <a:tabLst>
                <a:tab pos="5934075" algn="r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Указание на выявленное  несоответствие…:</a:t>
            </a:r>
          </a:p>
          <a:p>
            <a:pPr algn="just">
              <a:tabLst>
                <a:tab pos="5934075" algn="r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5934075" algn="r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   1. </a:t>
            </a:r>
            <a:r>
              <a:rPr lang="ru-RU" sz="2400" dirty="0" smtClean="0"/>
              <a:t>Результаты </a:t>
            </a:r>
            <a:r>
              <a:rPr lang="ru-RU" sz="2400" dirty="0"/>
              <a:t>проведенной экспертом оценки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компетенций не соответствуют результатам промежуточной и итоговой аттестации обучающихся (</a:t>
            </a:r>
            <a:r>
              <a:rPr lang="ru-RU" sz="2400" i="1" dirty="0"/>
              <a:t>указать, какие несоответствия установлены</a:t>
            </a:r>
            <a:r>
              <a:rPr lang="ru-RU" sz="2400" dirty="0" smtClean="0"/>
              <a:t>)</a:t>
            </a:r>
          </a:p>
          <a:p>
            <a:pPr algn="just">
              <a:tabLst>
                <a:tab pos="5934075" algn="r"/>
              </a:tabLst>
            </a:pPr>
            <a:endParaRPr lang="ru-RU" sz="2400" dirty="0"/>
          </a:p>
          <a:p>
            <a:pPr algn="just">
              <a:tabLst>
                <a:tab pos="5934075" algn="r"/>
              </a:tabLst>
            </a:pPr>
            <a:r>
              <a:rPr lang="ru-RU" sz="24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/>
              <a:t>Отсутствие фонда оценочных средств (оценочных материалов</a:t>
            </a:r>
            <a:r>
              <a:rPr lang="ru-RU" sz="2400" dirty="0" smtClean="0"/>
              <a:t>)</a:t>
            </a:r>
          </a:p>
          <a:p>
            <a:pPr algn="just">
              <a:tabLst>
                <a:tab pos="5934075" algn="r"/>
              </a:tabLst>
            </a:pPr>
            <a:endParaRPr lang="ru-RU" sz="2400" dirty="0"/>
          </a:p>
          <a:p>
            <a:pPr algn="just">
              <a:tabLst>
                <a:tab pos="5934075" algn="r"/>
              </a:tabLst>
            </a:pPr>
            <a:endParaRPr lang="ru-RU" sz="2400" dirty="0" smtClean="0"/>
          </a:p>
          <a:p>
            <a:pPr algn="just">
              <a:tabLst>
                <a:tab pos="5934075" algn="r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3.</a:t>
            </a:r>
            <a:r>
              <a:rPr lang="ru-RU" sz="2400" dirty="0" smtClean="0"/>
              <a:t> </a:t>
            </a:r>
            <a:r>
              <a:rPr lang="ru-RU" sz="2400" dirty="0"/>
              <a:t>Несоответствие оценочных материалов формируемым компетенциям</a:t>
            </a:r>
          </a:p>
          <a:p>
            <a:pPr algn="just">
              <a:tabLst>
                <a:tab pos="5934075" algn="r"/>
              </a:tabLst>
            </a:pPr>
            <a:endParaRPr lang="ru-RU" sz="2400" dirty="0" smtClean="0"/>
          </a:p>
          <a:p>
            <a:pPr algn="just">
              <a:tabLst>
                <a:tab pos="5934075" algn="r"/>
              </a:tabLst>
            </a:pPr>
            <a:endParaRPr lang="ru-RU" sz="2400" dirty="0" smtClean="0"/>
          </a:p>
          <a:p>
            <a:pPr algn="just">
              <a:tabLst>
                <a:tab pos="5934075" algn="r"/>
              </a:tabLst>
            </a:pPr>
            <a:endParaRPr lang="ru-RU" sz="2400" dirty="0"/>
          </a:p>
          <a:p>
            <a:pPr>
              <a:tabLst>
                <a:tab pos="5934075" algn="r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934075" algn="r"/>
              </a:tabLs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934075" algn="r"/>
              </a:tabLs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934075" algn="r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j-lt"/>
              </a:rPr>
              <a:t>Из проекта «Рекомендации </a:t>
            </a:r>
            <a:r>
              <a:rPr lang="ru-RU" sz="2000" dirty="0">
                <a:latin typeface="+mj-lt"/>
              </a:rPr>
              <a:t>по формированию оценочных средств для аттестации </a:t>
            </a:r>
            <a:r>
              <a:rPr lang="ru-RU" sz="2000" dirty="0" smtClean="0">
                <a:latin typeface="+mj-lt"/>
              </a:rPr>
              <a:t>обучающихся </a:t>
            </a:r>
            <a:r>
              <a:rPr lang="ru-RU" sz="2000" dirty="0">
                <a:latin typeface="+mj-lt"/>
              </a:rPr>
              <a:t>(выпускников) профессиональной образовательной </a:t>
            </a:r>
            <a:r>
              <a:rPr lang="ru-RU" sz="2000" dirty="0" smtClean="0">
                <a:latin typeface="+mj-lt"/>
              </a:rPr>
              <a:t>организации </a:t>
            </a:r>
            <a:r>
              <a:rPr lang="ru-RU" sz="2000" dirty="0">
                <a:latin typeface="+mj-lt"/>
              </a:rPr>
              <a:t>осуществляющей профессиональную </a:t>
            </a:r>
            <a:r>
              <a:rPr lang="ru-RU" sz="2000" dirty="0" smtClean="0">
                <a:latin typeface="+mj-lt"/>
              </a:rPr>
              <a:t>подготовку»  (</a:t>
            </a:r>
            <a:r>
              <a:rPr lang="en-US" sz="2000" dirty="0" smtClean="0">
                <a:latin typeface="+mj-lt"/>
                <a:hlinkClick r:id="rId2"/>
              </a:rPr>
              <a:t>http://www.cvets.ru/</a:t>
            </a:r>
            <a:r>
              <a:rPr lang="ru-RU" sz="2000" dirty="0" smtClean="0">
                <a:latin typeface="+mj-lt"/>
              </a:rPr>
              <a:t> сайт Национальной Обсерватории профобразования …готовит учебно-методические модели … для ОУ …. для </a:t>
            </a:r>
            <a:r>
              <a:rPr lang="ru-RU" sz="2000" dirty="0" smtClean="0">
                <a:latin typeface="+mj-lt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+mj-lt"/>
                <a:cs typeface="Times New Roman" pitchFamily="18" charset="0"/>
              </a:rPr>
              <a:t>Росаккредагентства</a:t>
            </a:r>
            <a:r>
              <a:rPr lang="ru-RU" sz="2000" dirty="0" smtClean="0">
                <a:latin typeface="+mj-lt"/>
                <a:cs typeface="Times New Roman" pitchFamily="18" charset="0"/>
              </a:rPr>
              <a:t>»</a:t>
            </a:r>
            <a:r>
              <a:rPr lang="ru-RU" sz="2000" dirty="0" smtClean="0">
                <a:latin typeface="+mj-lt"/>
              </a:rPr>
              <a:t>)</a:t>
            </a:r>
          </a:p>
          <a:p>
            <a:endParaRPr lang="ru-RU" sz="2000" dirty="0" smtClean="0"/>
          </a:p>
          <a:p>
            <a:r>
              <a:rPr lang="ru-RU" sz="2000" dirty="0" smtClean="0"/>
              <a:t>ФОС </a:t>
            </a:r>
            <a:r>
              <a:rPr lang="ru-RU" sz="2000" dirty="0"/>
              <a:t>включают оценочные материалы, которые классифицируются </a:t>
            </a:r>
          </a:p>
          <a:p>
            <a:r>
              <a:rPr lang="ru-RU" sz="2000" dirty="0"/>
              <a:t>по видам контроля: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 - текущий </a:t>
            </a:r>
            <a:r>
              <a:rPr lang="ru-RU" sz="2000" dirty="0"/>
              <a:t>контроль, осуществляемый преподавателем в процессе </a:t>
            </a:r>
          </a:p>
          <a:p>
            <a:r>
              <a:rPr lang="ru-RU" sz="2000" dirty="0"/>
              <a:t>изучения обучающимися учебного материала (входной контроль; контроль </a:t>
            </a:r>
          </a:p>
          <a:p>
            <a:r>
              <a:rPr lang="ru-RU" sz="2000" dirty="0"/>
              <a:t>на практических занятиях, при выполнении лабораторных работ и т.п.); </a:t>
            </a:r>
          </a:p>
          <a:p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- промежуточная </a:t>
            </a:r>
            <a:r>
              <a:rPr lang="ru-RU" sz="2000" dirty="0"/>
              <a:t>аттестация, осуществляемая аттестационной/ </a:t>
            </a:r>
          </a:p>
          <a:p>
            <a:r>
              <a:rPr lang="ru-RU" sz="2000" dirty="0"/>
              <a:t>экзаменационной комиссией после изучения теоретического материала </a:t>
            </a:r>
          </a:p>
          <a:p>
            <a:r>
              <a:rPr lang="ru-RU" sz="2000" dirty="0"/>
              <a:t>учебной дисциплины/профессионального модуля, прохождения </a:t>
            </a:r>
          </a:p>
          <a:p>
            <a:r>
              <a:rPr lang="ru-RU" sz="2000" dirty="0"/>
              <a:t>учебной/производственной практики и т.п.; 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- государственная </a:t>
            </a:r>
            <a:r>
              <a:rPr lang="ru-RU" sz="2000" dirty="0"/>
              <a:t>(итоговая) аттестация, проводимая государственной </a:t>
            </a:r>
          </a:p>
          <a:p>
            <a:r>
              <a:rPr lang="ru-RU" sz="2000" dirty="0"/>
              <a:t>аттестационной комиссией.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388"/>
            <a:ext cx="9143999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11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Спецификация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оценочного средства (СОС) 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/*документ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описывающий все значимые характеристики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ОС,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подобно технической документации, прилагаемой к любому инструменту или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изделию*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Обязательно включает: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общие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 ОС (название предмета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сведения об авторах, сведения об экспертах, период разработки и экспертизы (апробации),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цель применения ОС, общее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контрольных заданий, форма проведения контрольного мероприятия и т.п.)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перечень нормативных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документов, определяющих содержание ОС (ссылки на ФГОС, рабочую программу,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структурные элементы ОС,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проверящие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указанные в рабочей программе компетенции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критерии оценки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результатов применения ОС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422</Words>
  <Application>Microsoft Office PowerPoint</Application>
  <PresentationFormat>Экран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Готовим ФОС!!!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ISTTU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создания и применения педагогических тестов</dc:title>
  <dc:creator>-</dc:creator>
  <cp:lastModifiedBy>jeny</cp:lastModifiedBy>
  <cp:revision>97</cp:revision>
  <dcterms:created xsi:type="dcterms:W3CDTF">2009-01-21T03:38:47Z</dcterms:created>
  <dcterms:modified xsi:type="dcterms:W3CDTF">2015-06-15T03:17:55Z</dcterms:modified>
</cp:coreProperties>
</file>