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7"/>
  </p:notesMasterIdLst>
  <p:sldIdLst>
    <p:sldId id="256" r:id="rId3"/>
    <p:sldId id="262" r:id="rId4"/>
    <p:sldId id="257" r:id="rId5"/>
    <p:sldId id="261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91B9B-C2B9-44B0-8302-6ACC8D14D635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29170-2F15-49B0-A02C-22B3175C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95235A-C4C6-4CAC-9BA1-B6CBEC77BDED}" type="slidenum">
              <a:rPr lang="ru-RU" b="0" smtClean="0">
                <a:solidFill>
                  <a:prstClr val="black"/>
                </a:solidFill>
              </a:rPr>
              <a:pPr eaLnBrk="1" hangingPunct="1"/>
              <a:t>38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EB5F58-B6FD-483F-BECB-58569AF6A979}" type="slidenum">
              <a:rPr lang="ru-RU" b="0" smtClean="0">
                <a:solidFill>
                  <a:prstClr val="black"/>
                </a:solidFill>
              </a:rPr>
              <a:pPr eaLnBrk="1" hangingPunct="1"/>
              <a:t>76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70659" name="Rectangle 1031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699" rIns="91402" bIns="45699"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B877461-60E8-4F1F-B9E3-E9D095D5BC59}" type="slidenum">
              <a:rPr lang="ru-RU" sz="1200" b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ru-RU" sz="1200" b="0">
              <a:solidFill>
                <a:prstClr val="black"/>
              </a:solidFill>
            </a:endParaRPr>
          </a:p>
        </p:txBody>
      </p:sp>
      <p:sp>
        <p:nvSpPr>
          <p:cNvPr id="7066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7066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6597" y="4343618"/>
            <a:ext cx="5486400" cy="41137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699" rIns="91402" bIns="4569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45C063-D68E-4E1C-93FD-B48FE477AD3E}" type="slidenum">
              <a:rPr lang="ru-RU" b="0" smtClean="0">
                <a:solidFill>
                  <a:prstClr val="black"/>
                </a:solidFill>
              </a:rPr>
              <a:pPr eaLnBrk="1" hangingPunct="1"/>
              <a:t>77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71683" name="Rectangle 1031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699" rIns="91402" bIns="45699"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B4D817D-35F2-4EE1-A86C-D91ED2482BCB}" type="slidenum">
              <a:rPr lang="ru-RU" sz="1200" b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ru-RU" sz="1200" b="0">
              <a:solidFill>
                <a:prstClr val="black"/>
              </a:solidFill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8638" y="1179513"/>
            <a:ext cx="10415588" cy="7812087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412" y="338937"/>
            <a:ext cx="5581981" cy="2894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8EF3B5-81F7-4806-8694-23479687BD1A}" type="slidenum">
              <a:rPr lang="ru-RU" b="0" smtClean="0">
                <a:solidFill>
                  <a:prstClr val="black"/>
                </a:solidFill>
              </a:rPr>
              <a:pPr eaLnBrk="1" hangingPunct="1"/>
              <a:t>78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5F0C00-1FFA-46C9-8D02-68A9C11CF93F}" type="slidenum">
              <a:rPr lang="ru-RU" b="0" smtClean="0">
                <a:solidFill>
                  <a:prstClr val="black"/>
                </a:solidFill>
              </a:rPr>
              <a:pPr eaLnBrk="1" hangingPunct="1"/>
              <a:t>80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3CDDF72-C9F0-4521-A57C-1EE98441EF97}" type="slidenum">
              <a:rPr lang="ru-RU" sz="1200" b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ru-RU" sz="1200" b="0">
              <a:solidFill>
                <a:prstClr val="black"/>
              </a:solidFill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3587" cy="3429000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8662E7-9ED6-494A-82EF-E845DD8B5406}" type="slidenum">
              <a:rPr lang="ru-RU" b="0" smtClean="0">
                <a:solidFill>
                  <a:prstClr val="black"/>
                </a:solidFill>
              </a:rPr>
              <a:pPr eaLnBrk="1" hangingPunct="1"/>
              <a:t>81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7475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323850"/>
            <a:ext cx="4870450" cy="3652838"/>
          </a:xfrm>
          <a:ln/>
        </p:spPr>
      </p:sp>
      <p:sp>
        <p:nvSpPr>
          <p:cNvPr id="74756" name="Заметки 2"/>
          <p:cNvSpPr>
            <a:spLocks noGrp="1"/>
          </p:cNvSpPr>
          <p:nvPr>
            <p:ph type="body" idx="1"/>
          </p:nvPr>
        </p:nvSpPr>
        <p:spPr>
          <a:xfrm>
            <a:off x="729608" y="4155968"/>
            <a:ext cx="5583575" cy="45007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ru-RU" smtClean="0"/>
              <a:t>Рост бюджетной сети, органов власти и МСУ при высокой доле социальных расходов</a:t>
            </a:r>
          </a:p>
        </p:txBody>
      </p:sp>
      <p:sp>
        <p:nvSpPr>
          <p:cNvPr id="74757" name="Нижний колонтитул 3"/>
          <p:cNvSpPr txBox="1">
            <a:spLocks noGrp="1"/>
          </p:cNvSpPr>
          <p:nvPr/>
        </p:nvSpPr>
        <p:spPr bwMode="auto">
          <a:xfrm>
            <a:off x="4736156" y="33993"/>
            <a:ext cx="178093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080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" b="0">
                <a:solidFill>
                  <a:prstClr val="black"/>
                </a:solidFill>
                <a:cs typeface="Arial" pitchFamily="34" charset="0"/>
              </a:rPr>
              <a:t>MOS-ROS005-200600608-SS1wm-r_c</a:t>
            </a:r>
          </a:p>
        </p:txBody>
      </p:sp>
      <p:sp>
        <p:nvSpPr>
          <p:cNvPr id="74758" name="Номер слайда 4"/>
          <p:cNvSpPr txBox="1">
            <a:spLocks noGrp="1"/>
          </p:cNvSpPr>
          <p:nvPr/>
        </p:nvSpPr>
        <p:spPr bwMode="auto">
          <a:xfrm>
            <a:off x="5972275" y="8698951"/>
            <a:ext cx="544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80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0259F59-5857-45BB-BD65-5CE744323066}" type="slidenum">
              <a:rPr lang="en-US" sz="1200" b="0">
                <a:solidFill>
                  <a:prstClr val="black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sz="1200" b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0EEDCE-811D-43FD-AC88-0E3D80718FA5}" type="slidenum">
              <a:rPr lang="ru-RU" b="0" smtClean="0">
                <a:solidFill>
                  <a:prstClr val="black"/>
                </a:solidFill>
              </a:rPr>
              <a:pPr eaLnBrk="1" hangingPunct="1"/>
              <a:t>82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544677-6652-4ED3-A172-8D823551CBB1}" type="slidenum">
              <a:rPr lang="ru-RU" b="0" smtClean="0">
                <a:solidFill>
                  <a:prstClr val="black"/>
                </a:solidFill>
              </a:rPr>
              <a:pPr eaLnBrk="1" hangingPunct="1"/>
              <a:t>41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624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322263"/>
            <a:ext cx="4875213" cy="3656012"/>
          </a:xfrm>
          <a:ln/>
        </p:spPr>
      </p:sp>
      <p:sp>
        <p:nvSpPr>
          <p:cNvPr id="62468" name="Заметки 2"/>
          <p:cNvSpPr>
            <a:spLocks noGrp="1"/>
          </p:cNvSpPr>
          <p:nvPr>
            <p:ph type="body" idx="1"/>
          </p:nvPr>
        </p:nvSpPr>
        <p:spPr>
          <a:xfrm>
            <a:off x="729609" y="4154512"/>
            <a:ext cx="5581981" cy="449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smtClean="0"/>
          </a:p>
        </p:txBody>
      </p:sp>
      <p:sp>
        <p:nvSpPr>
          <p:cNvPr id="62469" name="Нижний колонтитул 3"/>
          <p:cNvSpPr txBox="1">
            <a:spLocks noGrp="1"/>
          </p:cNvSpPr>
          <p:nvPr/>
        </p:nvSpPr>
        <p:spPr bwMode="auto">
          <a:xfrm>
            <a:off x="4736155" y="32539"/>
            <a:ext cx="178093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112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00" b="0">
                <a:solidFill>
                  <a:prstClr val="black"/>
                </a:solidFill>
              </a:rPr>
              <a:t>MOS-ROS005-200600608-SS1wm-r_c</a:t>
            </a:r>
          </a:p>
        </p:txBody>
      </p:sp>
      <p:sp>
        <p:nvSpPr>
          <p:cNvPr id="62470" name="Номер слайда 4"/>
          <p:cNvSpPr txBox="1">
            <a:spLocks noGrp="1"/>
          </p:cNvSpPr>
          <p:nvPr/>
        </p:nvSpPr>
        <p:spPr bwMode="auto">
          <a:xfrm>
            <a:off x="5972275" y="8697495"/>
            <a:ext cx="544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112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F141B89-B496-4D2A-AE03-4987F39CA8EC}" type="slidenum">
              <a:rPr lang="en-US" sz="1200" b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926D79-7D34-4046-9979-707C0FFD6ECD}" type="slidenum">
              <a:rPr lang="ru-RU" b="0" smtClean="0">
                <a:solidFill>
                  <a:prstClr val="black"/>
                </a:solidFill>
              </a:rPr>
              <a:pPr eaLnBrk="1" hangingPunct="1"/>
              <a:t>43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634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303213"/>
            <a:ext cx="5530850" cy="4148137"/>
          </a:xfrm>
          <a:noFill/>
          <a:ln/>
        </p:spPr>
      </p:sp>
      <p:sp>
        <p:nvSpPr>
          <p:cNvPr id="63492" name="Заметки 2"/>
          <p:cNvSpPr>
            <a:spLocks noGrp="1"/>
          </p:cNvSpPr>
          <p:nvPr>
            <p:ph type="body" idx="1"/>
          </p:nvPr>
        </p:nvSpPr>
        <p:spPr>
          <a:xfrm>
            <a:off x="450829" y="4614185"/>
            <a:ext cx="6177775" cy="4041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0" tIns="46309" rIns="92620" bIns="46309"/>
          <a:lstStyle/>
          <a:p>
            <a:pPr eaLnBrk="1" hangingPunct="1"/>
            <a:endParaRPr lang="ru-RU" smtClean="0"/>
          </a:p>
        </p:txBody>
      </p:sp>
      <p:sp>
        <p:nvSpPr>
          <p:cNvPr id="63493" name="Номер слайда 4"/>
          <p:cNvSpPr txBox="1">
            <a:spLocks noGrp="1"/>
          </p:cNvSpPr>
          <p:nvPr/>
        </p:nvSpPr>
        <p:spPr bwMode="auto">
          <a:xfrm>
            <a:off x="5972275" y="8711967"/>
            <a:ext cx="544817" cy="1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64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64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64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64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64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E9627F0-DDDF-49C2-9AE1-73D9B6BE4DA9}" type="slidenum">
              <a:rPr lang="en-US" sz="1100" b="0">
                <a:solidFill>
                  <a:prstClr val="black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100" b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BA5983-3629-445C-8104-0C3917EEEBC8}" type="slidenum">
              <a:rPr lang="ru-RU" b="0" smtClean="0">
                <a:solidFill>
                  <a:prstClr val="black"/>
                </a:solidFill>
              </a:rPr>
              <a:pPr eaLnBrk="1" hangingPunct="1"/>
              <a:t>45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1BCB94-F466-4558-B2C8-1518E62CF3F2}" type="slidenum">
              <a:rPr lang="ru-RU" b="0" smtClean="0">
                <a:solidFill>
                  <a:prstClr val="black"/>
                </a:solidFill>
              </a:rPr>
              <a:pPr eaLnBrk="1" hangingPunct="1"/>
              <a:t>49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555FFE-422F-43C4-A5CA-A7E41A31183C}" type="slidenum">
              <a:rPr lang="ru-RU" b="0" smtClean="0">
                <a:solidFill>
                  <a:prstClr val="black"/>
                </a:solidFill>
              </a:rPr>
              <a:pPr eaLnBrk="1" hangingPunct="1"/>
              <a:t>61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7" y="4343618"/>
            <a:ext cx="5486400" cy="4115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27EA1A-7B62-44EB-BD77-C96EF81DAC71}" type="slidenum">
              <a:rPr lang="ru-RU" b="0" smtClean="0">
                <a:solidFill>
                  <a:prstClr val="black"/>
                </a:solidFill>
              </a:rPr>
              <a:pPr eaLnBrk="1" hangingPunct="1"/>
              <a:t>68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5FC541-8C1C-4CB3-BD73-5FCC38332ED4}" type="slidenum">
              <a:rPr lang="ru-RU" b="0" smtClean="0">
                <a:solidFill>
                  <a:prstClr val="black"/>
                </a:solidFill>
              </a:rPr>
              <a:pPr eaLnBrk="1" hangingPunct="1"/>
              <a:t>73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06FC2C-93FA-4D43-AEDD-3FF1B7132C93}" type="slidenum">
              <a:rPr lang="ru-RU" b="0" smtClean="0">
                <a:solidFill>
                  <a:prstClr val="black"/>
                </a:solidFill>
              </a:rPr>
              <a:pPr eaLnBrk="1" hangingPunct="1"/>
              <a:t>74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F0E4-8E29-47E7-BD2B-F9036EB3FF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98789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B1F1-894E-4AC7-B412-DBF607FFBF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63591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B307-7DAE-4CF2-BA65-869A53D18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85825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413" y="1298575"/>
            <a:ext cx="4319587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7400" y="1298575"/>
            <a:ext cx="4321175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DFFC-B20D-49A0-A728-07F1B00BFE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64929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30071-19F1-4AE6-9740-DB44EA370A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415535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FCE6-5AA8-4B2E-A00E-871230AFB6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917721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21F9-9080-4BBF-8A49-336AFDCE54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932368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46957-B0CD-4D6D-92A4-E7BEAD5274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71554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A528-A8C2-4D3A-81A1-06E3A7DD6F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420740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2C381-646C-4A76-A554-7BDC028DE7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4218343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9888" y="234950"/>
            <a:ext cx="2198687" cy="228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2238" y="234950"/>
            <a:ext cx="6445250" cy="228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4C0B-FF32-4749-B1F7-0808D6EB41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810615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2238" y="234950"/>
            <a:ext cx="8796337" cy="228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2397-72B7-4D76-B7B3-EF163D1E9B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434702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793162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5413" y="1298575"/>
            <a:ext cx="8793162" cy="1222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D2AB-9CE3-4E9E-97AE-5DB75DE096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87204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793162" cy="28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413" y="1298575"/>
            <a:ext cx="4319587" cy="122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97400" y="1298575"/>
            <a:ext cx="4321175" cy="534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97400" y="1985963"/>
            <a:ext cx="4321175" cy="534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3F8CF-7E16-4E08-975F-63D4AE8FB6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99393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2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1.xml"/><Relationship Id="rId25" Type="http://schemas.openxmlformats.org/officeDocument/2006/relationships/tags" Target="../tags/tag9.xml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4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8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23" Type="http://schemas.openxmlformats.org/officeDocument/2006/relationships/tags" Target="../tags/tag7.xml"/><Relationship Id="rId28" Type="http://schemas.openxmlformats.org/officeDocument/2006/relationships/tags" Target="../tags/tag12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.xml"/><Relationship Id="rId27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34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122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2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2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2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2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4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7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6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3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4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4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6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6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6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1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6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6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4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6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6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6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4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6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2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4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29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7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4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4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0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1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8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6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4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7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2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2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3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4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9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8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6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8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5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6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6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0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6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6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6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6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1377" name="Freeform 35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534150" y="-20638"/>
            <a:ext cx="2611438" cy="239713"/>
          </a:xfrm>
          <a:custGeom>
            <a:avLst/>
            <a:gdLst>
              <a:gd name="T0" fmla="*/ 0 w 1612"/>
              <a:gd name="T1" fmla="*/ 0 h 164"/>
              <a:gd name="T2" fmla="*/ 95 w 1612"/>
              <a:gd name="T3" fmla="*/ 164 h 164"/>
              <a:gd name="T4" fmla="*/ 1612 w 1612"/>
              <a:gd name="T5" fmla="*/ 164 h 164"/>
              <a:gd name="T6" fmla="*/ 1612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2946" tIns="46475" rIns="92946" bIns="46475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20" name="AutoShape 196"/>
          <p:cNvSpPr>
            <a:spLocks noChangeAspect="1" noChangeArrowheads="1" noTextEdit="1"/>
          </p:cNvSpPr>
          <p:nvPr>
            <p:custDataLst>
              <p:tags r:id="rId19"/>
            </p:custDataLst>
          </p:nvPr>
        </p:nvSpPr>
        <p:spPr bwMode="auto">
          <a:xfrm>
            <a:off x="-6350" y="-26988"/>
            <a:ext cx="9174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grpSp>
        <p:nvGrpSpPr>
          <p:cNvPr id="1031" name="Group 355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4763" y="6616700"/>
            <a:ext cx="9140825" cy="263525"/>
            <a:chOff x="3" y="4085"/>
            <a:chExt cx="5643" cy="163"/>
          </a:xfrm>
        </p:grpSpPr>
        <p:sp>
          <p:nvSpPr>
            <p:cNvPr id="1060" name="Rectangle 36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946" tIns="46475" rIns="92946" bIns="46475" anchor="ctr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  <p:sp>
          <p:nvSpPr>
            <p:cNvPr id="1378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4 h 164"/>
                <a:gd name="T4" fmla="*/ 1612 w 1612"/>
                <a:gd name="T5" fmla="*/ 16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2946" tIns="46475" rIns="92946" bIns="46475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C6039-2E91-4E3C-A813-73C4B0FF853F}" type="slidenum">
              <a:rPr lang="en-US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122238" y="234950"/>
            <a:ext cx="87931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  <p:custDataLst>
              <p:tags r:id="rId23"/>
            </p:custDataLst>
          </p:nvPr>
        </p:nvSpPr>
        <p:spPr bwMode="auto">
          <a:xfrm>
            <a:off x="125413" y="1298575"/>
            <a:ext cx="87931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5" name="McK Slide Elements"/>
          <p:cNvGrpSpPr>
            <a:grpSpLocks/>
          </p:cNvGrpSpPr>
          <p:nvPr/>
        </p:nvGrpSpPr>
        <p:grpSpPr bwMode="auto">
          <a:xfrm>
            <a:off x="125413" y="542925"/>
            <a:ext cx="8793162" cy="6288088"/>
            <a:chOff x="77" y="335"/>
            <a:chExt cx="5429" cy="3882"/>
          </a:xfrm>
        </p:grpSpPr>
        <p:sp>
          <p:nvSpPr>
            <p:cNvPr id="103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2325" indent="-822325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</a:t>
              </a:r>
              <a:r>
                <a:rPr lang="en-US" sz="1200">
                  <a:solidFill>
                    <a:srgbClr val="000000"/>
                  </a:solidFill>
                </a:rPr>
                <a:t>*</a:t>
              </a:r>
              <a:r>
                <a:rPr lang="ru-RU" sz="1200">
                  <a:solidFill>
                    <a:srgbClr val="000000"/>
                  </a:solidFill>
                </a:rPr>
                <a:t>	Сноска</a:t>
              </a:r>
              <a:endParaRPr lang="en-US" sz="1200">
                <a:solidFill>
                  <a:srgbClr val="000000"/>
                </a:solidFill>
              </a:endParaRPr>
            </a:p>
            <a:p>
              <a:pPr marL="822325" indent="-822325" defTabSz="912813" fontAlgn="base">
                <a:spcBef>
                  <a:spcPct val="20000"/>
                </a:spcBef>
                <a:spcAft>
                  <a:spcPct val="0"/>
                </a:spcAft>
                <a:tabLst>
                  <a:tab pos="731838" algn="r"/>
                </a:tabLst>
                <a:defRPr/>
              </a:pP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sz="1200">
                  <a:solidFill>
                    <a:srgbClr val="000000"/>
                  </a:solidFill>
                </a:rPr>
                <a:t>:</a:t>
              </a:r>
              <a:r>
                <a:rPr lang="ru-RU" sz="1200">
                  <a:solidFill>
                    <a:srgbClr val="000000"/>
                  </a:solidFill>
                </a:rPr>
                <a:t>	Источник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199438" y="2765425"/>
            <a:ext cx="174783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8579644" y="4302919"/>
            <a:ext cx="98742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1029" name="doc id"/>
          <p:cNvSpPr>
            <a:spLocks noGrp="1" noChangeArrowheads="1"/>
          </p:cNvSpPr>
          <p:nvPr>
            <p:ph type="ftr" sz="quarter" idx="3"/>
            <p:custDataLst>
              <p:tags r:id="rId26"/>
            </p:custDataLst>
          </p:nvPr>
        </p:nvSpPr>
        <p:spPr bwMode="auto">
          <a:xfrm>
            <a:off x="150813" y="36513"/>
            <a:ext cx="28495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Министерство финансов Иркутской областиMOS-ROS005-200600608-SS1wm-r_c</a:t>
            </a:r>
          </a:p>
        </p:txBody>
      </p:sp>
      <p:graphicFrame>
        <p:nvGraphicFramePr>
          <p:cNvPr id="1026" name="Rectangle 38" hidden="1"/>
          <p:cNvGraphicFramePr>
            <a:graphicFrameLocks/>
          </p:cNvGraphicFramePr>
          <p:nvPr>
            <p:custDataLst>
              <p:tags r:id="rId27"/>
            </p:custDataLst>
          </p:nvPr>
        </p:nvGraphicFramePr>
        <p:xfrm>
          <a:off x="1588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29" imgW="0" imgH="0" progId="TCLayout.ActiveDocument">
                  <p:embed/>
                </p:oleObj>
              </mc:Choice>
              <mc:Fallback>
                <p:oleObj r:id="rId29" imgW="0" imgH="0" progId="TCLayout.ActiveDocument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80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9250" indent="-349250" algn="l" defTabSz="91281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7638" indent="-146050" algn="l" defTabSz="91281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1625" indent="-152400" algn="l" defTabSz="912813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41325" indent="-138113" algn="l" defTabSz="912813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725" indent="-150813" algn="l" defTabSz="912813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09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81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53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25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35.emf"/><Relationship Id="rId2" Type="http://schemas.openxmlformats.org/officeDocument/2006/relationships/tags" Target="../tags/tag4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3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17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50.emf"/><Relationship Id="rId2" Type="http://schemas.openxmlformats.org/officeDocument/2006/relationships/tags" Target="../tags/tag5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2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3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4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5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7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9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0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1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2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23622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Раздел 1. Роль государства в современных условиях.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985837"/>
            <a:ext cx="6019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50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533400"/>
          <a:ext cx="8153399" cy="6134100"/>
        </p:xfrm>
        <a:graphic>
          <a:graphicData uri="http://schemas.openxmlformats.org/drawingml/2006/table">
            <a:tbl>
              <a:tblPr/>
              <a:tblGrid>
                <a:gridCol w="2209800"/>
                <a:gridCol w="5943599"/>
              </a:tblGrid>
              <a:tr h="105659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Способ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37" marR="11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37" marR="11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6235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Постатейный бюджет, составленный по принципу приращения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37" marR="11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Служит источником фондов для ведомств, расходующих государственные средства, является самым распространенным способом составления бюджета.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Продолжительность его функционирования позволяет выделить следующие недостатки: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единая система классификации, применяемая в данном способе, не дает всей информации, которая затрагивает интересы участников бюджетного процесса и позволяет осуществлять анализ бюджетных доходов и расходов;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легкость бюджетного планирования, отличающая этот способ, не обеспечивает достижения оптимизации бюджета;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принцип приращения рассчитывается как база в реальном выражении (с поправкой на инфляцию) плюс процент прироста;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бюджет планового периода составляется по принципу «от достигнутого», что предполагает постоянный характер расходов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37" marR="11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4042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Планово-программное бюджетирование — система финансирования программ, которая сохраняет постатейный бюджет в модифицированном виде; существует многообразие форм планирования бюджета в рамках системы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37" marR="11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Классификация расходов по функциональным программам вне зависимости от административного механизма расходования;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конкретизация целей программы с поддающимся измерению результатом;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измерение и оценка результатов с учетом поставленных целей;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бюджетных прогнозов на три-пять лет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37" marR="11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9200" y="0"/>
            <a:ext cx="6726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2.2. Способы составления проекта бюджета</a:t>
            </a: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3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33425"/>
            <a:ext cx="74580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673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3" y="1081088"/>
            <a:ext cx="52482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766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838200"/>
            <a:ext cx="52863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995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795338"/>
            <a:ext cx="55721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51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695325"/>
            <a:ext cx="54292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3631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2590800"/>
          </a:xfrm>
        </p:spPr>
        <p:txBody>
          <a:bodyPr/>
          <a:lstStyle/>
          <a:p>
            <a:r>
              <a:rPr lang="ru-RU" dirty="0" smtClean="0"/>
              <a:t>Раздел 3. Структура доходов и расходов бюджета, межбюджетные отношения.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55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7" y="1328737"/>
            <a:ext cx="5915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129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7310437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расходной части бюджета за 2012 г. по Иркутской области, %</a:t>
            </a: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8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0" y="1295400"/>
            <a:ext cx="6477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Государственные финансы – это мощный рычаг макроэкономического регулирования.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помощью финансов государство может решать следующие задачи: регулировать темпы экономического роста, поддерживать стабильность денежной единицы, регулировать уровень ссудного процента, сглаживать конъюнктурные колебания.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2" y="1681162"/>
            <a:ext cx="59340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38400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Расходы бюджета Иркутской области за 2012 г., тыс.руб.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6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752475"/>
            <a:ext cx="61245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диаграмма бюджетных статей по Иркутской области за 2009 г.</a:t>
            </a:r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8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57400" y="152400"/>
            <a:ext cx="49119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диаграмма бюджетных статей по Иркутской области за 20</a:t>
            </a:r>
            <a:r>
              <a:rPr lang="en-US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714375"/>
            <a:ext cx="62103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582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1038225"/>
            <a:ext cx="70199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0730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2007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343400"/>
            <a:ext cx="617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437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1714500"/>
            <a:ext cx="6610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9205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1143000"/>
            <a:ext cx="997612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9682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19200" y="2057400"/>
            <a:ext cx="6738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4. Экономический анализ </a:t>
            </a:r>
            <a:endParaRPr lang="en-US" sz="36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состояния бюджетного сектора.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4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47800" y="1066800"/>
          <a:ext cx="6466091" cy="4810567"/>
        </p:xfrm>
        <a:graphic>
          <a:graphicData uri="http://schemas.openxmlformats.org/drawingml/2006/table">
            <a:tbl>
              <a:tblPr/>
              <a:tblGrid>
                <a:gridCol w="3281381"/>
                <a:gridCol w="3184710"/>
              </a:tblGrid>
              <a:tr h="40781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Times New Roman"/>
                          <a:ea typeface="Times New Roman"/>
                          <a:cs typeface="Times New Roman"/>
                        </a:rPr>
                        <a:t>Общие черты, свойственные ФЦП и ВЦП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79" marR="17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5">
                          <a:latin typeface="Times New Roman"/>
                          <a:ea typeface="Times New Roman"/>
                          <a:cs typeface="Times New Roman"/>
                        </a:rPr>
                        <a:t>Различия между ФЦП и ВЦП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79" marR="17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5106">
                <a:tc>
                  <a:txBody>
                    <a:bodyPr/>
                    <a:lstStyle/>
                    <a:p>
                      <a:pPr marL="36195" marR="36195" indent="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Times New Roman"/>
                          <a:ea typeface="Times New Roman"/>
                          <a:cs typeface="Times New Roman"/>
                        </a:rPr>
                        <a:t>Формулировка цели и задач программ, соот­ветствующих приоритетам государственной </a:t>
                      </a:r>
                      <a:r>
                        <a:rPr lang="ru-RU" sz="1000" spc="-15">
                          <a:latin typeface="Times New Roman"/>
                          <a:ea typeface="Times New Roman"/>
                          <a:cs typeface="Times New Roman"/>
                        </a:rPr>
                        <a:t>политики, полномочиям ответственности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органов исполнительной власти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79" marR="17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-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Times New Roman"/>
                          <a:ea typeface="Times New Roman"/>
                          <a:cs typeface="Times New Roman"/>
                        </a:rPr>
                        <a:t>Уровень утверждения (ФЦП — Прави­</a:t>
                      </a:r>
                      <a:r>
                        <a:rPr lang="ru-RU" sz="1000" spc="-15">
                          <a:latin typeface="Times New Roman"/>
                          <a:ea typeface="Times New Roman"/>
                          <a:cs typeface="Times New Roman"/>
                        </a:rPr>
                        <a:t>тельство Российской Федерации, </a:t>
                      </a: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ВЦП — субъект бюджетного планиро­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вания).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 indent="-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Направления действия (ФЦП — нацио­</a:t>
                      </a:r>
                      <a:r>
                        <a:rPr lang="ru-RU" sz="1000" spc="-35">
                          <a:latin typeface="Times New Roman"/>
                          <a:ea typeface="Times New Roman"/>
                          <a:cs typeface="Times New Roman"/>
                        </a:rPr>
                        <a:t>нальная экономика, ВЦП — отраслевая)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79" marR="17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5627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0">
                          <a:latin typeface="Times New Roman"/>
                          <a:ea typeface="Times New Roman"/>
                          <a:cs typeface="Times New Roman"/>
                        </a:rPr>
                        <a:t>Описание (количественное) ожидаемых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результатов реализации программ (непосредственные и конечные)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79" marR="17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-31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Характер программы (ФЦП — межот­</a:t>
                      </a:r>
                      <a:r>
                        <a:rPr lang="ru-RU" sz="1000" spc="-25">
                          <a:latin typeface="Times New Roman"/>
                          <a:ea typeface="Times New Roman"/>
                          <a:cs typeface="Times New Roman"/>
                        </a:rPr>
                        <a:t>раслевой; ВЦП — внутриотраслевой)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79" marR="17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4199">
                <a:tc>
                  <a:txBody>
                    <a:bodyPr/>
                    <a:lstStyle/>
                    <a:p>
                      <a:pPr marL="36195" marR="36195" indent="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0">
                          <a:latin typeface="Times New Roman"/>
                          <a:ea typeface="Times New Roman"/>
                          <a:cs typeface="Times New Roman"/>
                        </a:rPr>
                        <a:t>Обоснование потребностей в ресурсах для реализации программ, оценка внешних </a:t>
                      </a:r>
                      <a:r>
                        <a:rPr lang="ru-RU" sz="1000" spc="-15">
                          <a:latin typeface="Times New Roman"/>
                          <a:ea typeface="Times New Roman"/>
                          <a:cs typeface="Times New Roman"/>
                        </a:rPr>
                        <a:t>условий и рисков реализации программ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79" marR="17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5">
                          <a:latin typeface="Times New Roman"/>
                          <a:ea typeface="Times New Roman"/>
                          <a:cs typeface="Times New Roman"/>
                        </a:rPr>
                        <a:t>Принцип планирования расходов </a:t>
                      </a:r>
                      <a:r>
                        <a:rPr lang="ru-RU" sz="1000" spc="-20">
                          <a:latin typeface="Times New Roman"/>
                          <a:ea typeface="Times New Roman"/>
                          <a:cs typeface="Times New Roman"/>
                        </a:rPr>
                        <a:t>(ФЦП — в соответствии с планами Правительства Российской Федерации; </a:t>
                      </a:r>
                      <a:r>
                        <a:rPr lang="ru-RU" sz="1000" spc="-35">
                          <a:latin typeface="Times New Roman"/>
                          <a:ea typeface="Times New Roman"/>
                          <a:cs typeface="Times New Roman"/>
                        </a:rPr>
                        <a:t>ВЦП — в соответствии с планами СБП)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79" marR="17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7821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30">
                          <a:latin typeface="Times New Roman"/>
                          <a:ea typeface="Times New Roman"/>
                          <a:cs typeface="Times New Roman"/>
                        </a:rPr>
                        <a:t>Определение схемы управления программой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79" marR="17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 dirty="0">
                          <a:latin typeface="Times New Roman"/>
                          <a:ea typeface="Times New Roman"/>
                          <a:cs typeface="Times New Roman"/>
                        </a:rPr>
                        <a:t>Размеры программ и сроки действия </a:t>
                      </a:r>
                      <a:r>
                        <a:rPr lang="ru-RU" sz="1000" spc="-15" dirty="0">
                          <a:latin typeface="Times New Roman"/>
                          <a:ea typeface="Times New Roman"/>
                          <a:cs typeface="Times New Roman"/>
                        </a:rPr>
                        <a:t>(ФЦП более крупные по объемам </a:t>
                      </a:r>
                      <a:r>
                        <a:rPr lang="ru-RU" sz="1000" spc="-20" dirty="0">
                          <a:latin typeface="Times New Roman"/>
                          <a:ea typeface="Times New Roman"/>
                          <a:cs typeface="Times New Roman"/>
                        </a:rPr>
                        <a:t>и более долгосрочные, чем ВЦП)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879" marR="17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95600" y="304800"/>
            <a:ext cx="3872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575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 характеристика ФЦП и ВЦП</a:t>
            </a: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indent="2857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39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1143000"/>
            <a:ext cx="5267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56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09600"/>
            <a:ext cx="5753100" cy="453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2753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186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5948363" cy="54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4434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95388"/>
            <a:ext cx="5943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6874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938213"/>
            <a:ext cx="58578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516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0"/>
            <a:ext cx="702346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2650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"/>
            <a:ext cx="4957763" cy="537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7336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66800"/>
            <a:ext cx="53254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85800"/>
            <a:ext cx="2009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3577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971550"/>
            <a:ext cx="44672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4743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8DB3B7-0DE2-4CE6-B29D-59F9D42F109E}" type="slidenum">
              <a:rPr lang="en-US">
                <a:solidFill>
                  <a:srgbClr val="FFFFFF"/>
                </a:solidFill>
              </a:rPr>
              <a:pPr eaLnBrk="1" hangingPunct="1"/>
              <a:t>38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771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D8CAFA-AE11-4D43-A748-BC08104C9C08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794750" cy="4840287"/>
          </a:xfrm>
        </p:spPr>
        <p:txBody>
          <a:bodyPr/>
          <a:lstStyle/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Местные бюджеты и межбюджетные отношения в Иркутской области</a:t>
            </a:r>
            <a:endParaRPr lang="ru-RU" sz="4000" smtClean="0"/>
          </a:p>
          <a:p>
            <a:pPr marL="0" indent="0" defTabSz="895350" eaLnBrk="1" hangingPunct="1">
              <a:buFontTx/>
              <a:buNone/>
            </a:pPr>
            <a:endParaRPr lang="en-US" sz="2400" smtClean="0"/>
          </a:p>
          <a:p>
            <a:pPr marL="0" indent="0" defTabSz="895350" eaLnBrk="1" hangingPunct="1">
              <a:buFontTx/>
              <a:buNone/>
            </a:pPr>
            <a:endParaRPr lang="en-US" sz="2400" smtClean="0"/>
          </a:p>
          <a:p>
            <a:pPr marL="0" indent="0" defTabSz="895350" eaLnBrk="1" hangingPunct="1">
              <a:buFontTx/>
              <a:buNone/>
            </a:pPr>
            <a:endParaRPr lang="en-US" sz="2400" smtClean="0"/>
          </a:p>
          <a:p>
            <a:pPr marL="0" indent="0" defTabSz="895350" eaLnBrk="1" hangingPunct="1">
              <a:buFontTx/>
              <a:buNone/>
            </a:pPr>
            <a:endParaRPr lang="ru-RU" sz="2400" smtClean="0"/>
          </a:p>
          <a:p>
            <a:pPr marL="0" indent="0" defTabSz="895350" eaLnBrk="1" hangingPunct="1">
              <a:buFontTx/>
              <a:buNone/>
            </a:pPr>
            <a:endParaRPr lang="ru-RU" sz="2400" smtClean="0"/>
          </a:p>
          <a:p>
            <a:pPr marL="0" indent="0" algn="r" defTabSz="895350" eaLnBrk="1" hangingPunct="1">
              <a:buFontTx/>
              <a:buNone/>
            </a:pPr>
            <a:r>
              <a:rPr lang="ru-RU" sz="2400" smtClean="0"/>
              <a:t>Заместитель министра финансов </a:t>
            </a:r>
          </a:p>
          <a:p>
            <a:pPr marL="0" indent="0" algn="r" defTabSz="895350" eaLnBrk="1" hangingPunct="1">
              <a:buFontTx/>
              <a:buNone/>
            </a:pPr>
            <a:r>
              <a:rPr lang="ru-RU" sz="2400" smtClean="0"/>
              <a:t>Иркутской области</a:t>
            </a:r>
          </a:p>
          <a:p>
            <a:pPr marL="0" indent="0" algn="r" defTabSz="895350" eaLnBrk="1" hangingPunct="1">
              <a:buFontTx/>
              <a:buNone/>
            </a:pPr>
            <a:r>
              <a:rPr lang="ru-RU" sz="2400" smtClean="0"/>
              <a:t>А.Ф. Зезуля</a:t>
            </a:r>
          </a:p>
        </p:txBody>
      </p:sp>
      <p:sp>
        <p:nvSpPr>
          <p:cNvPr id="32773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B08885A-5D62-4F06-AC2D-9664DD1AF426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DD4047-F40C-41C1-BA94-0E57571A98E6}" type="slidenum">
              <a:rPr lang="en-US">
                <a:solidFill>
                  <a:srgbClr val="FFFFFF"/>
                </a:solidFill>
              </a:rPr>
              <a:pPr eaLnBrk="1" hangingPunct="1"/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pg num"/>
          <p:cNvSpPr txBox="1"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CDD48A1-1C4D-4C83-A267-A7A07E6BBC24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053" name="pg num"/>
          <p:cNvSpPr txBox="1"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513408F-67DD-46B9-8593-93311A3E85A5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054" name="Номер слайда 2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84680A2-431C-465F-8904-CC3B7F962ED0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89013" y="225425"/>
            <a:ext cx="727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3" rIns="93162" bIns="4658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0">
                <a:solidFill>
                  <a:srgbClr val="002960"/>
                </a:solidFill>
                <a:cs typeface="Arial" pitchFamily="34" charset="0"/>
              </a:rPr>
              <a:t>СОБСТВЕННЫЕ ДОХОДЫ БЮДЖЕТОВ СУБЪЕКТОВ СФО</a:t>
            </a:r>
            <a:r>
              <a:rPr lang="en-US" b="0">
                <a:solidFill>
                  <a:srgbClr val="002960"/>
                </a:solidFill>
                <a:cs typeface="Arial" pitchFamily="34" charset="0"/>
              </a:rPr>
              <a:t>               </a:t>
            </a:r>
            <a:r>
              <a:rPr lang="ru-RU" b="0">
                <a:solidFill>
                  <a:srgbClr val="002960"/>
                </a:solidFill>
                <a:cs typeface="Arial" pitchFamily="34" charset="0"/>
              </a:rPr>
              <a:t>В 2008 ГОДУ</a:t>
            </a:r>
            <a:endParaRPr lang="ru-RU" b="0">
              <a:solidFill>
                <a:srgbClr val="002960"/>
              </a:solidFill>
            </a:endParaRPr>
          </a:p>
        </p:txBody>
      </p:sp>
      <p:graphicFrame>
        <p:nvGraphicFramePr>
          <p:cNvPr id="2050" name="Диаграмма 10"/>
          <p:cNvGraphicFramePr>
            <a:graphicFrameLocks/>
          </p:cNvGraphicFramePr>
          <p:nvPr/>
        </p:nvGraphicFramePr>
        <p:xfrm>
          <a:off x="504825" y="1038225"/>
          <a:ext cx="7959725" cy="545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иаграмма" r:id="rId5" imgW="7610475" imgH="4543425" progId="Excel.Chart.8">
                  <p:embed/>
                </p:oleObj>
              </mc:Choice>
              <mc:Fallback>
                <p:oleObj name="Диаграмма" r:id="rId5" imgW="7610475" imgH="45434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038225"/>
                        <a:ext cx="7959725" cy="545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Line 1024"/>
          <p:cNvSpPr>
            <a:spLocks noChangeShapeType="1"/>
          </p:cNvSpPr>
          <p:nvPr/>
        </p:nvSpPr>
        <p:spPr bwMode="auto">
          <a:xfrm>
            <a:off x="476250" y="865188"/>
            <a:ext cx="84645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grpSp>
        <p:nvGrpSpPr>
          <p:cNvPr id="2057" name="Группа 25"/>
          <p:cNvGrpSpPr>
            <a:grpSpLocks/>
          </p:cNvGrpSpPr>
          <p:nvPr/>
        </p:nvGrpSpPr>
        <p:grpSpPr bwMode="auto">
          <a:xfrm>
            <a:off x="7427913" y="1895475"/>
            <a:ext cx="939800" cy="250825"/>
            <a:chOff x="878717" y="2667000"/>
            <a:chExt cx="921508" cy="246221"/>
          </a:xfrm>
        </p:grpSpPr>
        <p:sp>
          <p:nvSpPr>
            <p:cNvPr id="2101" name="Овал 26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2" name="TextBox 29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121</a:t>
              </a:r>
            </a:p>
          </p:txBody>
        </p:sp>
      </p:grpSp>
      <p:grpSp>
        <p:nvGrpSpPr>
          <p:cNvPr id="2058" name="Группа 30"/>
          <p:cNvGrpSpPr>
            <a:grpSpLocks/>
          </p:cNvGrpSpPr>
          <p:nvPr/>
        </p:nvGrpSpPr>
        <p:grpSpPr bwMode="auto">
          <a:xfrm>
            <a:off x="7427913" y="2263775"/>
            <a:ext cx="939800" cy="252413"/>
            <a:chOff x="878717" y="2667000"/>
            <a:chExt cx="921508" cy="246221"/>
          </a:xfrm>
        </p:grpSpPr>
        <p:sp>
          <p:nvSpPr>
            <p:cNvPr id="2099" name="Овал 31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100" name="TextBox 32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586</a:t>
              </a:r>
            </a:p>
          </p:txBody>
        </p:sp>
      </p:grpSp>
      <p:grpSp>
        <p:nvGrpSpPr>
          <p:cNvPr id="2059" name="Группа 35"/>
          <p:cNvGrpSpPr>
            <a:grpSpLocks/>
          </p:cNvGrpSpPr>
          <p:nvPr/>
        </p:nvGrpSpPr>
        <p:grpSpPr bwMode="auto">
          <a:xfrm>
            <a:off x="7427913" y="2614613"/>
            <a:ext cx="939800" cy="250825"/>
            <a:chOff x="878717" y="2667000"/>
            <a:chExt cx="921508" cy="246221"/>
          </a:xfrm>
        </p:grpSpPr>
        <p:sp>
          <p:nvSpPr>
            <p:cNvPr id="2097" name="Овал 36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8" name="TextBox 37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443</a:t>
              </a:r>
            </a:p>
          </p:txBody>
        </p:sp>
      </p:grpSp>
      <p:grpSp>
        <p:nvGrpSpPr>
          <p:cNvPr id="2060" name="Группа 38"/>
          <p:cNvGrpSpPr>
            <a:grpSpLocks/>
          </p:cNvGrpSpPr>
          <p:nvPr/>
        </p:nvGrpSpPr>
        <p:grpSpPr bwMode="auto">
          <a:xfrm>
            <a:off x="7427913" y="2963863"/>
            <a:ext cx="939800" cy="250825"/>
            <a:chOff x="878717" y="2667000"/>
            <a:chExt cx="921508" cy="246221"/>
          </a:xfrm>
        </p:grpSpPr>
        <p:sp>
          <p:nvSpPr>
            <p:cNvPr id="2095" name="Овал 41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6" name="TextBox 42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18</a:t>
              </a:r>
            </a:p>
          </p:txBody>
        </p:sp>
      </p:grpSp>
      <p:grpSp>
        <p:nvGrpSpPr>
          <p:cNvPr id="2061" name="Группа 43"/>
          <p:cNvGrpSpPr>
            <a:grpSpLocks/>
          </p:cNvGrpSpPr>
          <p:nvPr/>
        </p:nvGrpSpPr>
        <p:grpSpPr bwMode="auto">
          <a:xfrm>
            <a:off x="7427913" y="3314700"/>
            <a:ext cx="939800" cy="250825"/>
            <a:chOff x="878717" y="2667000"/>
            <a:chExt cx="921508" cy="246221"/>
          </a:xfrm>
        </p:grpSpPr>
        <p:sp>
          <p:nvSpPr>
            <p:cNvPr id="2093" name="Овал 45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4" name="TextBox 46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802</a:t>
              </a:r>
            </a:p>
          </p:txBody>
        </p:sp>
      </p:grpSp>
      <p:grpSp>
        <p:nvGrpSpPr>
          <p:cNvPr id="2062" name="Группа 47"/>
          <p:cNvGrpSpPr>
            <a:grpSpLocks/>
          </p:cNvGrpSpPr>
          <p:nvPr/>
        </p:nvGrpSpPr>
        <p:grpSpPr bwMode="auto">
          <a:xfrm>
            <a:off x="7427913" y="3654425"/>
            <a:ext cx="939800" cy="250825"/>
            <a:chOff x="878717" y="2667000"/>
            <a:chExt cx="921508" cy="246221"/>
          </a:xfrm>
        </p:grpSpPr>
        <p:sp>
          <p:nvSpPr>
            <p:cNvPr id="2091" name="Овал 48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2" name="TextBox 50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78</a:t>
              </a:r>
            </a:p>
          </p:txBody>
        </p:sp>
      </p:grpSp>
      <p:grpSp>
        <p:nvGrpSpPr>
          <p:cNvPr id="2063" name="Группа 51"/>
          <p:cNvGrpSpPr>
            <a:grpSpLocks/>
          </p:cNvGrpSpPr>
          <p:nvPr/>
        </p:nvGrpSpPr>
        <p:grpSpPr bwMode="auto">
          <a:xfrm>
            <a:off x="7427913" y="4022725"/>
            <a:ext cx="939800" cy="252413"/>
            <a:chOff x="878717" y="2667000"/>
            <a:chExt cx="921508" cy="246221"/>
          </a:xfrm>
        </p:grpSpPr>
        <p:sp>
          <p:nvSpPr>
            <p:cNvPr id="2089" name="Овал 52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90" name="TextBox 53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468</a:t>
              </a:r>
            </a:p>
          </p:txBody>
        </p:sp>
      </p:grpSp>
      <p:grpSp>
        <p:nvGrpSpPr>
          <p:cNvPr id="2064" name="Группа 54"/>
          <p:cNvGrpSpPr>
            <a:grpSpLocks/>
          </p:cNvGrpSpPr>
          <p:nvPr/>
        </p:nvGrpSpPr>
        <p:grpSpPr bwMode="auto">
          <a:xfrm>
            <a:off x="7427913" y="4354513"/>
            <a:ext cx="939800" cy="250825"/>
            <a:chOff x="878717" y="2667000"/>
            <a:chExt cx="921508" cy="246221"/>
          </a:xfrm>
        </p:grpSpPr>
        <p:sp>
          <p:nvSpPr>
            <p:cNvPr id="2087" name="Овал 55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8" name="TextBox 56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130</a:t>
              </a:r>
            </a:p>
          </p:txBody>
        </p:sp>
      </p:grpSp>
      <p:grpSp>
        <p:nvGrpSpPr>
          <p:cNvPr id="2065" name="Группа 57"/>
          <p:cNvGrpSpPr>
            <a:grpSpLocks/>
          </p:cNvGrpSpPr>
          <p:nvPr/>
        </p:nvGrpSpPr>
        <p:grpSpPr bwMode="auto">
          <a:xfrm>
            <a:off x="7427913" y="4703763"/>
            <a:ext cx="939800" cy="250825"/>
            <a:chOff x="878717" y="2667000"/>
            <a:chExt cx="921508" cy="246221"/>
          </a:xfrm>
        </p:grpSpPr>
        <p:sp>
          <p:nvSpPr>
            <p:cNvPr id="2085" name="Овал 58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6" name="TextBox 59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278</a:t>
              </a:r>
            </a:p>
          </p:txBody>
        </p:sp>
      </p:grpSp>
      <p:grpSp>
        <p:nvGrpSpPr>
          <p:cNvPr id="2066" name="Группа 60"/>
          <p:cNvGrpSpPr>
            <a:grpSpLocks/>
          </p:cNvGrpSpPr>
          <p:nvPr/>
        </p:nvGrpSpPr>
        <p:grpSpPr bwMode="auto">
          <a:xfrm>
            <a:off x="7427913" y="5062538"/>
            <a:ext cx="939800" cy="252412"/>
            <a:chOff x="878717" y="2667000"/>
            <a:chExt cx="921508" cy="246221"/>
          </a:xfrm>
        </p:grpSpPr>
        <p:sp>
          <p:nvSpPr>
            <p:cNvPr id="2083" name="Овал 61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4" name="TextBox 62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244</a:t>
              </a:r>
            </a:p>
          </p:txBody>
        </p:sp>
      </p:grpSp>
      <p:grpSp>
        <p:nvGrpSpPr>
          <p:cNvPr id="2067" name="Группа 63"/>
          <p:cNvGrpSpPr>
            <a:grpSpLocks/>
          </p:cNvGrpSpPr>
          <p:nvPr/>
        </p:nvGrpSpPr>
        <p:grpSpPr bwMode="auto">
          <a:xfrm>
            <a:off x="7427913" y="5403850"/>
            <a:ext cx="939800" cy="250825"/>
            <a:chOff x="878717" y="2667000"/>
            <a:chExt cx="921508" cy="246221"/>
          </a:xfrm>
        </p:grpSpPr>
        <p:sp>
          <p:nvSpPr>
            <p:cNvPr id="2081" name="Овал 64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2" name="TextBox 65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23</a:t>
              </a:r>
            </a:p>
          </p:txBody>
        </p:sp>
      </p:grpSp>
      <p:grpSp>
        <p:nvGrpSpPr>
          <p:cNvPr id="2068" name="Группа 66"/>
          <p:cNvGrpSpPr>
            <a:grpSpLocks/>
          </p:cNvGrpSpPr>
          <p:nvPr/>
        </p:nvGrpSpPr>
        <p:grpSpPr bwMode="auto">
          <a:xfrm>
            <a:off x="7427913" y="5783263"/>
            <a:ext cx="939800" cy="250825"/>
            <a:chOff x="878717" y="2667000"/>
            <a:chExt cx="921508" cy="246221"/>
          </a:xfrm>
        </p:grpSpPr>
        <p:sp>
          <p:nvSpPr>
            <p:cNvPr id="2079" name="Овал 67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2080" name="TextBox 68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0">
                  <a:solidFill>
                    <a:srgbClr val="000000"/>
                  </a:solidFill>
                </a:rPr>
                <a:t>368</a:t>
              </a:r>
            </a:p>
          </p:txBody>
        </p:sp>
      </p:grpSp>
      <p:grpSp>
        <p:nvGrpSpPr>
          <p:cNvPr id="2069" name="Группа 69"/>
          <p:cNvGrpSpPr>
            <a:grpSpLocks/>
          </p:cNvGrpSpPr>
          <p:nvPr/>
        </p:nvGrpSpPr>
        <p:grpSpPr bwMode="auto">
          <a:xfrm>
            <a:off x="4743450" y="6161088"/>
            <a:ext cx="2020888" cy="404812"/>
            <a:chOff x="878717" y="2667000"/>
            <a:chExt cx="921508" cy="961946"/>
          </a:xfrm>
        </p:grpSpPr>
        <p:sp>
          <p:nvSpPr>
            <p:cNvPr id="2077" name="Овал 70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srgbClr val="000000"/>
                </a:solidFill>
              </a:endParaRPr>
            </a:p>
          </p:txBody>
        </p:sp>
        <p:sp>
          <p:nvSpPr>
            <p:cNvPr id="2078" name="TextBox 71"/>
            <p:cNvSpPr txBox="1">
              <a:spLocks noChangeArrowheads="1"/>
            </p:cNvSpPr>
            <p:nvPr/>
          </p:nvSpPr>
          <p:spPr bwMode="auto">
            <a:xfrm>
              <a:off x="878717" y="2667000"/>
              <a:ext cx="921508" cy="96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srgbClr val="000000"/>
                  </a:solidFill>
                </a:rPr>
                <a:t>Среднее по СФО</a:t>
              </a:r>
              <a:br>
                <a:rPr lang="ru-RU" sz="1000">
                  <a:solidFill>
                    <a:srgbClr val="000000"/>
                  </a:solidFill>
                </a:rPr>
              </a:br>
              <a:r>
                <a:rPr lang="ru-RU" sz="1000">
                  <a:solidFill>
                    <a:srgbClr val="000000"/>
                  </a:solidFill>
                </a:rPr>
                <a:t>14,0 %</a:t>
              </a:r>
            </a:p>
          </p:txBody>
        </p:sp>
      </p:grpSp>
      <p:grpSp>
        <p:nvGrpSpPr>
          <p:cNvPr id="2070" name="Группа 72"/>
          <p:cNvGrpSpPr>
            <a:grpSpLocks/>
          </p:cNvGrpSpPr>
          <p:nvPr/>
        </p:nvGrpSpPr>
        <p:grpSpPr bwMode="auto">
          <a:xfrm>
            <a:off x="6910388" y="1690688"/>
            <a:ext cx="2020887" cy="250825"/>
            <a:chOff x="878717" y="2666998"/>
            <a:chExt cx="921508" cy="596658"/>
          </a:xfrm>
        </p:grpSpPr>
        <p:sp>
          <p:nvSpPr>
            <p:cNvPr id="2075" name="Овал 73"/>
            <p:cNvSpPr>
              <a:spLocks noChangeArrowheads="1"/>
            </p:cNvSpPr>
            <p:nvPr/>
          </p:nvSpPr>
          <p:spPr bwMode="auto">
            <a:xfrm>
              <a:off x="942975" y="2676525"/>
              <a:ext cx="781050" cy="200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162" tIns="46583" rIns="93162" bIns="46583"/>
            <a:lstStyle/>
            <a:p>
              <a:pPr defTabSz="93345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srgbClr val="000000"/>
                </a:solidFill>
              </a:endParaRPr>
            </a:p>
          </p:txBody>
        </p:sp>
        <p:sp>
          <p:nvSpPr>
            <p:cNvPr id="2076" name="TextBox 74"/>
            <p:cNvSpPr txBox="1">
              <a:spLocks noChangeArrowheads="1"/>
            </p:cNvSpPr>
            <p:nvPr/>
          </p:nvSpPr>
          <p:spPr bwMode="auto">
            <a:xfrm>
              <a:off x="878717" y="2666998"/>
              <a:ext cx="921508" cy="59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162" tIns="46583" rIns="93162" bIns="46583">
              <a:spAutoFit/>
            </a:bodyPr>
            <a:lstStyle>
              <a:lvl1pPr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334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3345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000">
                  <a:solidFill>
                    <a:srgbClr val="000000"/>
                  </a:solidFill>
                </a:rPr>
                <a:t>ВРП,</a:t>
              </a:r>
              <a:r>
                <a:rPr lang="en-US" sz="1000">
                  <a:solidFill>
                    <a:srgbClr val="000000"/>
                  </a:solidFill>
                </a:rPr>
                <a:t> </a:t>
              </a:r>
              <a:r>
                <a:rPr lang="ru-RU" sz="1000">
                  <a:solidFill>
                    <a:srgbClr val="000000"/>
                  </a:solidFill>
                </a:rPr>
                <a:t>млрд. руб.</a:t>
              </a:r>
            </a:p>
          </p:txBody>
        </p:sp>
      </p:grpSp>
      <p:sp>
        <p:nvSpPr>
          <p:cNvPr id="2071" name="Text Box 50"/>
          <p:cNvSpPr txBox="1">
            <a:spLocks noChangeArrowheads="1"/>
          </p:cNvSpPr>
          <p:nvPr/>
        </p:nvSpPr>
        <p:spPr bwMode="auto">
          <a:xfrm>
            <a:off x="6043613" y="3748088"/>
            <a:ext cx="704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2" rIns="91301" bIns="45652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0000"/>
                </a:solidFill>
              </a:rPr>
              <a:t>4,2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0000"/>
                </a:solidFill>
              </a:rPr>
              <a:t>млрд. руб.</a:t>
            </a:r>
          </a:p>
        </p:txBody>
      </p:sp>
      <p:sp>
        <p:nvSpPr>
          <p:cNvPr id="2072" name="Line 51"/>
          <p:cNvSpPr>
            <a:spLocks noChangeShapeType="1"/>
          </p:cNvSpPr>
          <p:nvPr/>
        </p:nvSpPr>
        <p:spPr bwMode="auto">
          <a:xfrm>
            <a:off x="5441950" y="4071938"/>
            <a:ext cx="223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073" name="Text Box 50"/>
          <p:cNvSpPr txBox="1">
            <a:spLocks noChangeArrowheads="1"/>
          </p:cNvSpPr>
          <p:nvPr/>
        </p:nvSpPr>
        <p:spPr bwMode="auto">
          <a:xfrm>
            <a:off x="8128000" y="3895725"/>
            <a:ext cx="8270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2" rIns="91301" bIns="45652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0000"/>
                </a:solidFill>
              </a:rPr>
              <a:t>3 место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0000"/>
                </a:solidFill>
              </a:rPr>
              <a:t>по ВРП</a:t>
            </a:r>
          </a:p>
        </p:txBody>
      </p:sp>
      <p:sp>
        <p:nvSpPr>
          <p:cNvPr id="2074" name="Text Box 50"/>
          <p:cNvSpPr txBox="1">
            <a:spLocks noChangeArrowheads="1"/>
          </p:cNvSpPr>
          <p:nvPr/>
        </p:nvSpPr>
        <p:spPr bwMode="auto">
          <a:xfrm>
            <a:off x="6867525" y="3895725"/>
            <a:ext cx="8270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2" rIns="91301" bIns="45652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0000"/>
                </a:solidFill>
              </a:rPr>
              <a:t>7 место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0000"/>
                </a:solidFill>
              </a:rPr>
              <a:t>в СФО</a:t>
            </a:r>
          </a:p>
        </p:txBody>
      </p:sp>
    </p:spTree>
    <p:extLst>
      <p:ext uri="{BB962C8B-B14F-4D97-AF65-F5344CB8AC3E}">
        <p14:creationId xmlns:p14="http://schemas.microsoft.com/office/powerpoint/2010/main" val="34396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6753701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7DB67A-A1B7-4EC3-8A36-E5315F2AF25A}" type="slidenum">
              <a:rPr lang="en-US">
                <a:solidFill>
                  <a:srgbClr val="FFFFFF"/>
                </a:solidFill>
              </a:rPr>
              <a:pPr eaLnBrk="1" hangingPunct="1"/>
              <a:t>40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/>
          </p:nvPr>
        </p:nvGraphicFramePr>
        <p:xfrm>
          <a:off x="542925" y="1487488"/>
          <a:ext cx="6651625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Диаграмма" r:id="rId3" imgW="10315575" imgH="7381875" progId="Excel.Chart.8">
                  <p:embed/>
                </p:oleObj>
              </mc:Choice>
              <mc:Fallback>
                <p:oleObj name="Диаграмма" r:id="rId3" imgW="10315575" imgH="73818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487488"/>
                        <a:ext cx="6651625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accent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0" y="207963"/>
            <a:ext cx="9144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18" tIns="41411" rIns="82818" bIns="41411">
            <a:spAutoFit/>
          </a:bodyPr>
          <a:lstStyle>
            <a:lvl1pPr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0">
                <a:solidFill>
                  <a:srgbClr val="002960"/>
                </a:solidFill>
                <a:cs typeface="Arial" pitchFamily="34" charset="0"/>
              </a:rPr>
              <a:t>ДОХОДЫ КОНСОЛИДИРОВАННОГО БЮДЖЕТА ИРКУТСКОЙ ОБЛАСТИ В РАСЧЕТЕ НА ОДНОГО ЖИТЕЛЯ МЕНЬШЕ НА 11,3 %  АНАЛОГИЧНЫХ ПОКАЗАТЕЛЕЙ ПО СФО (ИСПОЛНЕНИЕ НА 01.01.2010)</a:t>
            </a:r>
          </a:p>
        </p:txBody>
      </p:sp>
      <p:sp>
        <p:nvSpPr>
          <p:cNvPr id="3077" name="Line 1024"/>
          <p:cNvSpPr>
            <a:spLocks noChangeShapeType="1"/>
          </p:cNvSpPr>
          <p:nvPr/>
        </p:nvSpPr>
        <p:spPr bwMode="auto">
          <a:xfrm flipV="1">
            <a:off x="79375" y="1060450"/>
            <a:ext cx="8928100" cy="14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7253288" y="1054100"/>
            <a:ext cx="18907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69" tIns="41435" rIns="82869" bIns="41435">
            <a:spAutoFit/>
          </a:bodyPr>
          <a:lstStyle>
            <a:lvl1pPr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rgbClr val="000000"/>
                </a:solidFill>
                <a:cs typeface="Arial" pitchFamily="34" charset="0"/>
              </a:rPr>
              <a:t>ТЫС. РУБ. НА 1 ЖИТЕЛЯ</a:t>
            </a:r>
          </a:p>
        </p:txBody>
      </p:sp>
      <p:sp>
        <p:nvSpPr>
          <p:cNvPr id="3079" name="Прямоугольник 129"/>
          <p:cNvSpPr>
            <a:spLocks noChangeArrowheads="1"/>
          </p:cNvSpPr>
          <p:nvPr/>
        </p:nvSpPr>
        <p:spPr bwMode="auto">
          <a:xfrm>
            <a:off x="215900" y="4292600"/>
            <a:ext cx="1620838" cy="25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78" tIns="41442" rIns="82878" bIns="41442" anchor="ctr"/>
          <a:lstStyle/>
          <a:p>
            <a:pPr algn="r" defTabSz="830263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0000"/>
                </a:solidFill>
                <a:cs typeface="Arial" pitchFamily="34" charset="0"/>
              </a:rPr>
              <a:t>Иркутская область</a:t>
            </a:r>
          </a:p>
        </p:txBody>
      </p:sp>
      <p:sp>
        <p:nvSpPr>
          <p:cNvPr id="3080" name="Text Box 25"/>
          <p:cNvSpPr txBox="1">
            <a:spLocks noChangeArrowheads="1"/>
          </p:cNvSpPr>
          <p:nvPr/>
        </p:nvSpPr>
        <p:spPr bwMode="auto">
          <a:xfrm>
            <a:off x="0" y="6624638"/>
            <a:ext cx="68945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69" tIns="41435" rIns="82869" bIns="41435">
            <a:spAutoFit/>
          </a:bodyPr>
          <a:lstStyle>
            <a:lvl1pPr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302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30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>
                <a:solidFill>
                  <a:srgbClr val="000000"/>
                </a:solidFill>
                <a:cs typeface="Arial" pitchFamily="34" charset="0"/>
              </a:rPr>
              <a:t>Источник информации:</a:t>
            </a:r>
            <a:r>
              <a:rPr lang="ru-RU" sz="900" b="0">
                <a:solidFill>
                  <a:srgbClr val="000000"/>
                </a:solidFill>
                <a:cs typeface="Arial" pitchFamily="34" charset="0"/>
              </a:rPr>
              <a:t> Федеральное казначейство (Казначейство России)</a:t>
            </a:r>
            <a:endParaRPr lang="ru-RU" sz="900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81" name="Прямоугольник 139"/>
          <p:cNvSpPr>
            <a:spLocks noChangeArrowheads="1"/>
          </p:cNvSpPr>
          <p:nvPr/>
        </p:nvSpPr>
        <p:spPr bwMode="auto">
          <a:xfrm>
            <a:off x="6372225" y="6340475"/>
            <a:ext cx="27717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1442" rIns="0" bIns="41442" anchor="ctr"/>
          <a:lstStyle/>
          <a:p>
            <a:pPr defTabSz="830263" fontAlgn="base">
              <a:spcBef>
                <a:spcPct val="0"/>
              </a:spcBef>
              <a:spcAft>
                <a:spcPct val="0"/>
              </a:spcAft>
            </a:pPr>
            <a:r>
              <a:rPr lang="ru-RU" sz="900">
                <a:solidFill>
                  <a:srgbClr val="000000"/>
                </a:solidFill>
                <a:cs typeface="Arial" pitchFamily="34" charset="0"/>
              </a:rPr>
              <a:t>* Иркутская область исключена из расчетов</a:t>
            </a:r>
          </a:p>
        </p:txBody>
      </p:sp>
      <p:cxnSp>
        <p:nvCxnSpPr>
          <p:cNvPr id="3082" name="Прямая соединительная линия 104"/>
          <p:cNvCxnSpPr>
            <a:cxnSpLocks noChangeShapeType="1"/>
          </p:cNvCxnSpPr>
          <p:nvPr/>
        </p:nvCxnSpPr>
        <p:spPr bwMode="auto">
          <a:xfrm rot="16200000" flipH="1">
            <a:off x="2424907" y="3920331"/>
            <a:ext cx="5313362" cy="952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Прямоугольник 139"/>
          <p:cNvSpPr>
            <a:spLocks noChangeArrowheads="1"/>
          </p:cNvSpPr>
          <p:nvPr/>
        </p:nvSpPr>
        <p:spPr bwMode="auto">
          <a:xfrm>
            <a:off x="5003800" y="5403850"/>
            <a:ext cx="9858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1442" rIns="0" bIns="41442" anchor="ctr"/>
          <a:lstStyle/>
          <a:p>
            <a:pPr algn="ctr" defTabSz="830263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0000"/>
                </a:solidFill>
                <a:cs typeface="Arial" pitchFamily="34" charset="0"/>
              </a:rPr>
              <a:t>Среднее значение</a:t>
            </a:r>
          </a:p>
          <a:p>
            <a:pPr algn="ctr" defTabSz="830263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0000"/>
                </a:solidFill>
                <a:cs typeface="Arial" pitchFamily="34" charset="0"/>
              </a:rPr>
              <a:t>по СФО*</a:t>
            </a:r>
            <a:endParaRPr lang="ru-RU" sz="1100" b="1" baseline="30000">
              <a:solidFill>
                <a:srgbClr val="000000"/>
              </a:solidFill>
              <a:cs typeface="Arial" pitchFamily="34" charset="0"/>
            </a:endParaRPr>
          </a:p>
          <a:p>
            <a:pPr algn="ctr" defTabSz="830263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0000"/>
                </a:solidFill>
                <a:cs typeface="Arial" pitchFamily="34" charset="0"/>
              </a:rPr>
              <a:t>39,87</a:t>
            </a:r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7521575" y="3789363"/>
            <a:ext cx="219075" cy="2619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6D6FF"/>
              </a:gs>
            </a:gsLst>
            <a:lin ang="540000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7524750" y="4652963"/>
            <a:ext cx="217488" cy="26193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EFF7FF"/>
              </a:gs>
            </a:gsLst>
            <a:lin ang="540000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7740650" y="3752850"/>
            <a:ext cx="1295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78" tIns="41442" rIns="82878" bIns="41442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</a:rPr>
              <a:t>- Налоговые и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</a:rPr>
              <a:t>    неналоговые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</a:rPr>
              <a:t>    доходы</a:t>
            </a:r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7848600" y="4652963"/>
            <a:ext cx="1089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78" tIns="41442" rIns="82878" bIns="41442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</a:rPr>
              <a:t>- Доходы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srgbClr val="000000"/>
                </a:solidFill>
                <a:latin typeface="Times New Roman" pitchFamily="18" charset="0"/>
              </a:rPr>
              <a:t>    всего</a:t>
            </a:r>
          </a:p>
        </p:txBody>
      </p:sp>
      <p:sp>
        <p:nvSpPr>
          <p:cNvPr id="3088" name="Text Box 50"/>
          <p:cNvSpPr txBox="1">
            <a:spLocks noChangeArrowheads="1"/>
          </p:cNvSpPr>
          <p:nvPr/>
        </p:nvSpPr>
        <p:spPr bwMode="auto">
          <a:xfrm>
            <a:off x="5651500" y="4149725"/>
            <a:ext cx="1189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2" rIns="91301" bIns="45652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FF0000"/>
                </a:solidFill>
              </a:rPr>
              <a:t>8 место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FF0000"/>
                </a:solidFill>
              </a:rPr>
              <a:t>в СФО</a:t>
            </a:r>
          </a:p>
        </p:txBody>
      </p:sp>
      <p:sp>
        <p:nvSpPr>
          <p:cNvPr id="3089" name="Line 51"/>
          <p:cNvSpPr>
            <a:spLocks noChangeShapeType="1"/>
          </p:cNvSpPr>
          <p:nvPr/>
        </p:nvSpPr>
        <p:spPr bwMode="auto">
          <a:xfrm>
            <a:off x="5184775" y="4437063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090" name="Text Box 50"/>
          <p:cNvSpPr txBox="1">
            <a:spLocks noChangeArrowheads="1"/>
          </p:cNvSpPr>
          <p:nvPr/>
        </p:nvSpPr>
        <p:spPr bwMode="auto">
          <a:xfrm>
            <a:off x="5472113" y="4602163"/>
            <a:ext cx="1762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1" tIns="45652" rIns="91301" bIns="45652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FF0000"/>
                </a:solidFill>
              </a:rPr>
              <a:t>- 11,3 млрд.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86220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70303A-03FD-4CB7-9410-EE52D1A21E06}" type="slidenum">
              <a:rPr lang="en-US">
                <a:solidFill>
                  <a:srgbClr val="FFFFFF"/>
                </a:solidFill>
              </a:rPr>
              <a:pPr eaLnBrk="1" hangingPunct="1"/>
              <a:t>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00" name="pg num"/>
          <p:cNvSpPr txBox="1"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CFE1FB7-6847-4F2D-A04C-679304464094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101" name="pg num"/>
          <p:cNvSpPr txBox="1"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61EAF58-CA61-4C05-8205-35E649AB4806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FFFFFF"/>
              </a:solidFill>
            </a:endParaRP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06363" y="1314450"/>
          <a:ext cx="898842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Диаграмма" r:id="rId6" imgW="6657975" imgH="3781425" progId="Excel.Chart.8">
                  <p:embed/>
                </p:oleObj>
              </mc:Choice>
              <mc:Fallback>
                <p:oleObj name="Диаграмма" r:id="rId6" imgW="6657975" imgH="3781425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314450"/>
                        <a:ext cx="8988425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9957" name="Group 5"/>
          <p:cNvGraphicFramePr>
            <a:graphicFrameLocks noGrp="1"/>
          </p:cNvGraphicFramePr>
          <p:nvPr/>
        </p:nvGraphicFramePr>
        <p:xfrm>
          <a:off x="8316913" y="1449388"/>
          <a:ext cx="504825" cy="5148266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28,3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41,7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31,4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34,8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38,8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32,8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45,2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33,4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32,8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44,9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38,1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29,6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5" name="Line 51"/>
          <p:cNvSpPr>
            <a:spLocks noChangeShapeType="1"/>
          </p:cNvSpPr>
          <p:nvPr/>
        </p:nvSpPr>
        <p:spPr bwMode="auto">
          <a:xfrm>
            <a:off x="4535488" y="1520825"/>
            <a:ext cx="0" cy="4787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16" name="Text Box 54"/>
          <p:cNvSpPr txBox="1">
            <a:spLocks noChangeArrowheads="1"/>
          </p:cNvSpPr>
          <p:nvPr/>
        </p:nvSpPr>
        <p:spPr bwMode="auto">
          <a:xfrm>
            <a:off x="4067175" y="6273800"/>
            <a:ext cx="94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52" tIns="46578" rIns="93152" bIns="465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Среднее по </a:t>
            </a:r>
            <a:endParaRPr lang="en-US" sz="10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СФО</a:t>
            </a:r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1000">
                <a:solidFill>
                  <a:srgbClr val="000000"/>
                </a:solidFill>
                <a:cs typeface="Arial" pitchFamily="34" charset="0"/>
              </a:rPr>
              <a:t>21.2</a:t>
            </a:r>
            <a:endParaRPr lang="ru-RU" sz="1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17" name="Text Box 7"/>
          <p:cNvSpPr txBox="1">
            <a:spLocks noChangeArrowheads="1"/>
          </p:cNvSpPr>
          <p:nvPr/>
        </p:nvSpPr>
        <p:spPr bwMode="auto">
          <a:xfrm>
            <a:off x="987425" y="266700"/>
            <a:ext cx="7464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8" rIns="93152" bIns="4657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2960"/>
                </a:solidFill>
                <a:cs typeface="Arial" pitchFamily="34" charset="0"/>
              </a:rPr>
              <a:t>ДОЛЯ РАСХОДОВ НА ЗАРАБОТНУЮ ПЛАТУ В ОБЩЕМ ОБЪЕМЕ РАСХОДОВ БЮДЖЕТА ПО СФО (по отчету за декабрь 200</a:t>
            </a:r>
            <a:r>
              <a:rPr lang="en-US" b="0">
                <a:solidFill>
                  <a:srgbClr val="002960"/>
                </a:solidFill>
                <a:cs typeface="Arial" pitchFamily="34" charset="0"/>
              </a:rPr>
              <a:t>9</a:t>
            </a:r>
            <a:r>
              <a:rPr lang="ru-RU" b="0">
                <a:solidFill>
                  <a:srgbClr val="002960"/>
                </a:solidFill>
                <a:cs typeface="Arial" pitchFamily="34" charset="0"/>
              </a:rPr>
              <a:t> года)</a:t>
            </a:r>
          </a:p>
        </p:txBody>
      </p:sp>
      <p:sp>
        <p:nvSpPr>
          <p:cNvPr id="4118" name="Text Box 28"/>
          <p:cNvSpPr txBox="1">
            <a:spLocks noChangeArrowheads="1"/>
          </p:cNvSpPr>
          <p:nvPr/>
        </p:nvSpPr>
        <p:spPr bwMode="auto">
          <a:xfrm>
            <a:off x="8064500" y="1016000"/>
            <a:ext cx="833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42" tIns="46572" rIns="93142" bIns="46572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  <a:cs typeface="Arial" pitchFamily="34" charset="0"/>
              </a:rPr>
              <a:t>доля в %</a:t>
            </a:r>
          </a:p>
        </p:txBody>
      </p:sp>
      <p:sp>
        <p:nvSpPr>
          <p:cNvPr id="4119" name="Line 1024"/>
          <p:cNvSpPr>
            <a:spLocks noChangeShapeType="1"/>
          </p:cNvSpPr>
          <p:nvPr/>
        </p:nvSpPr>
        <p:spPr bwMode="auto">
          <a:xfrm flipV="1">
            <a:off x="274638" y="962025"/>
            <a:ext cx="8624887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20" name="Прямоугольник 19"/>
          <p:cNvSpPr>
            <a:spLocks noChangeArrowheads="1"/>
          </p:cNvSpPr>
          <p:nvPr/>
        </p:nvSpPr>
        <p:spPr bwMode="auto">
          <a:xfrm>
            <a:off x="468313" y="1916113"/>
            <a:ext cx="8456612" cy="3746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152" tIns="46578" rIns="93152" bIns="46578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4121" name="Text Box 24"/>
          <p:cNvSpPr txBox="1">
            <a:spLocks noChangeArrowheads="1"/>
          </p:cNvSpPr>
          <p:nvPr/>
        </p:nvSpPr>
        <p:spPr bwMode="auto">
          <a:xfrm>
            <a:off x="935038" y="1052513"/>
            <a:ext cx="154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87" tIns="46595" rIns="93187" bIns="46595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Расходы, млрд. руб.</a:t>
            </a:r>
          </a:p>
        </p:txBody>
      </p:sp>
      <p:sp>
        <p:nvSpPr>
          <p:cNvPr id="509977" name="Rectangle 25"/>
          <p:cNvSpPr>
            <a:spLocks noChangeArrowheads="1"/>
          </p:cNvSpPr>
          <p:nvPr/>
        </p:nvSpPr>
        <p:spPr bwMode="auto">
          <a:xfrm>
            <a:off x="576263" y="1052513"/>
            <a:ext cx="360362" cy="2174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187" tIns="46595" rIns="93187" bIns="4659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218342-0027-4857-ADA8-796F28F68D6A}" type="slidenum">
              <a:rPr lang="en-US">
                <a:solidFill>
                  <a:srgbClr val="FFFFFF"/>
                </a:solidFill>
              </a:rPr>
              <a:pPr eaLnBrk="1" hangingPunct="1"/>
              <a:t>42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6675" y="774700"/>
          <a:ext cx="907732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Диаграмма" r:id="rId4" imgW="9525000" imgH="5715000" progId="Excel.Chart.8">
                  <p:embed/>
                </p:oleObj>
              </mc:Choice>
              <mc:Fallback>
                <p:oleObj name="Диаграмма" r:id="rId4" imgW="9525000" imgH="5715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774700"/>
                        <a:ext cx="9077325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pg num"/>
          <p:cNvSpPr txBox="1"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75D6AD8-4B86-41E4-990A-AA9555AF3302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25" name="Номер слайда 2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EBC3471-76B0-42F2-AE35-B52E56CF773C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150938" y="225425"/>
            <a:ext cx="731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1" tIns="46537" rIns="93071" bIns="46537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0">
                <a:solidFill>
                  <a:srgbClr val="002960"/>
                </a:solidFill>
                <a:cs typeface="Arial" pitchFamily="34" charset="0"/>
              </a:rPr>
              <a:t>ОБЪЕМ КОНСОЛИДИРОВАННОГО ДОЛГА СУБЪЕКТОВ                 С</a:t>
            </a:r>
            <a:r>
              <a:rPr lang="ru-RU" b="0">
                <a:solidFill>
                  <a:srgbClr val="002960"/>
                </a:solidFill>
              </a:rPr>
              <a:t>ФО </a:t>
            </a:r>
            <a:r>
              <a:rPr lang="ru-RU" b="0">
                <a:solidFill>
                  <a:srgbClr val="002960"/>
                </a:solidFill>
                <a:cs typeface="Arial" pitchFamily="34" charset="0"/>
              </a:rPr>
              <a:t>НА 01.12.2009 г.</a:t>
            </a:r>
          </a:p>
        </p:txBody>
      </p:sp>
      <p:sp>
        <p:nvSpPr>
          <p:cNvPr id="5127" name="Line 1024"/>
          <p:cNvSpPr>
            <a:spLocks noChangeShapeType="1"/>
          </p:cNvSpPr>
          <p:nvPr/>
        </p:nvSpPr>
        <p:spPr bwMode="auto">
          <a:xfrm flipV="1">
            <a:off x="179388" y="836613"/>
            <a:ext cx="882173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128" name="Номер слайда 36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943F189-F748-4353-A9C3-195349AD1E2C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 flipH="1">
            <a:off x="4356100" y="1268413"/>
            <a:ext cx="0" cy="4895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4248150" y="5265738"/>
            <a:ext cx="1008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1" tIns="46537" rIns="93071" bIns="46537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0">
                <a:solidFill>
                  <a:srgbClr val="FF0000"/>
                </a:solidFill>
              </a:rPr>
              <a:t>Средне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0">
                <a:solidFill>
                  <a:srgbClr val="FF0000"/>
                </a:solidFill>
              </a:rPr>
              <a:t> значение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0">
                <a:solidFill>
                  <a:srgbClr val="FF0000"/>
                </a:solidFill>
              </a:rPr>
              <a:t>7 774,2</a:t>
            </a:r>
          </a:p>
        </p:txBody>
      </p:sp>
      <p:sp>
        <p:nvSpPr>
          <p:cNvPr id="5131" name="Text Box 28"/>
          <p:cNvSpPr txBox="1">
            <a:spLocks noChangeArrowheads="1"/>
          </p:cNvSpPr>
          <p:nvPr/>
        </p:nvSpPr>
        <p:spPr bwMode="auto">
          <a:xfrm>
            <a:off x="7848600" y="836613"/>
            <a:ext cx="1239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61" tIns="46532" rIns="93061" bIns="46532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755650" y="6237288"/>
            <a:ext cx="36513" cy="365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3187" tIns="46595" rIns="93187" bIns="4659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7056438" y="61658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1" tIns="46587" rIns="93171" bIns="46587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 - объем долга МО</a:t>
            </a:r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7056438" y="5805488"/>
            <a:ext cx="1906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1" tIns="46587" rIns="93171" bIns="46587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 - объем долга субъекта</a:t>
            </a:r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 flipH="1" flipV="1">
            <a:off x="1727200" y="5984875"/>
            <a:ext cx="730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87" tIns="46595" rIns="93187" bIns="4659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136" name="Rectangle 15"/>
          <p:cNvSpPr>
            <a:spLocks noChangeArrowheads="1"/>
          </p:cNvSpPr>
          <p:nvPr/>
        </p:nvSpPr>
        <p:spPr bwMode="auto">
          <a:xfrm>
            <a:off x="6911975" y="6237288"/>
            <a:ext cx="144463" cy="14446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6D6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3187" tIns="46595" rIns="93187" bIns="4659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6911975" y="5876925"/>
            <a:ext cx="144463" cy="1444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EFF7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3187" tIns="46595" rIns="93187" bIns="4659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>
            <a:off x="1800225" y="6165850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87" tIns="46595" rIns="93187" bIns="4659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2043113" y="4508500"/>
            <a:ext cx="441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87" tIns="46595" rIns="93187" bIns="46595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1040</a:t>
            </a:r>
          </a:p>
        </p:txBody>
      </p:sp>
      <p:sp>
        <p:nvSpPr>
          <p:cNvPr id="5140" name="Прямоугольник 19"/>
          <p:cNvSpPr>
            <a:spLocks noChangeArrowheads="1"/>
          </p:cNvSpPr>
          <p:nvPr/>
        </p:nvSpPr>
        <p:spPr bwMode="auto">
          <a:xfrm>
            <a:off x="107950" y="2406650"/>
            <a:ext cx="8456613" cy="3746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152" tIns="46578" rIns="93152" bIns="46578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7466E8-372B-4C80-9C0E-27897762A862}" type="slidenum">
              <a:rPr lang="en-US">
                <a:solidFill>
                  <a:srgbClr val="FFFFFF"/>
                </a:solidFill>
              </a:rPr>
              <a:pPr eaLnBrk="1" hangingPunct="1"/>
              <a:t>43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7163" y="1500188"/>
          <a:ext cx="8172450" cy="489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Диаграмма" r:id="rId4" imgW="8048625" imgH="4819650" progId="Excel.Chart.8">
                  <p:embed/>
                </p:oleObj>
              </mc:Choice>
              <mc:Fallback>
                <p:oleObj name="Диаграмма" r:id="rId4" imgW="8048625" imgH="48196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500188"/>
                        <a:ext cx="8172450" cy="489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Номер слайда 6"/>
          <p:cNvSpPr txBox="1">
            <a:spLocks noGrp="1"/>
          </p:cNvSpPr>
          <p:nvPr/>
        </p:nvSpPr>
        <p:spPr bwMode="auto">
          <a:xfrm>
            <a:off x="7010400" y="6661150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729B95C-AED6-4AFA-BFAB-4285E07F7398}" type="slidenum">
              <a:rPr lang="en-US" sz="1000">
                <a:solidFill>
                  <a:srgbClr val="FFFFFF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149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31775" y="228600"/>
            <a:ext cx="8683625" cy="733425"/>
          </a:xfrm>
        </p:spPr>
        <p:txBody>
          <a:bodyPr anchor="b"/>
          <a:lstStyle/>
          <a:p>
            <a:pPr algn="ctr" eaLnBrk="1" hangingPunct="1"/>
            <a:r>
              <a:rPr lang="ru-RU" sz="1600" b="0" smtClean="0">
                <a:solidFill>
                  <a:schemeClr val="tx1"/>
                </a:solidFill>
              </a:rPr>
              <a:t>ГОСУДАРСТВЕННЫЙ ДОЛГ ИРКУТСКОЙ ОБЛАСТИ</a:t>
            </a:r>
            <a:r>
              <a:rPr lang="en-US" sz="1600" b="0" smtClean="0">
                <a:solidFill>
                  <a:schemeClr val="tx1"/>
                </a:solidFill>
              </a:rPr>
              <a:t> </a:t>
            </a:r>
            <a:r>
              <a:rPr lang="ru-RU" sz="1600" b="0" smtClean="0">
                <a:solidFill>
                  <a:schemeClr val="tx1"/>
                </a:solidFill>
              </a:rPr>
              <a:t/>
            </a:r>
            <a:br>
              <a:rPr lang="ru-RU" sz="1600" b="0" smtClean="0">
                <a:solidFill>
                  <a:schemeClr val="tx1"/>
                </a:solidFill>
              </a:rPr>
            </a:br>
            <a:r>
              <a:rPr lang="ru-RU" sz="1600" b="0" smtClean="0">
                <a:solidFill>
                  <a:schemeClr val="tx1"/>
                </a:solidFill>
              </a:rPr>
              <a:t>В РАСЧЕТЕ НА 1 ЖИТЕЛЯ БОЛЬШЕ НА 12,8 % СРЕДНЕГО ПО СФО.</a:t>
            </a:r>
            <a:br>
              <a:rPr lang="ru-RU" sz="1600" b="0" smtClean="0">
                <a:solidFill>
                  <a:schemeClr val="tx1"/>
                </a:solidFill>
              </a:rPr>
            </a:br>
            <a:r>
              <a:rPr lang="ru-RU" sz="1600" b="0" smtClean="0">
                <a:solidFill>
                  <a:schemeClr val="tx1"/>
                </a:solidFill>
              </a:rPr>
              <a:t> В 2008 ГОДУ ДАННЫЙ ПОКАЗАТЕЛЬ БЫЛ НА 119,9% БОЛЬШЕ СРЕДНЕГО ПО СФО</a:t>
            </a:r>
          </a:p>
        </p:txBody>
      </p:sp>
      <p:sp>
        <p:nvSpPr>
          <p:cNvPr id="6150" name="Text Box 28"/>
          <p:cNvSpPr txBox="1">
            <a:spLocks noChangeArrowheads="1"/>
          </p:cNvSpPr>
          <p:nvPr/>
        </p:nvSpPr>
        <p:spPr bwMode="auto">
          <a:xfrm>
            <a:off x="4757738" y="1028700"/>
            <a:ext cx="41544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8" tIns="46634" rIns="93268" bIns="46634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b="0">
                <a:solidFill>
                  <a:srgbClr val="000000"/>
                </a:solidFill>
                <a:cs typeface="Arial" pitchFamily="34" charset="0"/>
              </a:rPr>
              <a:t>ТЫС. РУБ. НА 1 ЖИТЕЛЯ</a:t>
            </a: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0" y="6640513"/>
            <a:ext cx="798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8" tIns="46634" rIns="93268" bIns="46634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cs typeface="Arial" pitchFamily="34" charset="0"/>
              </a:rPr>
              <a:t>Источник информации:</a:t>
            </a:r>
            <a:r>
              <a:rPr lang="ru-RU" sz="1000" b="0">
                <a:solidFill>
                  <a:srgbClr val="000000"/>
                </a:solidFill>
                <a:cs typeface="Arial" pitchFamily="34" charset="0"/>
              </a:rPr>
              <a:t> Министерство финансов Российской Федерации</a:t>
            </a:r>
            <a:endParaRPr lang="ru-RU" sz="1000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152" name="Прямоугольник 66"/>
          <p:cNvSpPr>
            <a:spLocks noChangeArrowheads="1"/>
          </p:cNvSpPr>
          <p:nvPr/>
        </p:nvSpPr>
        <p:spPr bwMode="auto">
          <a:xfrm>
            <a:off x="2716213" y="1028700"/>
            <a:ext cx="3714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8" tIns="46639" rIns="93278" bIns="46639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900">
                <a:solidFill>
                  <a:srgbClr val="000000"/>
                </a:solidFill>
                <a:cs typeface="Arial" pitchFamily="34" charset="0"/>
              </a:rPr>
              <a:t>(КОНСОЛИДИРОВАННЫЕ БЮДЖЕТЫ СУБЪЕКТОВ)</a:t>
            </a:r>
          </a:p>
        </p:txBody>
      </p:sp>
      <p:sp>
        <p:nvSpPr>
          <p:cNvPr id="6153" name="Прямоугольник 139"/>
          <p:cNvSpPr>
            <a:spLocks noChangeArrowheads="1"/>
          </p:cNvSpPr>
          <p:nvPr/>
        </p:nvSpPr>
        <p:spPr bwMode="auto">
          <a:xfrm>
            <a:off x="47625" y="6383338"/>
            <a:ext cx="40814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639" rIns="0" bIns="46639" anchor="ctr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cs typeface="Arial" pitchFamily="34" charset="0"/>
              </a:rPr>
              <a:t>* Иркутская область исключена из расчетов</a:t>
            </a:r>
          </a:p>
        </p:txBody>
      </p:sp>
      <p:sp>
        <p:nvSpPr>
          <p:cNvPr id="6154" name="Прямоугольник 139"/>
          <p:cNvSpPr>
            <a:spLocks noChangeArrowheads="1"/>
          </p:cNvSpPr>
          <p:nvPr/>
        </p:nvSpPr>
        <p:spPr bwMode="auto">
          <a:xfrm>
            <a:off x="5224463" y="6026150"/>
            <a:ext cx="45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639" rIns="0" bIns="46639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  <a:cs typeface="Arial" pitchFamily="34" charset="0"/>
              </a:rPr>
              <a:t>СФО*</a:t>
            </a:r>
            <a:endParaRPr lang="ru-RU" sz="1000" b="1" baseline="30000">
              <a:solidFill>
                <a:srgbClr val="000000"/>
              </a:solidFill>
              <a:cs typeface="Arial" pitchFamily="34" charset="0"/>
            </a:endParaRPr>
          </a:p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  <a:cs typeface="Arial" pitchFamily="34" charset="0"/>
              </a:rPr>
              <a:t>4,</a:t>
            </a:r>
            <a:r>
              <a:rPr lang="en-US" sz="1000" b="1">
                <a:solidFill>
                  <a:srgbClr val="000000"/>
                </a:solidFill>
                <a:cs typeface="Arial" pitchFamily="34" charset="0"/>
              </a:rPr>
              <a:t>7</a:t>
            </a:r>
            <a:r>
              <a:rPr lang="ru-RU" sz="1000" b="1">
                <a:solidFill>
                  <a:srgbClr val="000000"/>
                </a:solidFill>
                <a:cs typeface="Arial" pitchFamily="34" charset="0"/>
              </a:rPr>
              <a:t> (2,3)</a:t>
            </a: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8129588" y="1263650"/>
            <a:ext cx="947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8" tIns="46639" rIns="93278" bIns="46639">
            <a:spAutoFit/>
          </a:bodyPr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cs typeface="Arial" pitchFamily="34" charset="0"/>
              </a:rPr>
              <a:t>Всего,</a:t>
            </a:r>
          </a:p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cs typeface="Arial" pitchFamily="34" charset="0"/>
              </a:rPr>
              <a:t>млрд. руб.</a:t>
            </a:r>
          </a:p>
        </p:txBody>
      </p:sp>
      <p:cxnSp>
        <p:nvCxnSpPr>
          <p:cNvPr id="6156" name="Прямая соединительная линия 104"/>
          <p:cNvCxnSpPr>
            <a:cxnSpLocks noChangeShapeType="1"/>
          </p:cNvCxnSpPr>
          <p:nvPr/>
        </p:nvCxnSpPr>
        <p:spPr bwMode="auto">
          <a:xfrm rot="16200000" flipH="1">
            <a:off x="3201988" y="3765550"/>
            <a:ext cx="4270375" cy="952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27724" name="Group 12"/>
          <p:cNvGraphicFramePr>
            <a:graphicFrameLocks noGrp="1"/>
          </p:cNvGraphicFramePr>
          <p:nvPr/>
        </p:nvGraphicFramePr>
        <p:xfrm>
          <a:off x="7878763" y="1568450"/>
          <a:ext cx="1033462" cy="4683126"/>
        </p:xfrm>
        <a:graphic>
          <a:graphicData uri="http://schemas.openxmlformats.org/drawingml/2006/table">
            <a:tbl>
              <a:tblPr/>
              <a:tblGrid>
                <a:gridCol w="1033462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8,5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1,7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16,0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20,7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17,6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13,3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 (12,1)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4,6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8,5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2,6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1,4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2,2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281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0,2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278" marR="93278" marT="46639" marB="46639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0" name="Rectangle 29"/>
          <p:cNvSpPr>
            <a:spLocks noChangeArrowheads="1"/>
          </p:cNvSpPr>
          <p:nvPr/>
        </p:nvSpPr>
        <p:spPr bwMode="auto">
          <a:xfrm>
            <a:off x="76200" y="3546475"/>
            <a:ext cx="8867775" cy="419100"/>
          </a:xfrm>
          <a:prstGeom prst="rect">
            <a:avLst/>
          </a:prstGeom>
          <a:solidFill>
            <a:schemeClr val="accent2">
              <a:alpha val="27843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>
            <a:off x="136525" y="3598863"/>
            <a:ext cx="550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78" tIns="46639" rIns="93278" bIns="46639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cs typeface="Arial" pitchFamily="34" charset="0"/>
              </a:rPr>
              <a:t>6</a:t>
            </a:r>
            <a:r>
              <a:rPr lang="ru-RU" sz="1400">
                <a:solidFill>
                  <a:srgbClr val="FF0000"/>
                </a:solidFill>
                <a:cs typeface="Arial" pitchFamily="34" charset="0"/>
              </a:rPr>
              <a:t> (</a:t>
            </a:r>
            <a:r>
              <a:rPr lang="en-US" sz="140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ru-RU" sz="1400">
                <a:solidFill>
                  <a:srgbClr val="FF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6172" name="Line 1024"/>
          <p:cNvSpPr>
            <a:spLocks noChangeShapeType="1"/>
          </p:cNvSpPr>
          <p:nvPr/>
        </p:nvSpPr>
        <p:spPr bwMode="auto">
          <a:xfrm flipV="1">
            <a:off x="179388" y="981075"/>
            <a:ext cx="87788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EC2D5B-3895-4D04-98F6-DE38E566D24F}" type="slidenum">
              <a:rPr lang="en-US">
                <a:solidFill>
                  <a:srgbClr val="FFFFFF"/>
                </a:solidFill>
              </a:rPr>
              <a:pPr eaLnBrk="1" hangingPunct="1"/>
              <a:t>44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38" y="234950"/>
            <a:ext cx="8793162" cy="823913"/>
          </a:xfrm>
        </p:spPr>
        <p:txBody>
          <a:bodyPr/>
          <a:lstStyle/>
          <a:p>
            <a:pPr algn="ctr" eaLnBrk="1" hangingPunct="1"/>
            <a:r>
              <a:rPr lang="ru-RU" sz="1800" b="0" smtClean="0">
                <a:cs typeface="Arial" pitchFamily="34" charset="0"/>
              </a:rPr>
              <a:t>ОБЪЕМ ГОСУДАРСТВЕННОГО ДОЛГА ИРКУТСКОЙ ОБЛАСТИ И ДОЛЯ К ДОХОДАМ</a:t>
            </a:r>
            <a:r>
              <a:rPr lang="en-US" sz="1800" b="0" smtClean="0">
                <a:cs typeface="Arial" pitchFamily="34" charset="0"/>
              </a:rPr>
              <a:t> </a:t>
            </a:r>
            <a:r>
              <a:rPr lang="ru-RU" sz="1800" b="0" smtClean="0">
                <a:cs typeface="Arial" pitchFamily="34" charset="0"/>
              </a:rPr>
              <a:t>БЕЗ УЧЕТА БЕЗВОЗМЕЗДНЫХ ПОСТУПЛЕНИЙ</a:t>
            </a:r>
            <a:r>
              <a:rPr lang="ru-RU" sz="1800" b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1800" b="0" smtClean="0">
                <a:solidFill>
                  <a:schemeClr val="tx1"/>
                </a:solidFill>
                <a:cs typeface="Arial" pitchFamily="34" charset="0"/>
              </a:rPr>
            </a:br>
            <a:endParaRPr lang="ru-RU" sz="1800" b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7867650" y="814388"/>
            <a:ext cx="12763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8" tIns="45690" rIns="91378" bIns="4569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</a:rPr>
              <a:t>МЛН. РУБЛЕЙ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520825"/>
          <a:ext cx="91440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Диаграмма" r:id="rId3" imgW="9829800" imgH="5267249" progId="Excel.Chart.8">
                  <p:embed/>
                </p:oleObj>
              </mc:Choice>
              <mc:Fallback>
                <p:oleObj name="Диаграмма" r:id="rId3" imgW="9829800" imgH="52672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0825"/>
                        <a:ext cx="9144000" cy="489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Line 1024"/>
          <p:cNvSpPr>
            <a:spLocks noChangeShapeType="1"/>
          </p:cNvSpPr>
          <p:nvPr/>
        </p:nvSpPr>
        <p:spPr bwMode="auto">
          <a:xfrm flipV="1">
            <a:off x="153988" y="790575"/>
            <a:ext cx="88249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32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3B2C10-C85F-4550-A7A1-65191CB73E50}" type="slidenum">
              <a:rPr lang="en-US">
                <a:solidFill>
                  <a:srgbClr val="FFFFFF"/>
                </a:solidFill>
              </a:rPr>
              <a:pPr eaLnBrk="1" hangingPunct="1"/>
              <a:t>45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68E4ECD-DBE5-4326-8781-0E76881C1F61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60575"/>
            <a:ext cx="8794750" cy="639763"/>
          </a:xfrm>
        </p:spPr>
        <p:txBody>
          <a:bodyPr/>
          <a:lstStyle/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Параметры бюджета 2010 года</a:t>
            </a:r>
            <a:endParaRPr lang="ru-RU" sz="2400" smtClean="0"/>
          </a:p>
        </p:txBody>
      </p:sp>
      <p:sp>
        <p:nvSpPr>
          <p:cNvPr id="33797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2213825-C8DE-4CA5-AEF5-A2B5BD2AB3A9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45F650-D6DC-4097-96FF-B5DF7B198C97}" type="slidenum">
              <a:rPr lang="en-US">
                <a:solidFill>
                  <a:srgbClr val="FFFFFF"/>
                </a:solidFill>
              </a:rPr>
              <a:pPr eaLnBrk="1" hangingPunct="1"/>
              <a:t>46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47650" y="1495425"/>
          <a:ext cx="8624888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Диаграмма" r:id="rId3" imgW="5277002" imgH="2819400" progId="Excel.Chart.8">
                  <p:embed/>
                </p:oleObj>
              </mc:Choice>
              <mc:Fallback>
                <p:oleObj name="Диаграмма" r:id="rId3" imgW="5277002" imgH="2819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495425"/>
                        <a:ext cx="8624888" cy="460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122238" y="234950"/>
            <a:ext cx="8793162" cy="549275"/>
          </a:xfrm>
          <a:noFill/>
        </p:spPr>
        <p:txBody>
          <a:bodyPr/>
          <a:lstStyle/>
          <a:p>
            <a:pPr algn="ctr" defTabSz="911225" eaLnBrk="1" hangingPunct="1"/>
            <a:r>
              <a:rPr lang="ru-RU" sz="1800" b="0" smtClean="0">
                <a:cs typeface="Arial" pitchFamily="34" charset="0"/>
              </a:rPr>
              <a:t>НАЛОГОВЫЕ И НЕНАЛОГОВЫЕ ДОХОДЫ КОНСОЛИДИРОВАННОГО БЮДЖЕТА В 2008 - 2010 ГОДАХ</a:t>
            </a:r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142875" y="765175"/>
            <a:ext cx="8821738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7821613" y="800100"/>
            <a:ext cx="12874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0000"/>
                </a:solidFill>
              </a:rPr>
              <a:t>МЛРД. РУБЛЕЙ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1655763" y="1628775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64,4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4284663" y="1808163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59,9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7092950" y="1808163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</a:rPr>
              <a:t>61</a:t>
            </a:r>
            <a:r>
              <a:rPr lang="ru-RU" sz="1600" b="1">
                <a:solidFill>
                  <a:srgbClr val="000000"/>
                </a:solidFill>
              </a:rPr>
              <a:t>,</a:t>
            </a:r>
            <a:r>
              <a:rPr lang="en-US" sz="1600" b="1">
                <a:solidFill>
                  <a:srgbClr val="000000"/>
                </a:solidFill>
              </a:rPr>
              <a:t>0</a:t>
            </a: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2735263" y="4005263"/>
            <a:ext cx="1116012" cy="36512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2555875" y="3644900"/>
            <a:ext cx="1287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FF0000"/>
                </a:solidFill>
              </a:rPr>
              <a:t>- 0,1 млрд.руб.</a:t>
            </a:r>
          </a:p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FF0000"/>
                </a:solidFill>
              </a:rPr>
              <a:t>или - 0,5% </a:t>
            </a:r>
          </a:p>
        </p:txBody>
      </p:sp>
      <p:sp>
        <p:nvSpPr>
          <p:cNvPr id="8204" name="Rectangle 5"/>
          <p:cNvSpPr>
            <a:spLocks noChangeArrowheads="1"/>
          </p:cNvSpPr>
          <p:nvPr/>
        </p:nvSpPr>
        <p:spPr bwMode="auto">
          <a:xfrm>
            <a:off x="2592388" y="2781300"/>
            <a:ext cx="1287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FF0000"/>
                </a:solidFill>
              </a:rPr>
              <a:t>- 4,4 млрд.руб.</a:t>
            </a:r>
          </a:p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FF0000"/>
                </a:solidFill>
              </a:rPr>
              <a:t>или - 9,</a:t>
            </a:r>
            <a:r>
              <a:rPr lang="en-US" sz="1100" b="1">
                <a:solidFill>
                  <a:srgbClr val="FF0000"/>
                </a:solidFill>
              </a:rPr>
              <a:t>7</a:t>
            </a:r>
            <a:r>
              <a:rPr lang="ru-RU" sz="1100" b="1">
                <a:solidFill>
                  <a:srgbClr val="FF0000"/>
                </a:solidFill>
              </a:rPr>
              <a:t>% </a:t>
            </a:r>
          </a:p>
        </p:txBody>
      </p:sp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2627313" y="1557338"/>
            <a:ext cx="1287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FF0000"/>
                </a:solidFill>
              </a:rPr>
              <a:t>- 4,5 млрд.руб.</a:t>
            </a:r>
          </a:p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FF0000"/>
                </a:solidFill>
              </a:rPr>
              <a:t>или -7,0% </a:t>
            </a: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2663825" y="1844675"/>
            <a:ext cx="1187450" cy="2159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>
            <a:off x="2700338" y="3105150"/>
            <a:ext cx="1116012" cy="1793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V="1">
            <a:off x="5400675" y="4113213"/>
            <a:ext cx="1116013" cy="7143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209" name="Rectangle 5"/>
          <p:cNvSpPr>
            <a:spLocks noChangeArrowheads="1"/>
          </p:cNvSpPr>
          <p:nvPr/>
        </p:nvSpPr>
        <p:spPr bwMode="auto">
          <a:xfrm>
            <a:off x="5435600" y="2673350"/>
            <a:ext cx="1287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6600"/>
                </a:solidFill>
              </a:rPr>
              <a:t>+0,9 млрд.руб.</a:t>
            </a:r>
          </a:p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6600"/>
                </a:solidFill>
              </a:rPr>
              <a:t>или + 2,2% </a:t>
            </a:r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 flipV="1">
            <a:off x="5435600" y="3033713"/>
            <a:ext cx="1116013" cy="10795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211" name="Rectangle 5"/>
          <p:cNvSpPr>
            <a:spLocks noChangeArrowheads="1"/>
          </p:cNvSpPr>
          <p:nvPr/>
        </p:nvSpPr>
        <p:spPr bwMode="auto">
          <a:xfrm>
            <a:off x="5292725" y="1687513"/>
            <a:ext cx="1287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6600"/>
                </a:solidFill>
              </a:rPr>
              <a:t>+1,1 млрд.руб.</a:t>
            </a:r>
          </a:p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6600"/>
                </a:solidFill>
              </a:rPr>
              <a:t>или + 1,8% </a:t>
            </a:r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 flipV="1">
            <a:off x="5364163" y="2060575"/>
            <a:ext cx="1152525" cy="3651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8213" name="Rectangle 5"/>
          <p:cNvSpPr>
            <a:spLocks noChangeArrowheads="1"/>
          </p:cNvSpPr>
          <p:nvPr/>
        </p:nvSpPr>
        <p:spPr bwMode="auto">
          <a:xfrm>
            <a:off x="5364163" y="3681413"/>
            <a:ext cx="1287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6600"/>
                </a:solidFill>
              </a:rPr>
              <a:t>+0,2 млрд.руб.</a:t>
            </a:r>
          </a:p>
          <a:p>
            <a:pPr algn="ctr" defTabSz="911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006600"/>
                </a:solidFill>
              </a:rPr>
              <a:t>или + 1,1% </a:t>
            </a:r>
          </a:p>
        </p:txBody>
      </p:sp>
    </p:spTree>
    <p:extLst>
      <p:ext uri="{BB962C8B-B14F-4D97-AF65-F5344CB8AC3E}">
        <p14:creationId xmlns:p14="http://schemas.microsoft.com/office/powerpoint/2010/main" val="14965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D6DC02-012D-4D14-B5FF-03C64533249A}" type="slidenum">
              <a:rPr lang="en-US">
                <a:solidFill>
                  <a:srgbClr val="FFFFFF"/>
                </a:solidFill>
              </a:rPr>
              <a:pPr eaLnBrk="1" hangingPunct="1"/>
              <a:t>47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38" y="225425"/>
            <a:ext cx="8793162" cy="304800"/>
          </a:xfrm>
          <a:noFill/>
        </p:spPr>
        <p:txBody>
          <a:bodyPr/>
          <a:lstStyle/>
          <a:p>
            <a:pPr algn="ctr" eaLnBrk="1" hangingPunct="1"/>
            <a:r>
              <a:rPr lang="ru-RU" sz="2000" b="0" smtClean="0">
                <a:solidFill>
                  <a:schemeClr val="tx1"/>
                </a:solidFill>
              </a:rPr>
              <a:t>МЕЖБЮДЖЕТНЫЕ ТРАНСФЕРТЫ</a:t>
            </a:r>
          </a:p>
        </p:txBody>
      </p:sp>
      <p:sp>
        <p:nvSpPr>
          <p:cNvPr id="34820" name="Line 1024"/>
          <p:cNvSpPr>
            <a:spLocks noChangeShapeType="1"/>
          </p:cNvSpPr>
          <p:nvPr/>
        </p:nvSpPr>
        <p:spPr bwMode="auto">
          <a:xfrm>
            <a:off x="142875" y="512763"/>
            <a:ext cx="8785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7775575" y="476250"/>
            <a:ext cx="13684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66" tIns="45485" rIns="90966" bIns="45485" anchor="ctr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500">
                <a:solidFill>
                  <a:srgbClr val="000000"/>
                </a:solidFill>
              </a:rPr>
              <a:t>МЛН.РУБЛЕЙ</a:t>
            </a:r>
          </a:p>
        </p:txBody>
      </p:sp>
      <p:graphicFrame>
        <p:nvGraphicFramePr>
          <p:cNvPr id="616453" name="Group 5"/>
          <p:cNvGraphicFramePr>
            <a:graphicFrameLocks noGrp="1"/>
          </p:cNvGraphicFramePr>
          <p:nvPr>
            <p:ph idx="1"/>
          </p:nvPr>
        </p:nvGraphicFramePr>
        <p:xfrm>
          <a:off x="142875" y="728663"/>
          <a:ext cx="8893175" cy="5924551"/>
        </p:xfrm>
        <a:graphic>
          <a:graphicData uri="http://schemas.openxmlformats.org/drawingml/2006/table">
            <a:tbl>
              <a:tblPr/>
              <a:tblGrid>
                <a:gridCol w="3852863"/>
                <a:gridCol w="828675"/>
                <a:gridCol w="827087"/>
                <a:gridCol w="828675"/>
                <a:gridCol w="1187450"/>
                <a:gridCol w="1368425"/>
              </a:tblGrid>
              <a:tr h="5203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Наименование</a:t>
                      </a:r>
                    </a:p>
                  </a:txBody>
                  <a:tcPr marL="93600" marR="93600" marT="46805" marB="468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2008 (факт)</a:t>
                      </a:r>
                    </a:p>
                  </a:txBody>
                  <a:tcPr marL="93600" marR="93600" marT="46805" marB="468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 (факт)</a:t>
                      </a:r>
                    </a:p>
                  </a:txBody>
                  <a:tcPr marL="93600" marR="93600" marT="46805" marB="468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 (закон)</a:t>
                      </a:r>
                    </a:p>
                  </a:txBody>
                  <a:tcPr marL="93600" marR="93600" marT="46805" marB="468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Изменение 2010 к 2009</a:t>
                      </a:r>
                    </a:p>
                  </a:txBody>
                  <a:tcPr marL="93600" marR="93600" marT="46805" marB="468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Прирост/ снижение, %</a:t>
                      </a:r>
                    </a:p>
                  </a:txBody>
                  <a:tcPr marL="93600" marR="93600" marT="46805" marB="4680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Дотации местным бюджетам, из них: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4 072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4 039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3 669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-370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-9%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Дотации на выравнивание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4 038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4 038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3 432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-606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-15%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Прочие дотации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0,4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236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+235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+58 900%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Субсидии местным бюджетам, из них: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6 937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7 013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6 508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-505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-7%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Субсидии на выплату заработной платы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3 507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4 052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3 697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-355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-9%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Субсидии на завоз топлива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927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835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723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-112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-13%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Субсидии на разницу в тарифах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659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387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+113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+29%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Субсидии на подготовку к зиме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529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468*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352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-116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-25%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Прочие субсидии (включая ЦП)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1 315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1 271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1 236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-35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-3%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Субвенции местным бюджетам, из них: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10 437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9 916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10 069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+153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+2%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Субвенции на «образование»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8 867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8 262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8 274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+12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0%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 осуществление гос.полномочий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1 570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1 654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1 795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+141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+9%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Иные межбюджетные трансферты, из них: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466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863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962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+99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+12%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94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Межбюджетные трансферты на сбалансированность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-80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-100%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Прочие межбюджетные трансферты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345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783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962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+179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+23%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МБТ бюджетам гос. внебюджетных фондов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2 589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3 779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3 610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-169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-4%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65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ИТОГО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24 501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25 610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24 818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-792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-3%</a:t>
                      </a:r>
                    </a:p>
                  </a:txBody>
                  <a:tcPr marL="93187" marR="93187" marT="46600" marB="466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57" name="Text Box 140"/>
          <p:cNvSpPr txBox="1">
            <a:spLocks noChangeArrowheads="1"/>
          </p:cNvSpPr>
          <p:nvPr/>
        </p:nvSpPr>
        <p:spPr bwMode="auto">
          <a:xfrm>
            <a:off x="49213" y="6575425"/>
            <a:ext cx="4103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87" tIns="46595" rIns="93187" bIns="46595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В том числе за счет резервного фонда в размере 250</a:t>
            </a:r>
          </a:p>
        </p:txBody>
      </p:sp>
    </p:spTree>
    <p:extLst>
      <p:ext uri="{BB962C8B-B14F-4D97-AF65-F5344CB8AC3E}">
        <p14:creationId xmlns:p14="http://schemas.microsoft.com/office/powerpoint/2010/main" val="867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8F2AA4-B0FA-411A-AB41-D093B34E026E}" type="slidenum">
              <a:rPr lang="en-US">
                <a:solidFill>
                  <a:srgbClr val="FFFFFF"/>
                </a:solidFill>
              </a:rPr>
              <a:pPr eaLnBrk="1" hangingPunct="1"/>
              <a:t>48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220" name="Номер слайда 2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BA916C-2E0D-4516-AABC-2EAC6E92DABD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FFFFFF"/>
              </a:solidFill>
            </a:endParaRPr>
          </a:p>
        </p:txBody>
      </p:sp>
      <p:graphicFrame>
        <p:nvGraphicFramePr>
          <p:cNvPr id="9218" name="Object 1026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492250"/>
          <a:ext cx="7607300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Диаграмма" r:id="rId3" imgW="5886450" imgH="3648075" progId="Excel.Chart.8">
                  <p:embed/>
                </p:oleObj>
              </mc:Choice>
              <mc:Fallback>
                <p:oleObj name="Диаграмма" r:id="rId3" imgW="5886450" imgH="36480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92250"/>
                        <a:ext cx="7607300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1027"/>
          <p:cNvSpPr txBox="1">
            <a:spLocks noChangeArrowheads="1"/>
          </p:cNvSpPr>
          <p:nvPr/>
        </p:nvSpPr>
        <p:spPr bwMode="auto">
          <a:xfrm>
            <a:off x="0" y="22383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09" tIns="46503" rIns="93009" bIns="4650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ДОЛЯ МЕЖБЮДЖЕТНЫХ ТРАНСФЕРТОВ В РАСХОДАХ ОБЛАСТНОГО БЮДЖЕТА ИРКУТСКОЙ ОБЛАСТИ С УЧЕТОМ МАЙСКОГО УТОЧНЕНИЯ 2010 ГОДА</a:t>
            </a:r>
          </a:p>
        </p:txBody>
      </p:sp>
      <p:sp>
        <p:nvSpPr>
          <p:cNvPr id="9222" name="Line 1028"/>
          <p:cNvSpPr>
            <a:spLocks noChangeShapeType="1"/>
          </p:cNvSpPr>
          <p:nvPr/>
        </p:nvSpPr>
        <p:spPr bwMode="auto">
          <a:xfrm flipV="1">
            <a:off x="0" y="1089025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7210425" y="3127375"/>
            <a:ext cx="166688" cy="165100"/>
          </a:xfrm>
          <a:prstGeom prst="rect">
            <a:avLst/>
          </a:prstGeom>
          <a:gradFill rotWithShape="1">
            <a:gsLst>
              <a:gs pos="0">
                <a:srgbClr val="ECF6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3029" tIns="46514" rIns="93029" bIns="46514" anchor="ctr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7351713" y="3060700"/>
            <a:ext cx="17922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9" tIns="46514" rIns="93029" bIns="46514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 - Субвенции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   муниципальным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   образованиям </a:t>
            </a: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7218363" y="2522538"/>
            <a:ext cx="157162" cy="147637"/>
          </a:xfrm>
          <a:prstGeom prst="rect">
            <a:avLst/>
          </a:prstGeom>
          <a:gradFill rotWithShape="1">
            <a:gsLst>
              <a:gs pos="0">
                <a:srgbClr val="DCF8FF"/>
              </a:gs>
              <a:gs pos="100000">
                <a:srgbClr val="00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3029" tIns="46514" rIns="93029" bIns="46514" anchor="ctr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7302500" y="2427288"/>
            <a:ext cx="1841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9" tIns="46514" rIns="93029" bIns="46514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 - МБТ на решение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   вопросов местного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   значения</a:t>
            </a:r>
          </a:p>
        </p:txBody>
      </p:sp>
      <p:sp>
        <p:nvSpPr>
          <p:cNvPr id="9227" name="Text Box 1033"/>
          <p:cNvSpPr txBox="1">
            <a:spLocks noChangeArrowheads="1"/>
          </p:cNvSpPr>
          <p:nvPr/>
        </p:nvSpPr>
        <p:spPr bwMode="auto">
          <a:xfrm>
            <a:off x="1085850" y="2795588"/>
            <a:ext cx="647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10 437</a:t>
            </a:r>
          </a:p>
        </p:txBody>
      </p:sp>
      <p:sp>
        <p:nvSpPr>
          <p:cNvPr id="9228" name="Text Box 1034"/>
          <p:cNvSpPr txBox="1">
            <a:spLocks noChangeArrowheads="1"/>
          </p:cNvSpPr>
          <p:nvPr/>
        </p:nvSpPr>
        <p:spPr bwMode="auto">
          <a:xfrm>
            <a:off x="273050" y="2452688"/>
            <a:ext cx="487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41%</a:t>
            </a:r>
          </a:p>
        </p:txBody>
      </p:sp>
      <p:sp>
        <p:nvSpPr>
          <p:cNvPr id="9229" name="Text Box 1035"/>
          <p:cNvSpPr txBox="1">
            <a:spLocks noChangeArrowheads="1"/>
          </p:cNvSpPr>
          <p:nvPr/>
        </p:nvSpPr>
        <p:spPr bwMode="auto">
          <a:xfrm>
            <a:off x="2692400" y="2357438"/>
            <a:ext cx="487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40%</a:t>
            </a:r>
          </a:p>
        </p:txBody>
      </p:sp>
      <p:sp>
        <p:nvSpPr>
          <p:cNvPr id="9230" name="Text Box 1036"/>
          <p:cNvSpPr txBox="1">
            <a:spLocks noChangeArrowheads="1"/>
          </p:cNvSpPr>
          <p:nvPr/>
        </p:nvSpPr>
        <p:spPr bwMode="auto">
          <a:xfrm>
            <a:off x="5149850" y="2347913"/>
            <a:ext cx="487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38%</a:t>
            </a:r>
          </a:p>
        </p:txBody>
      </p:sp>
      <p:sp>
        <p:nvSpPr>
          <p:cNvPr id="9231" name="Text Box 1037"/>
          <p:cNvSpPr txBox="1">
            <a:spLocks noChangeArrowheads="1"/>
          </p:cNvSpPr>
          <p:nvPr/>
        </p:nvSpPr>
        <p:spPr bwMode="auto">
          <a:xfrm>
            <a:off x="1076325" y="1947863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14 064</a:t>
            </a:r>
          </a:p>
        </p:txBody>
      </p:sp>
      <p:sp>
        <p:nvSpPr>
          <p:cNvPr id="9232" name="Text Box 1038"/>
          <p:cNvSpPr txBox="1">
            <a:spLocks noChangeArrowheads="1"/>
          </p:cNvSpPr>
          <p:nvPr/>
        </p:nvSpPr>
        <p:spPr bwMode="auto">
          <a:xfrm>
            <a:off x="7775575" y="1196975"/>
            <a:ext cx="1236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9233" name="Text Box 1039"/>
          <p:cNvSpPr txBox="1">
            <a:spLocks noChangeArrowheads="1"/>
          </p:cNvSpPr>
          <p:nvPr/>
        </p:nvSpPr>
        <p:spPr bwMode="auto">
          <a:xfrm>
            <a:off x="3536950" y="2833688"/>
            <a:ext cx="563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9 916</a:t>
            </a:r>
          </a:p>
        </p:txBody>
      </p:sp>
      <p:sp>
        <p:nvSpPr>
          <p:cNvPr id="9234" name="Text Box 1040"/>
          <p:cNvSpPr txBox="1">
            <a:spLocks noChangeArrowheads="1"/>
          </p:cNvSpPr>
          <p:nvPr/>
        </p:nvSpPr>
        <p:spPr bwMode="auto">
          <a:xfrm>
            <a:off x="3495675" y="1966913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15 444</a:t>
            </a:r>
          </a:p>
        </p:txBody>
      </p:sp>
      <p:sp>
        <p:nvSpPr>
          <p:cNvPr id="9235" name="Text Box 1041"/>
          <p:cNvSpPr txBox="1">
            <a:spLocks noChangeArrowheads="1"/>
          </p:cNvSpPr>
          <p:nvPr/>
        </p:nvSpPr>
        <p:spPr bwMode="auto">
          <a:xfrm>
            <a:off x="5915025" y="2795588"/>
            <a:ext cx="647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10 069</a:t>
            </a:r>
          </a:p>
        </p:txBody>
      </p:sp>
      <p:sp>
        <p:nvSpPr>
          <p:cNvPr id="9236" name="Text Box 1042"/>
          <p:cNvSpPr txBox="1">
            <a:spLocks noChangeArrowheads="1"/>
          </p:cNvSpPr>
          <p:nvPr/>
        </p:nvSpPr>
        <p:spPr bwMode="auto">
          <a:xfrm>
            <a:off x="5897563" y="2043113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14 749</a:t>
            </a:r>
          </a:p>
        </p:txBody>
      </p:sp>
      <p:sp>
        <p:nvSpPr>
          <p:cNvPr id="9237" name="Rectangle 10"/>
          <p:cNvSpPr>
            <a:spLocks noChangeArrowheads="1"/>
          </p:cNvSpPr>
          <p:nvPr/>
        </p:nvSpPr>
        <p:spPr bwMode="auto">
          <a:xfrm>
            <a:off x="7200900" y="3832225"/>
            <a:ext cx="166688" cy="165100"/>
          </a:xfrm>
          <a:prstGeom prst="rect">
            <a:avLst/>
          </a:prstGeom>
          <a:gradFill rotWithShape="1">
            <a:gsLst>
              <a:gs pos="0">
                <a:srgbClr val="F6F6F6"/>
              </a:gs>
              <a:gs pos="100000">
                <a:srgbClr val="C0C0C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3029" tIns="46514" rIns="93029" bIns="46514" anchor="ctr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8" name="Text Box 12"/>
          <p:cNvSpPr txBox="1">
            <a:spLocks noChangeArrowheads="1"/>
          </p:cNvSpPr>
          <p:nvPr/>
        </p:nvSpPr>
        <p:spPr bwMode="auto">
          <a:xfrm>
            <a:off x="7342188" y="3765550"/>
            <a:ext cx="180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9" tIns="46514" rIns="93029" bIns="46514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 - Расходы областного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   бюджета</a:t>
            </a:r>
          </a:p>
        </p:txBody>
      </p:sp>
      <p:sp>
        <p:nvSpPr>
          <p:cNvPr id="9239" name="Text Box 1045"/>
          <p:cNvSpPr txBox="1">
            <a:spLocks noChangeArrowheads="1"/>
          </p:cNvSpPr>
          <p:nvPr/>
        </p:nvSpPr>
        <p:spPr bwMode="auto">
          <a:xfrm>
            <a:off x="1117600" y="1462088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60 059</a:t>
            </a:r>
          </a:p>
        </p:txBody>
      </p:sp>
      <p:sp>
        <p:nvSpPr>
          <p:cNvPr id="9240" name="Text Box 1046"/>
          <p:cNvSpPr txBox="1">
            <a:spLocks noChangeArrowheads="1"/>
          </p:cNvSpPr>
          <p:nvPr/>
        </p:nvSpPr>
        <p:spPr bwMode="auto">
          <a:xfrm>
            <a:off x="3502025" y="1452563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62 770</a:t>
            </a:r>
          </a:p>
        </p:txBody>
      </p:sp>
      <p:sp>
        <p:nvSpPr>
          <p:cNvPr id="9241" name="Text Box 1047"/>
          <p:cNvSpPr txBox="1">
            <a:spLocks noChangeArrowheads="1"/>
          </p:cNvSpPr>
          <p:nvPr/>
        </p:nvSpPr>
        <p:spPr bwMode="auto">
          <a:xfrm>
            <a:off x="5929313" y="1443038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65 179</a:t>
            </a:r>
          </a:p>
        </p:txBody>
      </p:sp>
      <p:sp>
        <p:nvSpPr>
          <p:cNvPr id="9242" name="AutoShape 1048"/>
          <p:cNvSpPr>
            <a:spLocks/>
          </p:cNvSpPr>
          <p:nvPr/>
        </p:nvSpPr>
        <p:spPr bwMode="auto">
          <a:xfrm>
            <a:off x="825500" y="1704975"/>
            <a:ext cx="69850" cy="1600200"/>
          </a:xfrm>
          <a:prstGeom prst="leftBrace">
            <a:avLst>
              <a:gd name="adj1" fmla="val 1909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243" name="AutoShape 1049"/>
          <p:cNvSpPr>
            <a:spLocks/>
          </p:cNvSpPr>
          <p:nvPr/>
        </p:nvSpPr>
        <p:spPr bwMode="auto">
          <a:xfrm>
            <a:off x="3225800" y="1704975"/>
            <a:ext cx="69850" cy="1600200"/>
          </a:xfrm>
          <a:prstGeom prst="leftBrace">
            <a:avLst>
              <a:gd name="adj1" fmla="val 1909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244" name="AutoShape 1050"/>
          <p:cNvSpPr>
            <a:spLocks/>
          </p:cNvSpPr>
          <p:nvPr/>
        </p:nvSpPr>
        <p:spPr bwMode="auto">
          <a:xfrm>
            <a:off x="5664200" y="1695450"/>
            <a:ext cx="50800" cy="1562100"/>
          </a:xfrm>
          <a:prstGeom prst="leftBrace">
            <a:avLst>
              <a:gd name="adj1" fmla="val 256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245" name="Text Box 1051"/>
          <p:cNvSpPr txBox="1">
            <a:spLocks noChangeArrowheads="1"/>
          </p:cNvSpPr>
          <p:nvPr/>
        </p:nvSpPr>
        <p:spPr bwMode="auto">
          <a:xfrm>
            <a:off x="3644900" y="4081463"/>
            <a:ext cx="487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60%</a:t>
            </a:r>
          </a:p>
        </p:txBody>
      </p:sp>
      <p:sp>
        <p:nvSpPr>
          <p:cNvPr id="9246" name="Text Box 1052"/>
          <p:cNvSpPr txBox="1">
            <a:spLocks noChangeArrowheads="1"/>
          </p:cNvSpPr>
          <p:nvPr/>
        </p:nvSpPr>
        <p:spPr bwMode="auto">
          <a:xfrm>
            <a:off x="5976938" y="4081463"/>
            <a:ext cx="530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62 %</a:t>
            </a:r>
          </a:p>
        </p:txBody>
      </p:sp>
      <p:sp>
        <p:nvSpPr>
          <p:cNvPr id="9247" name="Text Box 1053"/>
          <p:cNvSpPr txBox="1">
            <a:spLocks noChangeArrowheads="1"/>
          </p:cNvSpPr>
          <p:nvPr/>
        </p:nvSpPr>
        <p:spPr bwMode="auto">
          <a:xfrm>
            <a:off x="1168400" y="4110038"/>
            <a:ext cx="487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88" rIns="91374" bIns="45688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15552631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082F57-248D-437A-8478-61A2B6480605}" type="slidenum">
              <a:rPr lang="en-US">
                <a:solidFill>
                  <a:srgbClr val="FFFFFF"/>
                </a:solidFill>
              </a:rPr>
              <a:pPr eaLnBrk="1" hangingPunct="1"/>
              <a:t>49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F3F0FA7-3EB5-44E7-9334-B86BEFAD10C2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924050"/>
            <a:ext cx="8794750" cy="1370013"/>
          </a:xfrm>
        </p:spPr>
        <p:txBody>
          <a:bodyPr/>
          <a:lstStyle/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Основные проблемы МБО</a:t>
            </a:r>
            <a:endParaRPr lang="ru-RU" sz="2400" smtClean="0"/>
          </a:p>
          <a:p>
            <a:pPr marL="0" indent="0" defTabSz="895350" eaLnBrk="1" hangingPunct="1">
              <a:buFontTx/>
              <a:buNone/>
            </a:pPr>
            <a:endParaRPr lang="ru-RU" sz="2400" smtClean="0"/>
          </a:p>
          <a:p>
            <a:pPr marL="0" indent="0" algn="r" defTabSz="895350" eaLnBrk="1" hangingPunct="1">
              <a:buFontTx/>
              <a:buNone/>
            </a:pPr>
            <a:endParaRPr lang="ru-RU" sz="2400" smtClean="0"/>
          </a:p>
        </p:txBody>
      </p:sp>
      <p:sp>
        <p:nvSpPr>
          <p:cNvPr id="35845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A0FFF03-2709-4E76-9467-9A37455CCFAB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62229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02679F-016C-4F89-BFB6-0F59937616AE}" type="slidenum">
              <a:rPr lang="en-US">
                <a:solidFill>
                  <a:srgbClr val="FFFFFF"/>
                </a:solidFill>
              </a:rPr>
              <a:pPr eaLnBrk="1" hangingPunct="1"/>
              <a:t>50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6867" name="Номер слайда 6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20EF37-7366-47DE-BA13-6944A51931E9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22238" y="234950"/>
            <a:ext cx="8793162" cy="549275"/>
          </a:xfrm>
          <a:noFill/>
        </p:spPr>
        <p:txBody>
          <a:bodyPr/>
          <a:lstStyle/>
          <a:p>
            <a:pPr algn="ctr" eaLnBrk="1" hangingPunct="1"/>
            <a:r>
              <a:rPr lang="ru-RU" sz="1800" b="0" smtClean="0">
                <a:solidFill>
                  <a:schemeClr val="tx1"/>
                </a:solidFill>
              </a:rPr>
              <a:t>ГРУППЫ ДОТАЦИОННОСТИ МУНИЦИПАЛЬНЫХ РАЙОНОВ И ГОРОДСКИХ ОКРУГОВ ПО ПЛАНОВЫМ ПОКАЗАТЕЛЯМ НА </a:t>
            </a:r>
            <a:r>
              <a:rPr lang="en-US" sz="1800" b="0" smtClean="0">
                <a:solidFill>
                  <a:schemeClr val="tx1"/>
                </a:solidFill>
              </a:rPr>
              <a:t>01</a:t>
            </a:r>
            <a:r>
              <a:rPr lang="ru-RU" sz="1800" b="0" smtClean="0">
                <a:solidFill>
                  <a:schemeClr val="tx1"/>
                </a:solidFill>
              </a:rPr>
              <a:t>.05.2010*</a:t>
            </a:r>
          </a:p>
        </p:txBody>
      </p:sp>
      <p:graphicFrame>
        <p:nvGraphicFramePr>
          <p:cNvPr id="617476" name="Group 4"/>
          <p:cNvGraphicFramePr>
            <a:graphicFrameLocks noGrp="1"/>
          </p:cNvGraphicFramePr>
          <p:nvPr>
            <p:ph sz="quarter" idx="4294967295"/>
          </p:nvPr>
        </p:nvGraphicFramePr>
        <p:xfrm>
          <a:off x="268288" y="1527175"/>
          <a:ext cx="1443037" cy="198438"/>
        </p:xfrm>
        <a:graphic>
          <a:graphicData uri="http://schemas.openxmlformats.org/drawingml/2006/table">
            <a:tbl>
              <a:tblPr/>
              <a:tblGrid>
                <a:gridCol w="1443037"/>
              </a:tblGrid>
              <a:tr h="198438">
                <a:tc>
                  <a:txBody>
                    <a:bodyPr/>
                    <a:lstStyle/>
                    <a:p>
                      <a:pPr marL="349250" marR="0" lvl="0" indent="-349250" algn="l" defTabSz="912813" rtl="0" eaLnBrk="1" fontAlgn="ctr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Иркутск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023" marR="93023" marT="46510" marB="465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7482" name="Group 10"/>
          <p:cNvGraphicFramePr>
            <a:graphicFrameLocks noGrp="1"/>
          </p:cNvGraphicFramePr>
          <p:nvPr>
            <p:ph sz="quarter" idx="4294967295"/>
          </p:nvPr>
        </p:nvGraphicFramePr>
        <p:xfrm>
          <a:off x="4506913" y="1520825"/>
          <a:ext cx="2090737" cy="5049848"/>
        </p:xfrm>
        <a:graphic>
          <a:graphicData uri="http://schemas.openxmlformats.org/drawingml/2006/table">
            <a:tbl>
              <a:tblPr/>
              <a:tblGrid>
                <a:gridCol w="2090737"/>
              </a:tblGrid>
              <a:tr h="195276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Ольхонский                     69%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26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Жигаловский                   68%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Качугский                        68%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88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Зиминский                       66%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Чунский                            65%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88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       65%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Нижнеудинский              62%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Киренский                       61%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Усольский                        58%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Усть-Илимский               57%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88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Братский                          56%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Тулунский                        56% 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Тайшетский                     53%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Казачинско-Ленский      52%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88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Мамско-Чуйский             50%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Нижнеилимский              49%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Слюдянский                     48%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88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г.Свирск                           40%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г.Зима                               39%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Усть-Кутский                  39%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26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Иркутский                        39%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88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Катангский                      37%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г.Тулун                             36%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88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Шелеховский                  36%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99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Бодайбинский                 35%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88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г.Черемхово                     31%</a:t>
                      </a:r>
                    </a:p>
                  </a:txBody>
                  <a:tcPr marL="91385" marR="91385" marT="45696" marB="4569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7538" name="Group 66"/>
          <p:cNvGraphicFramePr>
            <a:graphicFrameLocks noGrp="1"/>
          </p:cNvGraphicFramePr>
          <p:nvPr>
            <p:ph sz="quarter" idx="4294967295"/>
          </p:nvPr>
        </p:nvGraphicFramePr>
        <p:xfrm>
          <a:off x="2197100" y="1509713"/>
          <a:ext cx="2087563" cy="976354"/>
        </p:xfrm>
        <a:graphic>
          <a:graphicData uri="http://schemas.openxmlformats.org/drawingml/2006/table">
            <a:tbl>
              <a:tblPr/>
              <a:tblGrid>
                <a:gridCol w="2087563"/>
              </a:tblGrid>
              <a:tr h="193633">
                <a:tc>
                  <a:txBody>
                    <a:bodyPr/>
                    <a:lstStyle/>
                    <a:p>
                      <a:pPr marL="349250" marR="0" lvl="0" indent="-34925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г.Саянск                           28%</a:t>
                      </a:r>
                    </a:p>
                  </a:txBody>
                  <a:tcPr marL="91385" marR="91385" marT="45683" marB="456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44">
                <a:tc>
                  <a:txBody>
                    <a:bodyPr/>
                    <a:lstStyle/>
                    <a:p>
                      <a:pPr marL="349250" marR="0" lvl="0" indent="-34925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г.Усть-Илимск                26%</a:t>
                      </a:r>
                    </a:p>
                  </a:txBody>
                  <a:tcPr marL="91385" marR="91385" marT="45683" marB="456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33">
                <a:tc>
                  <a:txBody>
                    <a:bodyPr/>
                    <a:lstStyle/>
                    <a:p>
                      <a:pPr marL="349250" marR="0" lvl="0" indent="-34925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г.Усолье-Сибирское       19%</a:t>
                      </a:r>
                    </a:p>
                  </a:txBody>
                  <a:tcPr marL="91385" marR="91385" marT="45683" marB="456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156">
                <a:tc>
                  <a:txBody>
                    <a:bodyPr/>
                    <a:lstStyle/>
                    <a:p>
                      <a:pPr marL="349250" marR="0" lvl="0" indent="-34925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Ангарский                       12%</a:t>
                      </a:r>
                    </a:p>
                  </a:txBody>
                  <a:tcPr marL="91385" marR="91385" marT="45683" marB="456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44">
                <a:tc>
                  <a:txBody>
                    <a:bodyPr/>
                    <a:lstStyle/>
                    <a:p>
                      <a:pPr marL="349250" marR="0" lvl="0" indent="-34925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г.Братск                          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11%</a:t>
                      </a:r>
                    </a:p>
                  </a:txBody>
                  <a:tcPr marL="91385" marR="91385" marT="45683" marB="4568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7552" name="Group 80"/>
          <p:cNvGraphicFramePr>
            <a:graphicFrameLocks noGrp="1"/>
          </p:cNvGraphicFramePr>
          <p:nvPr>
            <p:ph sz="quarter" idx="4294967295"/>
          </p:nvPr>
        </p:nvGraphicFramePr>
        <p:xfrm>
          <a:off x="7080250" y="1520825"/>
          <a:ext cx="1882775" cy="1936946"/>
        </p:xfrm>
        <a:graphic>
          <a:graphicData uri="http://schemas.openxmlformats.org/drawingml/2006/table">
            <a:tbl>
              <a:tblPr/>
              <a:tblGrid>
                <a:gridCol w="1882775"/>
              </a:tblGrid>
              <a:tr h="196786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Баяндаевский             82%</a:t>
                      </a:r>
                    </a:p>
                  </a:txBody>
                  <a:tcPr marL="91385" marR="91385" marT="45678" marB="4567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23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Нукутский                  82%</a:t>
                      </a:r>
                    </a:p>
                  </a:txBody>
                  <a:tcPr marL="91385" marR="91385" marT="45678" marB="4567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23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Осинский                    80%</a:t>
                      </a:r>
                    </a:p>
                  </a:txBody>
                  <a:tcPr marL="91385" marR="91385" marT="45678" marB="4567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12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Боханский                   83%</a:t>
                      </a:r>
                    </a:p>
                  </a:txBody>
                  <a:tcPr marL="91385" marR="91385" marT="45678" marB="4567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23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Балаганский               79%</a:t>
                      </a:r>
                    </a:p>
                  </a:txBody>
                  <a:tcPr marL="91385" marR="91385" marT="45678" marB="4567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00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Усть-Удинский          77%</a:t>
                      </a:r>
                    </a:p>
                  </a:txBody>
                  <a:tcPr marL="91385" marR="91385" marT="45678" marB="4567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23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Куйтунский                79%</a:t>
                      </a:r>
                    </a:p>
                  </a:txBody>
                  <a:tcPr marL="91385" marR="91385" marT="45678" marB="4567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23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Черемховский            76%</a:t>
                      </a:r>
                    </a:p>
                  </a:txBody>
                  <a:tcPr marL="91385" marR="91385" marT="45678" marB="4567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12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Заларинский               69%</a:t>
                      </a:r>
                    </a:p>
                  </a:txBody>
                  <a:tcPr marL="91385" marR="91385" marT="45678" marB="4567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923">
                <a:tc>
                  <a:txBody>
                    <a:bodyPr/>
                    <a:lstStyle/>
                    <a:p>
                      <a:pPr marL="0" marR="0" lvl="0" indent="0" algn="l" defTabSz="912813" rtl="0" eaLnBrk="1" fontAlgn="b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Аларский                    71%</a:t>
                      </a:r>
                    </a:p>
                  </a:txBody>
                  <a:tcPr marL="91385" marR="91385" marT="45678" marB="4567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69" name="Rectangle 73"/>
          <p:cNvSpPr>
            <a:spLocks noChangeArrowheads="1"/>
          </p:cNvSpPr>
          <p:nvPr/>
        </p:nvSpPr>
        <p:spPr bwMode="auto">
          <a:xfrm>
            <a:off x="4695825" y="849313"/>
            <a:ext cx="1630363" cy="4206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124" tIns="45565" rIns="91124" bIns="45565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III </a:t>
            </a: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ГРУППА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26 тер. - 62%</a:t>
            </a:r>
          </a:p>
        </p:txBody>
      </p:sp>
      <p:sp>
        <p:nvSpPr>
          <p:cNvPr id="36970" name="Rectangle 74"/>
          <p:cNvSpPr>
            <a:spLocks noChangeArrowheads="1"/>
          </p:cNvSpPr>
          <p:nvPr/>
        </p:nvSpPr>
        <p:spPr bwMode="auto">
          <a:xfrm>
            <a:off x="468313" y="1306513"/>
            <a:ext cx="1133475" cy="1476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124" tIns="45565" rIns="91124" bIns="45565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1100" b="1">
                <a:solidFill>
                  <a:srgbClr val="000000"/>
                </a:solidFill>
                <a:cs typeface="Arial" pitchFamily="34" charset="0"/>
              </a:rPr>
              <a:t>МБТ </a:t>
            </a:r>
            <a:r>
              <a:rPr lang="en-US" altLang="ko-KR" sz="11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&lt;10%</a:t>
            </a:r>
            <a:endParaRPr lang="ru-RU" sz="11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971" name="Rectangle 75"/>
          <p:cNvSpPr>
            <a:spLocks noChangeArrowheads="1"/>
          </p:cNvSpPr>
          <p:nvPr/>
        </p:nvSpPr>
        <p:spPr bwMode="auto">
          <a:xfrm>
            <a:off x="2524125" y="1325563"/>
            <a:ext cx="1133475" cy="146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124" tIns="45565" rIns="91124" bIns="45565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10%&lt;</a:t>
            </a:r>
            <a:r>
              <a:rPr lang="ru-RU" altLang="ko-KR" sz="11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МБТ</a:t>
            </a:r>
            <a:r>
              <a:rPr lang="en-US" altLang="ko-KR" sz="11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&lt;30%</a:t>
            </a:r>
            <a:endParaRPr lang="ru-RU" sz="1100" b="1">
              <a:solidFill>
                <a:srgbClr val="000000"/>
              </a:solidFill>
              <a:ea typeface="Gulim" pitchFamily="34" charset="-127"/>
              <a:cs typeface="Arial" pitchFamily="34" charset="0"/>
            </a:endParaRPr>
          </a:p>
        </p:txBody>
      </p:sp>
      <p:sp>
        <p:nvSpPr>
          <p:cNvPr id="36972" name="Rectangle 76"/>
          <p:cNvSpPr>
            <a:spLocks noChangeArrowheads="1"/>
          </p:cNvSpPr>
          <p:nvPr/>
        </p:nvSpPr>
        <p:spPr bwMode="auto">
          <a:xfrm>
            <a:off x="4957763" y="1344613"/>
            <a:ext cx="1135062" cy="136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124" tIns="45565" rIns="91124" bIns="45565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30%&lt;</a:t>
            </a:r>
            <a:r>
              <a:rPr lang="ru-RU" altLang="ko-KR" sz="11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МБТ</a:t>
            </a:r>
            <a:r>
              <a:rPr lang="en-US" altLang="ko-KR" sz="11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&lt;70%</a:t>
            </a:r>
            <a:endParaRPr lang="ru-RU" sz="1100" b="1">
              <a:solidFill>
                <a:srgbClr val="000000"/>
              </a:solidFill>
              <a:ea typeface="Gulim" pitchFamily="34" charset="-127"/>
              <a:cs typeface="Arial" pitchFamily="34" charset="0"/>
            </a:endParaRPr>
          </a:p>
        </p:txBody>
      </p:sp>
      <p:sp>
        <p:nvSpPr>
          <p:cNvPr id="36973" name="Rectangle 77"/>
          <p:cNvSpPr>
            <a:spLocks noChangeArrowheads="1"/>
          </p:cNvSpPr>
          <p:nvPr/>
        </p:nvSpPr>
        <p:spPr bwMode="auto">
          <a:xfrm>
            <a:off x="7297738" y="1303338"/>
            <a:ext cx="1133475" cy="1381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124" tIns="45565" rIns="91124" bIns="45565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1100" b="1">
                <a:solidFill>
                  <a:srgbClr val="000000"/>
                </a:solidFill>
                <a:cs typeface="Arial" pitchFamily="34" charset="0"/>
              </a:rPr>
              <a:t>МБТ</a:t>
            </a:r>
            <a:r>
              <a:rPr lang="en-US" altLang="ko-KR" sz="11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&gt;70%</a:t>
            </a:r>
            <a:endParaRPr lang="ru-RU" sz="11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974" name="Line 5"/>
          <p:cNvSpPr>
            <a:spLocks noChangeShapeType="1"/>
          </p:cNvSpPr>
          <p:nvPr/>
        </p:nvSpPr>
        <p:spPr bwMode="auto">
          <a:xfrm>
            <a:off x="242888" y="788988"/>
            <a:ext cx="8677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75" name="Rectangle 80"/>
          <p:cNvSpPr>
            <a:spLocks noChangeArrowheads="1"/>
          </p:cNvSpPr>
          <p:nvPr/>
        </p:nvSpPr>
        <p:spPr bwMode="auto">
          <a:xfrm>
            <a:off x="195263" y="800100"/>
            <a:ext cx="1630362" cy="495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124" tIns="45565" rIns="91124" bIns="45565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I </a:t>
            </a: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ГРУППА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1 </a:t>
            </a:r>
            <a:r>
              <a:rPr lang="ru-RU" altLang="ko-KR" sz="1400" b="1">
                <a:solidFill>
                  <a:srgbClr val="000000"/>
                </a:solidFill>
                <a:cs typeface="Arial" pitchFamily="34" charset="0"/>
              </a:rPr>
              <a:t>тер. - 2%</a:t>
            </a:r>
            <a:endParaRPr lang="ru-RU" sz="1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976" name="Rectangle 81"/>
          <p:cNvSpPr>
            <a:spLocks noChangeArrowheads="1"/>
          </p:cNvSpPr>
          <p:nvPr/>
        </p:nvSpPr>
        <p:spPr bwMode="auto">
          <a:xfrm>
            <a:off x="2305050" y="817563"/>
            <a:ext cx="1628775" cy="469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124" tIns="45565" rIns="91124" bIns="45565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en-US" altLang="ko-KR" sz="14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I</a:t>
            </a: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ГРУППА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5 тер. – 12%</a:t>
            </a:r>
          </a:p>
        </p:txBody>
      </p:sp>
      <p:sp>
        <p:nvSpPr>
          <p:cNvPr id="36977" name="Rectangle 82"/>
          <p:cNvSpPr>
            <a:spLocks noChangeArrowheads="1"/>
          </p:cNvSpPr>
          <p:nvPr/>
        </p:nvSpPr>
        <p:spPr bwMode="auto">
          <a:xfrm>
            <a:off x="7038975" y="814388"/>
            <a:ext cx="1628775" cy="469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124" tIns="45565" rIns="91124" bIns="45565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en-US" altLang="ko-KR" sz="1400" b="1">
                <a:solidFill>
                  <a:srgbClr val="000000"/>
                </a:solidFill>
                <a:ea typeface="Gulim" pitchFamily="34" charset="-127"/>
                <a:cs typeface="Arial" pitchFamily="34" charset="0"/>
              </a:rPr>
              <a:t>V</a:t>
            </a: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ГРУППА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1400" b="1">
                <a:solidFill>
                  <a:srgbClr val="000000"/>
                </a:solidFill>
              </a:rPr>
              <a:t>10</a:t>
            </a:r>
            <a:r>
              <a:rPr lang="ru-RU" sz="1400" b="1">
                <a:solidFill>
                  <a:srgbClr val="000000"/>
                </a:solidFill>
                <a:cs typeface="Arial" pitchFamily="34" charset="0"/>
              </a:rPr>
              <a:t> тер. – 24%</a:t>
            </a:r>
          </a:p>
        </p:txBody>
      </p:sp>
      <p:sp>
        <p:nvSpPr>
          <p:cNvPr id="36978" name="Rectangle 83"/>
          <p:cNvSpPr>
            <a:spLocks noChangeArrowheads="1"/>
          </p:cNvSpPr>
          <p:nvPr/>
        </p:nvSpPr>
        <p:spPr bwMode="auto">
          <a:xfrm>
            <a:off x="142875" y="4760913"/>
            <a:ext cx="42037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3" tIns="46510" rIns="93023" bIns="46510">
            <a:spAutoFit/>
          </a:bodyPr>
          <a:lstStyle/>
          <a:p>
            <a:pPr defTabSz="933450" eaLnBrk="0" fontAlgn="ctr" hangingPunct="0">
              <a:spcBef>
                <a:spcPct val="5000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* - по доле межбюджетных трансфертов из других бюджетов бюджетной системы РФ за исключением субвенций и межбюджетных трансфертов на осуществление части полномочий по решению вопросов местного значения в соответствии с заключенными соглашениями в собственных доходах местных бюджетов </a:t>
            </a:r>
          </a:p>
          <a:p>
            <a:pPr defTabSz="933450" eaLnBrk="0" fontAlgn="ctr" hangingPunct="0">
              <a:spcBef>
                <a:spcPct val="5000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** - расчет произведен по процентным значениям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6979" name="Rectangle 84"/>
          <p:cNvSpPr>
            <a:spLocks noChangeArrowheads="1"/>
          </p:cNvSpPr>
          <p:nvPr/>
        </p:nvSpPr>
        <p:spPr bwMode="auto">
          <a:xfrm>
            <a:off x="358775" y="3068638"/>
            <a:ext cx="35607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3" tIns="46510" rIns="93023" bIns="46510">
            <a:spAutoFit/>
          </a:bodyPr>
          <a:lstStyle/>
          <a:p>
            <a:pPr defTabSz="933450" eaLnBrk="0" fontAlgn="ctr" hangingPunct="0">
              <a:spcBef>
                <a:spcPct val="5000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</a:rPr>
              <a:t>Из 42 территорий области положение улучшилось в 5-ти территориях, ухудшилось в 8-ти территориях</a:t>
            </a:r>
            <a:endParaRPr lang="en-US" sz="1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6980" name="Line 87"/>
          <p:cNvSpPr>
            <a:spLocks noChangeShapeType="1"/>
          </p:cNvSpPr>
          <p:nvPr/>
        </p:nvSpPr>
        <p:spPr bwMode="auto">
          <a:xfrm>
            <a:off x="6840538" y="1989138"/>
            <a:ext cx="263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81" name="Line 88"/>
          <p:cNvSpPr>
            <a:spLocks noChangeShapeType="1"/>
          </p:cNvSpPr>
          <p:nvPr/>
        </p:nvSpPr>
        <p:spPr bwMode="auto">
          <a:xfrm flipH="1">
            <a:off x="6588125" y="1592263"/>
            <a:ext cx="24765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82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FF4E96B-3E58-4528-B0D0-9D44F70B9D52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6983" name="Line 120"/>
          <p:cNvSpPr>
            <a:spLocks noChangeShapeType="1"/>
          </p:cNvSpPr>
          <p:nvPr/>
        </p:nvSpPr>
        <p:spPr bwMode="auto">
          <a:xfrm flipH="1">
            <a:off x="6588125" y="5661025"/>
            <a:ext cx="24765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84" name="Line 121"/>
          <p:cNvSpPr>
            <a:spLocks noChangeShapeType="1"/>
          </p:cNvSpPr>
          <p:nvPr/>
        </p:nvSpPr>
        <p:spPr bwMode="auto">
          <a:xfrm flipH="1">
            <a:off x="6588125" y="2168525"/>
            <a:ext cx="24765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85" name="Line 122"/>
          <p:cNvSpPr>
            <a:spLocks noChangeShapeType="1"/>
          </p:cNvSpPr>
          <p:nvPr/>
        </p:nvSpPr>
        <p:spPr bwMode="auto">
          <a:xfrm flipH="1">
            <a:off x="6588125" y="4329113"/>
            <a:ext cx="24765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86" name="Text Box 123"/>
          <p:cNvSpPr txBox="1">
            <a:spLocks noChangeArrowheads="1"/>
          </p:cNvSpPr>
          <p:nvPr/>
        </p:nvSpPr>
        <p:spPr bwMode="auto">
          <a:xfrm>
            <a:off x="6624638" y="6019800"/>
            <a:ext cx="16462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3" rIns="91385" bIns="45693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Среднее значение 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FF0000"/>
                </a:solidFill>
              </a:rPr>
              <a:t>51%**</a:t>
            </a:r>
          </a:p>
        </p:txBody>
      </p:sp>
      <p:sp>
        <p:nvSpPr>
          <p:cNvPr id="36987" name="Text Box 124"/>
          <p:cNvSpPr txBox="1">
            <a:spLocks noChangeArrowheads="1"/>
          </p:cNvSpPr>
          <p:nvPr/>
        </p:nvSpPr>
        <p:spPr bwMode="auto">
          <a:xfrm>
            <a:off x="7127875" y="3573463"/>
            <a:ext cx="1646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3" rIns="91385" bIns="45693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Среднее значение 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FF0000"/>
                </a:solidFill>
              </a:rPr>
              <a:t>76%**</a:t>
            </a:r>
          </a:p>
        </p:txBody>
      </p:sp>
      <p:sp>
        <p:nvSpPr>
          <p:cNvPr id="36988" name="Text Box 125"/>
          <p:cNvSpPr txBox="1">
            <a:spLocks noChangeArrowheads="1"/>
          </p:cNvSpPr>
          <p:nvPr/>
        </p:nvSpPr>
        <p:spPr bwMode="auto">
          <a:xfrm>
            <a:off x="2232025" y="2492375"/>
            <a:ext cx="1646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3" rIns="91385" bIns="45693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Среднее значение 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FF0000"/>
                </a:solidFill>
              </a:rPr>
              <a:t>19%**</a:t>
            </a:r>
          </a:p>
        </p:txBody>
      </p:sp>
      <p:sp>
        <p:nvSpPr>
          <p:cNvPr id="36989" name="Text Box 126"/>
          <p:cNvSpPr txBox="1">
            <a:spLocks noChangeArrowheads="1"/>
          </p:cNvSpPr>
          <p:nvPr/>
        </p:nvSpPr>
        <p:spPr bwMode="auto">
          <a:xfrm>
            <a:off x="576263" y="3897313"/>
            <a:ext cx="2894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3" rIns="91385" bIns="45693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Среднее значение по всем муниципальным образованиям составляет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0000"/>
                </a:solidFill>
              </a:rPr>
              <a:t>52%**</a:t>
            </a:r>
          </a:p>
        </p:txBody>
      </p:sp>
      <p:sp>
        <p:nvSpPr>
          <p:cNvPr id="36990" name="Line 128"/>
          <p:cNvSpPr>
            <a:spLocks noChangeShapeType="1"/>
          </p:cNvSpPr>
          <p:nvPr/>
        </p:nvSpPr>
        <p:spPr bwMode="auto">
          <a:xfrm>
            <a:off x="6840538" y="2168525"/>
            <a:ext cx="263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91" name="Line 242"/>
          <p:cNvSpPr>
            <a:spLocks noChangeShapeType="1"/>
          </p:cNvSpPr>
          <p:nvPr/>
        </p:nvSpPr>
        <p:spPr bwMode="auto">
          <a:xfrm>
            <a:off x="6804025" y="3141663"/>
            <a:ext cx="263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92" name="Line 243"/>
          <p:cNvSpPr>
            <a:spLocks noChangeShapeType="1"/>
          </p:cNvSpPr>
          <p:nvPr/>
        </p:nvSpPr>
        <p:spPr bwMode="auto">
          <a:xfrm>
            <a:off x="6804025" y="3357563"/>
            <a:ext cx="263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93" name="Line 244"/>
          <p:cNvSpPr>
            <a:spLocks noChangeShapeType="1"/>
          </p:cNvSpPr>
          <p:nvPr/>
        </p:nvSpPr>
        <p:spPr bwMode="auto">
          <a:xfrm flipH="1">
            <a:off x="6588125" y="1989138"/>
            <a:ext cx="24765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94" name="Line 253"/>
          <p:cNvSpPr>
            <a:spLocks noChangeShapeType="1"/>
          </p:cNvSpPr>
          <p:nvPr/>
        </p:nvSpPr>
        <p:spPr bwMode="auto">
          <a:xfrm>
            <a:off x="4211638" y="6057900"/>
            <a:ext cx="263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95" name="Line 254"/>
          <p:cNvSpPr>
            <a:spLocks noChangeShapeType="1"/>
          </p:cNvSpPr>
          <p:nvPr/>
        </p:nvSpPr>
        <p:spPr bwMode="auto">
          <a:xfrm>
            <a:off x="4211638" y="6273800"/>
            <a:ext cx="263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96" name="Line 255"/>
          <p:cNvSpPr>
            <a:spLocks noChangeShapeType="1"/>
          </p:cNvSpPr>
          <p:nvPr/>
        </p:nvSpPr>
        <p:spPr bwMode="auto">
          <a:xfrm>
            <a:off x="1908175" y="2168525"/>
            <a:ext cx="263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6997" name="Line 256"/>
          <p:cNvSpPr>
            <a:spLocks noChangeShapeType="1"/>
          </p:cNvSpPr>
          <p:nvPr/>
        </p:nvSpPr>
        <p:spPr bwMode="auto">
          <a:xfrm>
            <a:off x="1908175" y="2384425"/>
            <a:ext cx="263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EF93E3-E71C-403B-9447-3AD066EC73C9}" type="slidenum">
              <a:rPr lang="en-US">
                <a:solidFill>
                  <a:srgbClr val="FFFFFF"/>
                </a:solidFill>
              </a:rPr>
              <a:pPr eaLnBrk="1" hangingPunct="1"/>
              <a:t>51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115888" y="188913"/>
            <a:ext cx="890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0" tIns="46636" rIns="93270" bIns="466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ИНФОРМАЦИЯ О ЗАДОЛЖЕННОСТИ МУНИЦИПАЛЬНЫХ ОБРАЗОВАНИЙ ПО БЮДЖЕТНЫМ ССУДАМ И КРЕДИТАМ ПРОШЛЫХ ЛЕТ</a:t>
            </a:r>
          </a:p>
        </p:txBody>
      </p:sp>
      <p:sp>
        <p:nvSpPr>
          <p:cNvPr id="10245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E2DAAB7-311C-4783-B40A-F7CDFC98783E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107950" y="765175"/>
            <a:ext cx="89281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6048375" y="1628775"/>
            <a:ext cx="134938" cy="14446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7272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6048375" y="2341563"/>
            <a:ext cx="123825" cy="11588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6119813" y="1557338"/>
            <a:ext cx="2871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0" tIns="46636" rIns="93270" bIns="466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предоставлено бюджетных ссуд и кредитов из областного бюджета с 2002 года по состоянию на 01.01.2010 года</a:t>
            </a: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6127750" y="2236788"/>
            <a:ext cx="2873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0" tIns="46636" rIns="93270" bIns="466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задолженность по предоставленным бюджетным ссудам и кредитам из областного бюджета по состоянию на 01.01.2010 года</a:t>
            </a:r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7904163" y="838200"/>
            <a:ext cx="12398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70" tIns="46636" rIns="93270" bIns="466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6026150" y="3148013"/>
            <a:ext cx="130175" cy="1365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53" name="Text Box 11"/>
          <p:cNvSpPr txBox="1">
            <a:spLocks noChangeArrowheads="1"/>
          </p:cNvSpPr>
          <p:nvPr/>
        </p:nvSpPr>
        <p:spPr bwMode="auto">
          <a:xfrm>
            <a:off x="6137275" y="3033713"/>
            <a:ext cx="2863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0" tIns="46636" rIns="93270" bIns="466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подлежало погашению в 2009 году по реструктуризированным бюджетным ссудам и кредитам прошлых лет с учетом просроченной задолженности</a:t>
            </a: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6016625" y="3965575"/>
            <a:ext cx="139700" cy="14763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55" name="Text Box 13"/>
          <p:cNvSpPr txBox="1">
            <a:spLocks noChangeArrowheads="1"/>
          </p:cNvSpPr>
          <p:nvPr/>
        </p:nvSpPr>
        <p:spPr bwMode="auto">
          <a:xfrm>
            <a:off x="6127750" y="3879850"/>
            <a:ext cx="2863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0" tIns="46636" rIns="93270" bIns="466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погашено и списано по реструктуризированным бюджетным ссудам и кредитам прошлых лет в 2009 году по состоянию на 01.01.2010 года</a:t>
            </a: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6016625" y="4772025"/>
            <a:ext cx="139700" cy="1333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57" name="Text Box 15"/>
          <p:cNvSpPr txBox="1">
            <a:spLocks noChangeArrowheads="1"/>
          </p:cNvSpPr>
          <p:nvPr/>
        </p:nvSpPr>
        <p:spPr bwMode="auto">
          <a:xfrm>
            <a:off x="6127750" y="4686300"/>
            <a:ext cx="2863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0" tIns="46636" rIns="93270" bIns="466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подлежит погашению в 2010 году по реструктуризированным бюджетным ссудам и кредитам прошлых лет с учетом просроченной задолженности </a:t>
            </a:r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6016625" y="5568950"/>
            <a:ext cx="139700" cy="12858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0259" name="Text Box 17"/>
          <p:cNvSpPr txBox="1">
            <a:spLocks noChangeArrowheads="1"/>
          </p:cNvSpPr>
          <p:nvPr/>
        </p:nvSpPr>
        <p:spPr bwMode="auto">
          <a:xfrm>
            <a:off x="6137275" y="5483225"/>
            <a:ext cx="2863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0" tIns="46636" rIns="93270" bIns="466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погашено по реструктуризированным бюджетным ссудам и кредитам прошлых лет в 2010 году по состоянию на 01.0</a:t>
            </a:r>
            <a:r>
              <a:rPr lang="en-US" sz="1000" b="0">
                <a:solidFill>
                  <a:srgbClr val="000000"/>
                </a:solidFill>
              </a:rPr>
              <a:t>5</a:t>
            </a:r>
            <a:r>
              <a:rPr lang="ru-RU" sz="1000" b="0">
                <a:solidFill>
                  <a:srgbClr val="000000"/>
                </a:solidFill>
              </a:rPr>
              <a:t>.2010 </a:t>
            </a:r>
          </a:p>
        </p:txBody>
      </p:sp>
      <p:graphicFrame>
        <p:nvGraphicFramePr>
          <p:cNvPr id="10242" name="Object 18"/>
          <p:cNvGraphicFramePr>
            <a:graphicFrameLocks noChangeAspect="1"/>
          </p:cNvGraphicFramePr>
          <p:nvPr/>
        </p:nvGraphicFramePr>
        <p:xfrm>
          <a:off x="0" y="1704975"/>
          <a:ext cx="5972175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Диаграмма" r:id="rId3" imgW="5810250" imgH="3276600" progId="Excel.Chart.8">
                  <p:embed/>
                </p:oleObj>
              </mc:Choice>
              <mc:Fallback>
                <p:oleObj name="Диаграмма" r:id="rId3" imgW="5810250" imgH="32766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4975"/>
                        <a:ext cx="5972175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028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C79D94-0773-4984-B9D5-88CA0F4DF8A4}" type="slidenum">
              <a:rPr lang="en-US">
                <a:solidFill>
                  <a:srgbClr val="FFFFFF"/>
                </a:solidFill>
              </a:rPr>
              <a:pPr eaLnBrk="1" hangingPunct="1"/>
              <a:t>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891" name="Номер слайда 1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03B973D-3F9E-4569-A12C-4E668534EE3C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0363" y="209550"/>
            <a:ext cx="8532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54" tIns="46429" rIns="92854" bIns="46429" anchor="ctr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  <a:cs typeface="Arial" pitchFamily="34" charset="0"/>
              </a:rPr>
              <a:t>СОБЛЮДЕНИЕ ТРЕБОВАНИЙ БЮДЖЕТНОГО КОДЕКСА РОССИЙСКОЙ ФЕДЕРАЦИИ (ПО СОСТОЯНИЮ НА 01.04.2010)</a:t>
            </a:r>
          </a:p>
        </p:txBody>
      </p:sp>
      <p:sp>
        <p:nvSpPr>
          <p:cNvPr id="37893" name="pg num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A715613-19DD-47A4-BB44-368EB16ADBB6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894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2E80498-0F7A-4DD4-AD0F-C92DB594689E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895" name="Line 3"/>
          <p:cNvSpPr>
            <a:spLocks noChangeShapeType="1"/>
          </p:cNvSpPr>
          <p:nvPr/>
        </p:nvSpPr>
        <p:spPr bwMode="auto">
          <a:xfrm>
            <a:off x="214313" y="825500"/>
            <a:ext cx="872648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1593850" y="1168400"/>
            <a:ext cx="62468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00" tIns="47401" rIns="94800" bIns="47401">
            <a:spAutoFit/>
          </a:bodyPr>
          <a:lstStyle/>
          <a:p>
            <a:pPr algn="ctr" defTabSz="9525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u="sng">
                <a:solidFill>
                  <a:srgbClr val="000000"/>
                </a:solidFill>
              </a:rPr>
              <a:t>Нарушение предельного размера дефицита бюджета</a:t>
            </a:r>
            <a:r>
              <a:rPr lang="ru-RU" sz="1400" b="1" u="sng">
                <a:solidFill>
                  <a:srgbClr val="000000"/>
                </a:solidFill>
              </a:rPr>
              <a:t>                        (ст. 92.1. БК РФ</a:t>
            </a:r>
            <a:r>
              <a:rPr lang="ru-RU" sz="1400" u="sng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 flipH="1" flipV="1">
            <a:off x="5381625" y="1854200"/>
            <a:ext cx="1190625" cy="481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7898" name="Line 8"/>
          <p:cNvSpPr>
            <a:spLocks noChangeShapeType="1"/>
          </p:cNvSpPr>
          <p:nvPr/>
        </p:nvSpPr>
        <p:spPr bwMode="auto">
          <a:xfrm flipH="1">
            <a:off x="2592388" y="1892300"/>
            <a:ext cx="1296987" cy="392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900113" y="2384425"/>
            <a:ext cx="2754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00" tIns="47401" rIns="94800" bIns="47401">
            <a:spAutoFit/>
          </a:bodyPr>
          <a:lstStyle/>
          <a:p>
            <a:pPr defTabSz="9525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1 муниципальный район </a:t>
            </a:r>
          </a:p>
        </p:txBody>
      </p:sp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6415088" y="2400300"/>
            <a:ext cx="14398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00" tIns="47401" rIns="94800" bIns="47401">
            <a:spAutoFit/>
          </a:bodyPr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2 поселения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6191250" y="2709863"/>
            <a:ext cx="207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00" tIns="47401" rIns="94800" bIns="47401">
            <a:spAutoFit/>
          </a:bodyPr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</a:rPr>
              <a:t>следующих районов:</a:t>
            </a:r>
          </a:p>
        </p:txBody>
      </p:sp>
      <p:graphicFrame>
        <p:nvGraphicFramePr>
          <p:cNvPr id="620557" name="Group 13"/>
          <p:cNvGraphicFramePr>
            <a:graphicFrameLocks noGrp="1"/>
          </p:cNvGraphicFramePr>
          <p:nvPr/>
        </p:nvGraphicFramePr>
        <p:xfrm>
          <a:off x="6372225" y="3141663"/>
          <a:ext cx="1766888" cy="3062640"/>
        </p:xfrm>
        <a:graphic>
          <a:graphicData uri="http://schemas.openxmlformats.org/drawingml/2006/table">
            <a:tbl>
              <a:tblPr/>
              <a:tblGrid>
                <a:gridCol w="1766888"/>
              </a:tblGrid>
              <a:tr h="306229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Иркутский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915" marR="92915" marT="46452" marB="464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Катангский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915" marR="92915" marT="46452" marB="464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915" marR="92915" marT="46452" marB="464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915" marR="92915" marT="46452" marB="464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915" marR="92915" marT="46452" marB="464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915" marR="92915" marT="46452" marB="464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915" marR="92915" marT="46452" marB="464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915" marR="92915" marT="46452" marB="464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915" marR="92915" marT="46452" marB="464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29"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915" marR="92915" marT="46452" marB="4645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3" name="Rectangle 1049"/>
          <p:cNvSpPr>
            <a:spLocks noChangeArrowheads="1"/>
          </p:cNvSpPr>
          <p:nvPr/>
        </p:nvSpPr>
        <p:spPr bwMode="auto">
          <a:xfrm>
            <a:off x="1258888" y="2924175"/>
            <a:ext cx="18145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5" tIns="46459" rIns="92915" bIns="46459" anchor="ctr"/>
          <a:lstStyle/>
          <a:p>
            <a:pPr defTabSz="912813" fontAlgn="ctr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en-US" sz="1400" b="1">
                <a:solidFill>
                  <a:srgbClr val="000000"/>
                </a:solidFill>
                <a:cs typeface="Arial" pitchFamily="34" charset="0"/>
              </a:rPr>
              <a:t>Мамско-Чуйский</a:t>
            </a:r>
            <a:endParaRPr lang="ru-RU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538AFE-51EE-4B0D-8109-9D76D55F00C5}" type="slidenum">
              <a:rPr lang="en-US">
                <a:solidFill>
                  <a:srgbClr val="FFFFFF"/>
                </a:solidFill>
              </a:rPr>
              <a:pPr eaLnBrk="1" hangingPunct="1"/>
              <a:t>53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0" y="260350"/>
            <a:ext cx="9170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6" tIns="46495" rIns="92986" bIns="46495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  <a:cs typeface="Arial" pitchFamily="34" charset="0"/>
              </a:rPr>
              <a:t>КРЕДИТОРСКАЯ ЗАДОЛЖЕННОСТЬ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  <a:cs typeface="Arial" pitchFamily="34" charset="0"/>
              </a:rPr>
              <a:t>ОБЛАСТНОГО И МЕСТНЫХ БЮДЖЕТОВ НА 01.05.2010</a:t>
            </a:r>
          </a:p>
        </p:txBody>
      </p:sp>
      <p:sp>
        <p:nvSpPr>
          <p:cNvPr id="11269" name="Line 1024"/>
          <p:cNvSpPr>
            <a:spLocks noChangeShapeType="1"/>
          </p:cNvSpPr>
          <p:nvPr/>
        </p:nvSpPr>
        <p:spPr bwMode="auto">
          <a:xfrm>
            <a:off x="582613" y="909638"/>
            <a:ext cx="787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7775575" y="963613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cs typeface="Arial" pitchFamily="34" charset="0"/>
              </a:rPr>
              <a:t>МЛН.РУБЛЕЙ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03188" y="1190625"/>
          <a:ext cx="8815387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Диаграмма" r:id="rId3" imgW="9734550" imgH="6000750" progId="Excel.Chart.8">
                  <p:embed/>
                </p:oleObj>
              </mc:Choice>
              <mc:Fallback>
                <p:oleObj name="Диаграмма" r:id="rId3" imgW="9734550" imgH="60007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1190625"/>
                        <a:ext cx="8815387" cy="543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3167063" y="2024063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+6,6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1871663" y="3429000"/>
            <a:ext cx="900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+</a:t>
            </a: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2,8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8504" name="Text Box 8"/>
          <p:cNvSpPr txBox="1">
            <a:spLocks noChangeArrowheads="1"/>
          </p:cNvSpPr>
          <p:nvPr/>
        </p:nvSpPr>
        <p:spPr bwMode="auto">
          <a:xfrm>
            <a:off x="2232025" y="1952625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</a:t>
            </a:r>
            <a:r>
              <a:rPr lang="ru-RU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20,9</a:t>
            </a: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1979613" y="3213100"/>
            <a:ext cx="360362" cy="14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8506" name="Text Box 10"/>
          <p:cNvSpPr txBox="1">
            <a:spLocks noChangeArrowheads="1"/>
          </p:cNvSpPr>
          <p:nvPr/>
        </p:nvSpPr>
        <p:spPr bwMode="auto">
          <a:xfrm>
            <a:off x="2087563" y="4616450"/>
            <a:ext cx="715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</a:t>
            </a:r>
            <a:r>
              <a:rPr lang="ru-RU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85,5</a:t>
            </a: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%</a:t>
            </a:r>
            <a:endParaRPr lang="ru-RU" sz="1200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1908175" y="4868863"/>
            <a:ext cx="433388" cy="2174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8508" name="Text Box 12"/>
          <p:cNvSpPr txBox="1">
            <a:spLocks noChangeArrowheads="1"/>
          </p:cNvSpPr>
          <p:nvPr/>
        </p:nvSpPr>
        <p:spPr bwMode="auto">
          <a:xfrm>
            <a:off x="4211638" y="4797425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</a:t>
            </a:r>
            <a:r>
              <a:rPr lang="ru-RU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35,7</a:t>
            </a: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8509" name="Text Box 13"/>
          <p:cNvSpPr txBox="1">
            <a:spLocks noChangeArrowheads="1"/>
          </p:cNvSpPr>
          <p:nvPr/>
        </p:nvSpPr>
        <p:spPr bwMode="auto">
          <a:xfrm>
            <a:off x="3059113" y="4868863"/>
            <a:ext cx="79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+</a:t>
            </a: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49,4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 flipV="1">
            <a:off x="3240088" y="5300663"/>
            <a:ext cx="360362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>
            <a:off x="4248150" y="5265738"/>
            <a:ext cx="433388" cy="7143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 flipV="1">
            <a:off x="3240088" y="3105150"/>
            <a:ext cx="360362" cy="14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flipV="1">
            <a:off x="4608513" y="2997200"/>
            <a:ext cx="361950" cy="14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 flipV="1">
            <a:off x="3203575" y="2457450"/>
            <a:ext cx="431800" cy="107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84" name="Line 19"/>
          <p:cNvSpPr>
            <a:spLocks noChangeShapeType="1"/>
          </p:cNvSpPr>
          <p:nvPr/>
        </p:nvSpPr>
        <p:spPr bwMode="auto">
          <a:xfrm flipV="1">
            <a:off x="4573588" y="2312988"/>
            <a:ext cx="466725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8516" name="Text Box 20"/>
          <p:cNvSpPr txBox="1">
            <a:spLocks noChangeArrowheads="1"/>
          </p:cNvSpPr>
          <p:nvPr/>
        </p:nvSpPr>
        <p:spPr bwMode="auto">
          <a:xfrm>
            <a:off x="4535488" y="3284538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+</a:t>
            </a: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7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3167063" y="3357563"/>
            <a:ext cx="900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+</a:t>
            </a: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4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5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287" name="Line 22"/>
          <p:cNvSpPr>
            <a:spLocks noChangeShapeType="1"/>
          </p:cNvSpPr>
          <p:nvPr/>
        </p:nvSpPr>
        <p:spPr bwMode="auto">
          <a:xfrm>
            <a:off x="1908175" y="2241550"/>
            <a:ext cx="503238" cy="2508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8519" name="Text Box 23"/>
          <p:cNvSpPr txBox="1">
            <a:spLocks noChangeArrowheads="1"/>
          </p:cNvSpPr>
          <p:nvPr/>
        </p:nvSpPr>
        <p:spPr bwMode="auto">
          <a:xfrm>
            <a:off x="4535488" y="1952625"/>
            <a:ext cx="792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+0,2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8520" name="Text Box 24"/>
          <p:cNvSpPr txBox="1">
            <a:spLocks noChangeArrowheads="1"/>
          </p:cNvSpPr>
          <p:nvPr/>
        </p:nvSpPr>
        <p:spPr bwMode="auto">
          <a:xfrm>
            <a:off x="8280400" y="3068638"/>
            <a:ext cx="71913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+12,4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%</a:t>
            </a: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8521" name="Text Box 25"/>
          <p:cNvSpPr txBox="1">
            <a:spLocks noChangeArrowheads="1"/>
          </p:cNvSpPr>
          <p:nvPr/>
        </p:nvSpPr>
        <p:spPr bwMode="auto">
          <a:xfrm>
            <a:off x="5832475" y="1881188"/>
            <a:ext cx="792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+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3.0 %</a:t>
            </a: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291" name="Line 26"/>
          <p:cNvSpPr>
            <a:spLocks noChangeShapeType="1"/>
          </p:cNvSpPr>
          <p:nvPr/>
        </p:nvSpPr>
        <p:spPr bwMode="auto">
          <a:xfrm flipV="1">
            <a:off x="5759450" y="2276475"/>
            <a:ext cx="468313" cy="180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8523" name="Text Box 27"/>
          <p:cNvSpPr txBox="1">
            <a:spLocks noChangeArrowheads="1"/>
          </p:cNvSpPr>
          <p:nvPr/>
        </p:nvSpPr>
        <p:spPr bwMode="auto">
          <a:xfrm>
            <a:off x="5795963" y="3249613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+1.1 %</a:t>
            </a: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293" name="Line 28"/>
          <p:cNvSpPr>
            <a:spLocks noChangeShapeType="1"/>
          </p:cNvSpPr>
          <p:nvPr/>
        </p:nvSpPr>
        <p:spPr bwMode="auto">
          <a:xfrm flipV="1">
            <a:off x="5976938" y="2924175"/>
            <a:ext cx="360362" cy="14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8525" name="Text Box 29"/>
          <p:cNvSpPr txBox="1">
            <a:spLocks noChangeArrowheads="1"/>
          </p:cNvSpPr>
          <p:nvPr/>
        </p:nvSpPr>
        <p:spPr bwMode="auto">
          <a:xfrm>
            <a:off x="5543550" y="4868863"/>
            <a:ext cx="79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+</a:t>
            </a:r>
            <a:r>
              <a:rPr lang="ru-RU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4</a:t>
            </a: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6.2 %</a:t>
            </a:r>
            <a:endParaRPr lang="ru-RU" sz="1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295" name="Line 30"/>
          <p:cNvSpPr>
            <a:spLocks noChangeShapeType="1"/>
          </p:cNvSpPr>
          <p:nvPr/>
        </p:nvSpPr>
        <p:spPr bwMode="auto">
          <a:xfrm flipV="1">
            <a:off x="5651500" y="5337175"/>
            <a:ext cx="358775" cy="74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96" name="Line 31"/>
          <p:cNvSpPr>
            <a:spLocks noChangeShapeType="1"/>
          </p:cNvSpPr>
          <p:nvPr/>
        </p:nvSpPr>
        <p:spPr bwMode="auto">
          <a:xfrm>
            <a:off x="7056438" y="5337175"/>
            <a:ext cx="433387" cy="714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97" name="Line 32"/>
          <p:cNvSpPr>
            <a:spLocks noChangeShapeType="1"/>
          </p:cNvSpPr>
          <p:nvPr/>
        </p:nvSpPr>
        <p:spPr bwMode="auto">
          <a:xfrm>
            <a:off x="7164388" y="2960688"/>
            <a:ext cx="433387" cy="7143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98" name="Line 33"/>
          <p:cNvSpPr>
            <a:spLocks noChangeShapeType="1"/>
          </p:cNvSpPr>
          <p:nvPr/>
        </p:nvSpPr>
        <p:spPr bwMode="auto">
          <a:xfrm>
            <a:off x="6948488" y="2384425"/>
            <a:ext cx="433387" cy="714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618530" name="Text Box 34"/>
          <p:cNvSpPr txBox="1">
            <a:spLocks noChangeArrowheads="1"/>
          </p:cNvSpPr>
          <p:nvPr/>
        </p:nvSpPr>
        <p:spPr bwMode="auto">
          <a:xfrm>
            <a:off x="6948488" y="1989138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</a:t>
            </a:r>
            <a:r>
              <a:rPr lang="ru-RU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1,6</a:t>
            </a: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8531" name="Text Box 35"/>
          <p:cNvSpPr txBox="1">
            <a:spLocks noChangeArrowheads="1"/>
          </p:cNvSpPr>
          <p:nvPr/>
        </p:nvSpPr>
        <p:spPr bwMode="auto">
          <a:xfrm>
            <a:off x="7019925" y="3176588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</a:t>
            </a:r>
            <a:r>
              <a:rPr lang="ru-RU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0,8</a:t>
            </a: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8532" name="Text Box 36"/>
          <p:cNvSpPr txBox="1">
            <a:spLocks noChangeArrowheads="1"/>
          </p:cNvSpPr>
          <p:nvPr/>
        </p:nvSpPr>
        <p:spPr bwMode="auto">
          <a:xfrm>
            <a:off x="6877050" y="4868863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</a:t>
            </a:r>
            <a:r>
              <a:rPr lang="ru-RU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14,3</a:t>
            </a: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8533" name="Text Box 37"/>
          <p:cNvSpPr txBox="1">
            <a:spLocks noChangeArrowheads="1"/>
          </p:cNvSpPr>
          <p:nvPr/>
        </p:nvSpPr>
        <p:spPr bwMode="auto">
          <a:xfrm>
            <a:off x="8243888" y="5192713"/>
            <a:ext cx="757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</a:t>
            </a:r>
            <a:r>
              <a:rPr lang="ru-RU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83,2</a:t>
            </a: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8534" name="Text Box 38"/>
          <p:cNvSpPr txBox="1">
            <a:spLocks noChangeArrowheads="1"/>
          </p:cNvSpPr>
          <p:nvPr/>
        </p:nvSpPr>
        <p:spPr bwMode="auto">
          <a:xfrm>
            <a:off x="8172450" y="2312988"/>
            <a:ext cx="757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986" tIns="46495" rIns="92986" bIns="46495">
            <a:spAutoFit/>
          </a:bodyPr>
          <a:lstStyle/>
          <a:p>
            <a:pPr defTabSz="9334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-</a:t>
            </a:r>
            <a:r>
              <a:rPr lang="ru-RU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13,2</a:t>
            </a:r>
            <a:r>
              <a:rPr lang="en-US" sz="12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%</a:t>
            </a:r>
            <a:endParaRPr lang="ru-RU" sz="1200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503399-1C56-4A95-882D-B93F137719E0}" type="slidenum">
              <a:rPr lang="en-US">
                <a:solidFill>
                  <a:srgbClr val="FFFFFF"/>
                </a:solidFill>
              </a:rPr>
              <a:pPr eaLnBrk="1" hangingPunct="1"/>
              <a:t>54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5" name="pg num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7010400" y="6661150"/>
            <a:ext cx="1903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E0DB8EE-5FAD-4FB2-B21D-AE9CD37F442F}" type="slidenum">
              <a:rPr lang="en-US" sz="1200">
                <a:solidFill>
                  <a:srgbClr val="FFFFFF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19523" name="Text Box 7"/>
          <p:cNvSpPr txBox="1">
            <a:spLocks noChangeArrowheads="1"/>
          </p:cNvSpPr>
          <p:nvPr/>
        </p:nvSpPr>
        <p:spPr bwMode="auto">
          <a:xfrm>
            <a:off x="900113" y="188913"/>
            <a:ext cx="7464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3027" tIns="46514" rIns="93027" bIns="46514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  <a:cs typeface="Arial" pitchFamily="34" charset="0"/>
              </a:rPr>
              <a:t>КРЕДИТОРСКАЯ ЗАДОЛЖЕННОСТЬ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ru-RU">
                <a:solidFill>
                  <a:srgbClr val="000000"/>
                </a:solidFill>
                <a:cs typeface="Arial" pitchFamily="34" charset="0"/>
              </a:rPr>
              <a:t>МУНИЦИПАЛЬНЫХ ОБРАЗОВАНИЙ ИРКУТСКОЙ ОБЛАСТИ</a:t>
            </a:r>
          </a:p>
        </p:txBody>
      </p:sp>
      <p:sp>
        <p:nvSpPr>
          <p:cNvPr id="38917" name="Line 1024"/>
          <p:cNvSpPr>
            <a:spLocks noChangeShapeType="1"/>
          </p:cNvSpPr>
          <p:nvPr/>
        </p:nvSpPr>
        <p:spPr bwMode="auto">
          <a:xfrm flipV="1">
            <a:off x="319088" y="857250"/>
            <a:ext cx="88249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8918" name="Номер слайда 21"/>
          <p:cNvSpPr txBox="1">
            <a:spLocks noGrp="1"/>
          </p:cNvSpPr>
          <p:nvPr/>
        </p:nvSpPr>
        <p:spPr bwMode="auto">
          <a:xfrm>
            <a:off x="7010400" y="6661150"/>
            <a:ext cx="1903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F17AA31-B036-4543-B85C-E3D09BABF754}" type="slidenum">
              <a:rPr lang="en-US" sz="1200">
                <a:solidFill>
                  <a:srgbClr val="FFFFFF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619526" name="Group 6"/>
          <p:cNvGraphicFramePr>
            <a:graphicFrameLocks noGrp="1"/>
          </p:cNvGraphicFramePr>
          <p:nvPr/>
        </p:nvGraphicFramePr>
        <p:xfrm>
          <a:off x="163513" y="1131888"/>
          <a:ext cx="8816975" cy="5272089"/>
        </p:xfrm>
        <a:graphic>
          <a:graphicData uri="http://schemas.openxmlformats.org/drawingml/2006/table">
            <a:tbl>
              <a:tblPr/>
              <a:tblGrid>
                <a:gridCol w="663575"/>
                <a:gridCol w="2400300"/>
                <a:gridCol w="1019175"/>
                <a:gridCol w="1081087"/>
                <a:gridCol w="1611313"/>
                <a:gridCol w="1020762"/>
                <a:gridCol w="1020763"/>
              </a:tblGrid>
              <a:tr h="11652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КОСГУ</a:t>
                      </a:r>
                    </a:p>
                  </a:txBody>
                  <a:tcPr marL="93332" marR="93332" marT="46669" marB="46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КОСГУ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2" marR="93332" marT="46669" marB="4666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01.01.2010</a:t>
                      </a:r>
                    </a:p>
                  </a:txBody>
                  <a:tcPr marL="93332" marR="93332" marT="46669" marB="46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01.05.2010</a:t>
                      </a:r>
                    </a:p>
                  </a:txBody>
                  <a:tcPr marL="93332" marR="93332" marT="46669" marB="46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Прирост/снижение кредиторской задолженности</a:t>
                      </a:r>
                    </a:p>
                  </a:txBody>
                  <a:tcPr marL="93332" marR="93332" marT="46669" marB="46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Прирост/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снижение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 %, на 01.05.2010 к 01.01.2010г.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2" marR="93332" marT="46669" marB="46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Прирост/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снижение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 %, за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апрель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332" marR="93332" marT="46669" marB="46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213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Начисления на оплату труда</a:t>
                      </a:r>
                    </a:p>
                  </a:txBody>
                  <a:tcPr marL="71961" marR="93548" marT="46774" marB="4677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1 405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1 565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160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11,4%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-3,5%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223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Коммунальные услуги</a:t>
                      </a:r>
                    </a:p>
                  </a:txBody>
                  <a:tcPr marL="71961" marR="93548" marT="46774" marB="4677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217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383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166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76,5%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-7,4%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225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Работы, услуги по содержанию имуществом </a:t>
                      </a:r>
                    </a:p>
                  </a:txBody>
                  <a:tcPr marL="71961" marR="93548" marT="46774" marB="4677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261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-5,8%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226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работы, услуги</a:t>
                      </a:r>
                    </a:p>
                  </a:txBody>
                  <a:tcPr marL="71961" marR="93548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183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-1,1%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-3,1%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перечисления организациям</a:t>
                      </a:r>
                    </a:p>
                  </a:txBody>
                  <a:tcPr marL="71961" marR="93548" marT="0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93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38,9%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15,9%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стоимости основных средств</a:t>
                      </a:r>
                    </a:p>
                  </a:txBody>
                  <a:tcPr marL="71961" marR="93548" marT="46774" marB="4677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-30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-25,9%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-14,2%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стоимости материальных запасов</a:t>
                      </a:r>
                    </a:p>
                  </a:txBody>
                  <a:tcPr marL="71961" marR="93548" marT="46774" marB="4677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31,3%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1,1%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расходы: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2 672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2 728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2,1%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-8,2%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 по муниципальным образованиям: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5 202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5 691 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489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9,4%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-0,8%</a:t>
                      </a:r>
                    </a:p>
                  </a:txBody>
                  <a:tcPr marL="93027" marR="93027" marT="46514" marB="465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07" name="Line 96"/>
          <p:cNvSpPr>
            <a:spLocks noChangeShapeType="1"/>
          </p:cNvSpPr>
          <p:nvPr/>
        </p:nvSpPr>
        <p:spPr bwMode="auto">
          <a:xfrm flipH="1">
            <a:off x="7596188" y="4689475"/>
            <a:ext cx="309562" cy="25241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08" name="Line 97"/>
          <p:cNvSpPr>
            <a:spLocks noChangeShapeType="1"/>
          </p:cNvSpPr>
          <p:nvPr/>
        </p:nvSpPr>
        <p:spPr bwMode="auto">
          <a:xfrm flipV="1">
            <a:off x="7667625" y="2420938"/>
            <a:ext cx="27305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09" name="Rectangle 98"/>
          <p:cNvSpPr>
            <a:spLocks noChangeArrowheads="1"/>
          </p:cNvSpPr>
          <p:nvPr/>
        </p:nvSpPr>
        <p:spPr bwMode="auto">
          <a:xfrm>
            <a:off x="7604125" y="857250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7" tIns="46514" rIns="93027" bIns="46514">
            <a:spAutoFit/>
          </a:bodyPr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cs typeface="Arial" pitchFamily="34" charset="0"/>
              </a:rPr>
              <a:t>МЛН.РУБЛЕЙ</a:t>
            </a:r>
          </a:p>
        </p:txBody>
      </p:sp>
      <p:sp>
        <p:nvSpPr>
          <p:cNvPr id="39010" name="Line 99"/>
          <p:cNvSpPr>
            <a:spLocks noChangeShapeType="1"/>
          </p:cNvSpPr>
          <p:nvPr/>
        </p:nvSpPr>
        <p:spPr bwMode="auto">
          <a:xfrm flipV="1">
            <a:off x="7632700" y="4149725"/>
            <a:ext cx="287338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11" name="Line 100"/>
          <p:cNvSpPr>
            <a:spLocks noChangeShapeType="1"/>
          </p:cNvSpPr>
          <p:nvPr/>
        </p:nvSpPr>
        <p:spPr bwMode="auto">
          <a:xfrm flipV="1">
            <a:off x="7632700" y="5192713"/>
            <a:ext cx="27305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12" name="Line 101"/>
          <p:cNvSpPr>
            <a:spLocks noChangeShapeType="1"/>
          </p:cNvSpPr>
          <p:nvPr/>
        </p:nvSpPr>
        <p:spPr bwMode="auto">
          <a:xfrm flipH="1">
            <a:off x="8675688" y="2781300"/>
            <a:ext cx="288925" cy="2159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13" name="Line 102"/>
          <p:cNvSpPr>
            <a:spLocks noChangeShapeType="1"/>
          </p:cNvSpPr>
          <p:nvPr/>
        </p:nvSpPr>
        <p:spPr bwMode="auto">
          <a:xfrm flipV="1">
            <a:off x="8640763" y="4184650"/>
            <a:ext cx="287337" cy="219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14" name="Line 103"/>
          <p:cNvSpPr>
            <a:spLocks noChangeShapeType="1"/>
          </p:cNvSpPr>
          <p:nvPr/>
        </p:nvSpPr>
        <p:spPr bwMode="auto">
          <a:xfrm flipV="1">
            <a:off x="7667625" y="5589588"/>
            <a:ext cx="273050" cy="179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15" name="Line 104"/>
          <p:cNvSpPr>
            <a:spLocks noChangeShapeType="1"/>
          </p:cNvSpPr>
          <p:nvPr/>
        </p:nvSpPr>
        <p:spPr bwMode="auto">
          <a:xfrm flipV="1">
            <a:off x="7667625" y="3176588"/>
            <a:ext cx="2508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16" name="Line 105"/>
          <p:cNvSpPr>
            <a:spLocks noChangeShapeType="1"/>
          </p:cNvSpPr>
          <p:nvPr/>
        </p:nvSpPr>
        <p:spPr bwMode="auto">
          <a:xfrm flipV="1">
            <a:off x="7632700" y="2781300"/>
            <a:ext cx="287338" cy="20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17" name="Line 106"/>
          <p:cNvSpPr>
            <a:spLocks noChangeShapeType="1"/>
          </p:cNvSpPr>
          <p:nvPr/>
        </p:nvSpPr>
        <p:spPr bwMode="auto">
          <a:xfrm flipV="1">
            <a:off x="8640763" y="5192713"/>
            <a:ext cx="287337" cy="24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18" name="Line 107"/>
          <p:cNvSpPr>
            <a:spLocks noChangeShapeType="1"/>
          </p:cNvSpPr>
          <p:nvPr/>
        </p:nvSpPr>
        <p:spPr bwMode="auto">
          <a:xfrm flipV="1">
            <a:off x="7632700" y="6057900"/>
            <a:ext cx="25241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19" name="Line 108"/>
          <p:cNvSpPr>
            <a:spLocks noChangeShapeType="1"/>
          </p:cNvSpPr>
          <p:nvPr/>
        </p:nvSpPr>
        <p:spPr bwMode="auto">
          <a:xfrm flipH="1">
            <a:off x="8640763" y="3644900"/>
            <a:ext cx="274637" cy="2159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20" name="Line 109"/>
          <p:cNvSpPr>
            <a:spLocks noChangeShapeType="1"/>
          </p:cNvSpPr>
          <p:nvPr/>
        </p:nvSpPr>
        <p:spPr bwMode="auto">
          <a:xfrm flipH="1">
            <a:off x="8675688" y="3141663"/>
            <a:ext cx="274637" cy="2159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21" name="Line 110"/>
          <p:cNvSpPr>
            <a:spLocks noChangeShapeType="1"/>
          </p:cNvSpPr>
          <p:nvPr/>
        </p:nvSpPr>
        <p:spPr bwMode="auto">
          <a:xfrm flipH="1">
            <a:off x="8675688" y="4724400"/>
            <a:ext cx="238125" cy="25241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22" name="Line 111"/>
          <p:cNvSpPr>
            <a:spLocks noChangeShapeType="1"/>
          </p:cNvSpPr>
          <p:nvPr/>
        </p:nvSpPr>
        <p:spPr bwMode="auto">
          <a:xfrm flipH="1">
            <a:off x="8640763" y="5624513"/>
            <a:ext cx="288925" cy="254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23" name="Line 112"/>
          <p:cNvSpPr>
            <a:spLocks noChangeShapeType="1"/>
          </p:cNvSpPr>
          <p:nvPr/>
        </p:nvSpPr>
        <p:spPr bwMode="auto">
          <a:xfrm flipH="1">
            <a:off x="8604250" y="6057900"/>
            <a:ext cx="288925" cy="254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24" name="Line 113"/>
          <p:cNvSpPr>
            <a:spLocks noChangeShapeType="1"/>
          </p:cNvSpPr>
          <p:nvPr/>
        </p:nvSpPr>
        <p:spPr bwMode="auto">
          <a:xfrm flipH="1">
            <a:off x="8675688" y="2384425"/>
            <a:ext cx="288925" cy="2190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025" name="Line 114"/>
          <p:cNvSpPr>
            <a:spLocks noChangeShapeType="1"/>
          </p:cNvSpPr>
          <p:nvPr/>
        </p:nvSpPr>
        <p:spPr bwMode="auto">
          <a:xfrm flipH="1">
            <a:off x="7667625" y="3644900"/>
            <a:ext cx="274638" cy="2159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5C081F-7554-46EC-9DA7-721A09060D84}" type="slidenum">
              <a:rPr lang="en-US">
                <a:solidFill>
                  <a:srgbClr val="FFFFFF"/>
                </a:solidFill>
              </a:rPr>
              <a:pPr eaLnBrk="1" hangingPunct="1"/>
              <a:t>55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939" name="pg num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CCD2FED-6F0D-49DD-9C96-E0AAB195EE0F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647825" y="2513013"/>
            <a:ext cx="5970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ОБЪЕМ МБТ НА 2010 ГОД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          (</a:t>
            </a: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прогноз поступления транспортного налога</a:t>
            </a:r>
            <a:r>
              <a:rPr lang="ru-RU" sz="16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9941" name="Line 3"/>
          <p:cNvSpPr>
            <a:spLocks noChangeShapeType="1"/>
          </p:cNvSpPr>
          <p:nvPr/>
        </p:nvSpPr>
        <p:spPr bwMode="auto">
          <a:xfrm>
            <a:off x="4610100" y="3186113"/>
            <a:ext cx="0" cy="1597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942" name="Line 4"/>
          <p:cNvSpPr>
            <a:spLocks noChangeShapeType="1"/>
          </p:cNvSpPr>
          <p:nvPr/>
        </p:nvSpPr>
        <p:spPr bwMode="auto">
          <a:xfrm flipH="1">
            <a:off x="1978025" y="3186113"/>
            <a:ext cx="0" cy="5191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943" name="Line 5"/>
          <p:cNvSpPr>
            <a:spLocks noChangeShapeType="1"/>
          </p:cNvSpPr>
          <p:nvPr/>
        </p:nvSpPr>
        <p:spPr bwMode="auto">
          <a:xfrm>
            <a:off x="7396163" y="3186113"/>
            <a:ext cx="0" cy="571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257175" y="3757613"/>
            <a:ext cx="34417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cs typeface="Arial" pitchFamily="34" charset="0"/>
              </a:rPr>
              <a:t>20%</a:t>
            </a:r>
            <a:r>
              <a:rPr lang="ru-RU" b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по итогам </a:t>
            </a:r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 полугодия 2009 года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3117850" y="4833938"/>
            <a:ext cx="3290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+ 40%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по итогам </a:t>
            </a:r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I </a:t>
            </a: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квартала 20</a:t>
            </a:r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10</a:t>
            </a: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 года</a:t>
            </a:r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5702300" y="4022725"/>
            <a:ext cx="3441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+ 40%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по итогам </a:t>
            </a:r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 полугодия 2010 года</a:t>
            </a:r>
          </a:p>
        </p:txBody>
      </p:sp>
      <p:sp>
        <p:nvSpPr>
          <p:cNvPr id="39947" name="Line 9"/>
          <p:cNvSpPr>
            <a:spLocks noChangeShapeType="1"/>
          </p:cNvSpPr>
          <p:nvPr/>
        </p:nvSpPr>
        <p:spPr bwMode="auto">
          <a:xfrm>
            <a:off x="1635125" y="4314825"/>
            <a:ext cx="0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948" name="Line 10"/>
          <p:cNvSpPr>
            <a:spLocks noChangeShapeType="1"/>
          </p:cNvSpPr>
          <p:nvPr/>
        </p:nvSpPr>
        <p:spPr bwMode="auto">
          <a:xfrm>
            <a:off x="4638675" y="5426075"/>
            <a:ext cx="0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949" name="Line 11"/>
          <p:cNvSpPr>
            <a:spLocks noChangeShapeType="1"/>
          </p:cNvSpPr>
          <p:nvPr/>
        </p:nvSpPr>
        <p:spPr bwMode="auto">
          <a:xfrm>
            <a:off x="7396163" y="4616450"/>
            <a:ext cx="0" cy="12207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950" name="Text Box 12"/>
          <p:cNvSpPr txBox="1">
            <a:spLocks noChangeArrowheads="1"/>
          </p:cNvSpPr>
          <p:nvPr/>
        </p:nvSpPr>
        <p:spPr bwMode="auto">
          <a:xfrm>
            <a:off x="188913" y="4519613"/>
            <a:ext cx="3578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>
                <a:solidFill>
                  <a:srgbClr val="FF0000"/>
                </a:solidFill>
                <a:cs typeface="Arial" pitchFamily="34" charset="0"/>
              </a:rPr>
              <a:t>первоначальный закон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500">
                <a:solidFill>
                  <a:srgbClr val="FF0000"/>
                </a:solidFill>
                <a:cs typeface="Arial" pitchFamily="34" charset="0"/>
              </a:rPr>
              <a:t>«Об областном бюджете на 2010 г.»</a:t>
            </a:r>
          </a:p>
        </p:txBody>
      </p:sp>
      <p:sp>
        <p:nvSpPr>
          <p:cNvPr id="39951" name="Text Box 13"/>
          <p:cNvSpPr txBox="1">
            <a:spLocks noChangeArrowheads="1"/>
          </p:cNvSpPr>
          <p:nvPr/>
        </p:nvSpPr>
        <p:spPr bwMode="auto">
          <a:xfrm>
            <a:off x="3057525" y="5816600"/>
            <a:ext cx="5629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FF0000"/>
                </a:solidFill>
                <a:cs typeface="Arial" pitchFamily="34" charset="0"/>
              </a:rPr>
              <a:t>при внесении изменений в закон «Об областном бюджете на 2010 г.»</a:t>
            </a:r>
          </a:p>
        </p:txBody>
      </p:sp>
      <p:sp>
        <p:nvSpPr>
          <p:cNvPr id="39952" name="Text Box 14"/>
          <p:cNvSpPr txBox="1">
            <a:spLocks noChangeArrowheads="1"/>
          </p:cNvSpPr>
          <p:nvPr/>
        </p:nvSpPr>
        <p:spPr bwMode="auto">
          <a:xfrm>
            <a:off x="306388" y="306388"/>
            <a:ext cx="85709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Статья 6.1 Закона области «О межбюджетных трансфертах и нормативах отчислений доходов в местные бюджеты», </a:t>
            </a:r>
            <a:r>
              <a:rPr lang="ru-RU" sz="1600">
                <a:solidFill>
                  <a:srgbClr val="FF0000"/>
                </a:solidFill>
                <a:cs typeface="Arial" pitchFamily="34" charset="0"/>
              </a:rPr>
              <a:t>предусматривает</a:t>
            </a: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 предоставление иных МБТ в целях финансовой поддержки муниципальных образований Иркутской области, осуществляющих эффективное управление бюджетными средствами</a:t>
            </a:r>
          </a:p>
        </p:txBody>
      </p:sp>
      <p:sp>
        <p:nvSpPr>
          <p:cNvPr id="39953" name="Text Box 15"/>
          <p:cNvSpPr txBox="1">
            <a:spLocks noChangeArrowheads="1"/>
          </p:cNvSpPr>
          <p:nvPr/>
        </p:nvSpPr>
        <p:spPr bwMode="auto">
          <a:xfrm>
            <a:off x="0" y="2116138"/>
            <a:ext cx="2776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Методика распределения</a:t>
            </a:r>
          </a:p>
        </p:txBody>
      </p:sp>
      <p:sp>
        <p:nvSpPr>
          <p:cNvPr id="39954" name="Text Box 16"/>
          <p:cNvSpPr txBox="1">
            <a:spLocks noChangeArrowheads="1"/>
          </p:cNvSpPr>
          <p:nvPr/>
        </p:nvSpPr>
        <p:spPr bwMode="auto">
          <a:xfrm>
            <a:off x="0" y="1647825"/>
            <a:ext cx="278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Порядок предоставления</a:t>
            </a:r>
          </a:p>
        </p:txBody>
      </p:sp>
      <p:sp>
        <p:nvSpPr>
          <p:cNvPr id="39955" name="Line 17"/>
          <p:cNvSpPr>
            <a:spLocks noChangeShapeType="1"/>
          </p:cNvSpPr>
          <p:nvPr/>
        </p:nvSpPr>
        <p:spPr bwMode="auto">
          <a:xfrm>
            <a:off x="2903538" y="2071688"/>
            <a:ext cx="3143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956" name="Text Box 18"/>
          <p:cNvSpPr txBox="1">
            <a:spLocks noChangeArrowheads="1"/>
          </p:cNvSpPr>
          <p:nvPr/>
        </p:nvSpPr>
        <p:spPr bwMode="auto">
          <a:xfrm>
            <a:off x="3232150" y="1881188"/>
            <a:ext cx="5797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приложение к закону «Об областном бюджете на 2010»</a:t>
            </a:r>
          </a:p>
        </p:txBody>
      </p:sp>
      <p:sp>
        <p:nvSpPr>
          <p:cNvPr id="39957" name="Text Box 19"/>
          <p:cNvSpPr txBox="1">
            <a:spLocks noChangeArrowheads="1"/>
          </p:cNvSpPr>
          <p:nvPr/>
        </p:nvSpPr>
        <p:spPr bwMode="auto">
          <a:xfrm>
            <a:off x="3929063" y="6226175"/>
            <a:ext cx="86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(июнь)</a:t>
            </a:r>
          </a:p>
        </p:txBody>
      </p:sp>
      <p:sp>
        <p:nvSpPr>
          <p:cNvPr id="39958" name="Text Box 20"/>
          <p:cNvSpPr txBox="1">
            <a:spLocks noChangeArrowheads="1"/>
          </p:cNvSpPr>
          <p:nvPr/>
        </p:nvSpPr>
        <p:spPr bwMode="auto">
          <a:xfrm>
            <a:off x="7164388" y="6175375"/>
            <a:ext cx="1247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50" tIns="46478" rIns="92950" bIns="46478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cs typeface="Arial" pitchFamily="34" charset="0"/>
              </a:rPr>
              <a:t>(сентябрь</a:t>
            </a:r>
            <a:r>
              <a:rPr lang="ru-RU" sz="120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39959" name="Line 21"/>
          <p:cNvSpPr>
            <a:spLocks noChangeShapeType="1"/>
          </p:cNvSpPr>
          <p:nvPr/>
        </p:nvSpPr>
        <p:spPr bwMode="auto">
          <a:xfrm>
            <a:off x="1978025" y="3186113"/>
            <a:ext cx="54181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9960" name="AutoShape 22"/>
          <p:cNvSpPr>
            <a:spLocks/>
          </p:cNvSpPr>
          <p:nvPr/>
        </p:nvSpPr>
        <p:spPr bwMode="auto">
          <a:xfrm>
            <a:off x="2760663" y="1749425"/>
            <a:ext cx="92075" cy="631825"/>
          </a:xfrm>
          <a:prstGeom prst="rightBrace">
            <a:avLst>
              <a:gd name="adj1" fmla="val 57184"/>
              <a:gd name="adj2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071" tIns="46534" rIns="93071" bIns="46534" anchor="ctr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411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C2432A-CC50-412D-A29D-48B721413D56}" type="slidenum">
              <a:rPr lang="en-US">
                <a:solidFill>
                  <a:srgbClr val="FFFFFF"/>
                </a:solidFill>
              </a:rPr>
              <a:pPr eaLnBrk="1" hangingPunct="1"/>
              <a:t>56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290" name="Object 5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4413" y="1506538"/>
          <a:ext cx="6732587" cy="485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Диаграмма" r:id="rId5" imgW="10153650" imgH="7620000" progId="Excel.Chart.8">
                  <p:embed/>
                </p:oleObj>
              </mc:Choice>
              <mc:Fallback>
                <p:oleObj name="Диаграмма" r:id="rId5" imgW="10153650" imgH="7620000" progId="Excel.Chart.8">
                  <p:embed/>
                  <p:pic>
                    <p:nvPicPr>
                      <p:cNvPr id="0" name=""/>
                      <p:cNvPicPr>
                        <a:picLocks noGrp="1"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1506538"/>
                        <a:ext cx="6732587" cy="485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pg num"/>
          <p:cNvSpPr txBox="1"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D360C36-619C-4290-AC1D-C5BEC27E0D8E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293" name="pg num"/>
          <p:cNvSpPr txBox="1"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6661150"/>
            <a:ext cx="1903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4C5FBC7-B458-49F7-94C2-919777756CFD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2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9144000" cy="823912"/>
          </a:xfrm>
          <a:noFill/>
        </p:spPr>
        <p:txBody>
          <a:bodyPr/>
          <a:lstStyle/>
          <a:p>
            <a:pPr algn="ctr" eaLnBrk="1" hangingPunct="1"/>
            <a:r>
              <a:rPr lang="ru-RU" sz="1800" b="0" smtClean="0">
                <a:solidFill>
                  <a:srgbClr val="FF0000"/>
                </a:solidFill>
              </a:rPr>
              <a:t>ОСНОВНЫЕ ПОКАЗАТЕЛИ</a:t>
            </a:r>
            <a:r>
              <a:rPr lang="ru-RU" sz="1800" b="0" smtClean="0"/>
              <a:t>, УЧИТЫВАЕМЫЕ ПРИ РАСЧЕТЕ МЕЖБЮДЖЕТНЫХ ТРАНСФЕРТОВ НА ПОДДЕРЖКУ МО, ОСУЩЕСТВЛЯЮЩИХ ЭФФЕКТИВНОЕ УПРАВЛЕНИЕ БЮДЖЕТНЫМИ СРЕДСТВАМИ</a:t>
            </a:r>
            <a:r>
              <a:rPr lang="ru-RU" sz="1600" b="0" smtClean="0"/>
              <a:t> </a:t>
            </a:r>
          </a:p>
        </p:txBody>
      </p:sp>
      <p:sp>
        <p:nvSpPr>
          <p:cNvPr id="12295" name="AutoShape 60"/>
          <p:cNvSpPr>
            <a:spLocks/>
          </p:cNvSpPr>
          <p:nvPr/>
        </p:nvSpPr>
        <p:spPr bwMode="auto">
          <a:xfrm>
            <a:off x="1943100" y="1905000"/>
            <a:ext cx="381000" cy="4489450"/>
          </a:xfrm>
          <a:prstGeom prst="leftBrace">
            <a:avLst>
              <a:gd name="adj1" fmla="val 98194"/>
              <a:gd name="adj2" fmla="val 50000"/>
            </a:avLst>
          </a:prstGeom>
          <a:noFill/>
          <a:ln w="158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973" tIns="46492" rIns="92973" bIns="46492" anchor="ctr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6" name="Rectangle 61"/>
          <p:cNvSpPr>
            <a:spLocks noChangeArrowheads="1"/>
          </p:cNvSpPr>
          <p:nvPr/>
        </p:nvSpPr>
        <p:spPr bwMode="auto">
          <a:xfrm>
            <a:off x="136525" y="3741738"/>
            <a:ext cx="1728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73" tIns="46492" rIns="92973" bIns="46492" anchor="ctr"/>
          <a:lstStyle/>
          <a:p>
            <a:pPr algn="ctr" defTabSz="9334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0000"/>
                </a:solidFill>
              </a:rPr>
              <a:t>Итого налоговых и </a:t>
            </a:r>
          </a:p>
          <a:p>
            <a:pPr algn="ctr" defTabSz="9334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0000"/>
                </a:solidFill>
              </a:rPr>
              <a:t>неналоговых доходов</a:t>
            </a:r>
          </a:p>
          <a:p>
            <a:pPr algn="ctr" defTabSz="9334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0000"/>
                </a:solidFill>
              </a:rPr>
              <a:t>71%</a:t>
            </a:r>
          </a:p>
        </p:txBody>
      </p:sp>
      <p:cxnSp>
        <p:nvCxnSpPr>
          <p:cNvPr id="12297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73038" y="1117600"/>
            <a:ext cx="8659812" cy="2063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835630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70F514-540B-4EB0-9E4D-B0DDD50C9F91}" type="slidenum">
              <a:rPr lang="en-US">
                <a:solidFill>
                  <a:srgbClr val="FFFFFF"/>
                </a:solidFill>
              </a:rPr>
              <a:pPr eaLnBrk="1" hangingPunct="1"/>
              <a:t>57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38" y="342900"/>
            <a:ext cx="9021762" cy="560388"/>
          </a:xfrm>
        </p:spPr>
        <p:txBody>
          <a:bodyPr/>
          <a:lstStyle/>
          <a:p>
            <a:pPr algn="ctr" eaLnBrk="1" hangingPunct="1"/>
            <a:r>
              <a:rPr lang="ru-RU" sz="1800" b="0" smtClean="0">
                <a:cs typeface="Arial" pitchFamily="34" charset="0"/>
              </a:rPr>
              <a:t>ПОСЛЕДСТВИЯ НЕВЫПОЛНЕНИЯ УСЛОВИЯ ПО ПРЕДЕЛЬНОМУ РАЗМЕРУ ДЕФИЦИТА БЮДЖЕТА, УКАЗАННОМУ В СТ.92.1 БЮДЖЕТНОГО КОДЕКСА РФ</a:t>
            </a:r>
          </a:p>
        </p:txBody>
      </p:sp>
      <p:graphicFrame>
        <p:nvGraphicFramePr>
          <p:cNvPr id="630787" name="Group 3"/>
          <p:cNvGraphicFramePr>
            <a:graphicFrameLocks noGrp="1"/>
          </p:cNvGraphicFramePr>
          <p:nvPr>
            <p:ph sz="half" idx="1"/>
          </p:nvPr>
        </p:nvGraphicFramePr>
        <p:xfrm>
          <a:off x="620713" y="1376363"/>
          <a:ext cx="7934325" cy="2662238"/>
        </p:xfrm>
        <a:graphic>
          <a:graphicData uri="http://schemas.openxmlformats.org/drawingml/2006/table">
            <a:tbl>
              <a:tblPr/>
              <a:tblGrid>
                <a:gridCol w="3967162"/>
                <a:gridCol w="3967163"/>
              </a:tblGrid>
              <a:tr h="1312613"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Муниципальные образования,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нарушившие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требования статьи 92.1 Бюджетного кодекса Российской Федерации  </a:t>
                      </a:r>
                    </a:p>
                  </a:txBody>
                  <a:tcPr marL="93166" marR="93166" marT="46594" marB="465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Сумма межбюджетных трансфертов, которую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могли бы получить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муниципальные образования при соблюдении требований Бюджетного кодекса Российской Федерации</a:t>
                      </a:r>
                    </a:p>
                  </a:txBody>
                  <a:tcPr marL="93166" marR="93166" marT="46594" marB="46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437">
                <a:tc>
                  <a:txBody>
                    <a:bodyPr/>
                    <a:lstStyle/>
                    <a:p>
                      <a:pPr marL="0" marR="0" lvl="0" indent="0" algn="l" defTabSz="8937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ИРКУТСКИЙ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66" marR="93166" marT="46594" marB="465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7 104</a:t>
                      </a:r>
                    </a:p>
                  </a:txBody>
                  <a:tcPr marL="93166" marR="93166" marT="46594" marB="46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61">
                <a:tc>
                  <a:txBody>
                    <a:bodyPr/>
                    <a:lstStyle/>
                    <a:p>
                      <a:pPr marL="0" marR="0" lvl="0" indent="0" algn="l" defTabSz="8937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АТАНГСКИЙ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66" marR="93166" marT="46594" marB="465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5 047</a:t>
                      </a:r>
                    </a:p>
                  </a:txBody>
                  <a:tcPr marL="93166" marR="93166" marT="46594" marB="46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12"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МАМСКО-ЧУЙСКИЙ</a:t>
                      </a:r>
                    </a:p>
                  </a:txBody>
                  <a:tcPr marL="93166" marR="93166" marT="46594" marB="465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6 356</a:t>
                      </a:r>
                    </a:p>
                  </a:txBody>
                  <a:tcPr marL="93166" marR="93166" marT="46594" marB="46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315">
                <a:tc>
                  <a:txBody>
                    <a:bodyPr/>
                    <a:lstStyle/>
                    <a:p>
                      <a:pPr marL="0" marR="0" lvl="0" indent="0" algn="l" defTabSz="8937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ИТОГО</a:t>
                      </a:r>
                    </a:p>
                  </a:txBody>
                  <a:tcPr marL="93166" marR="93166" marT="46594" marB="465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18 507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66" marR="93166" marT="46594" marB="465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4" name="Прямая соединительная линия 8"/>
          <p:cNvSpPr>
            <a:spLocks noChangeShapeType="1"/>
          </p:cNvSpPr>
          <p:nvPr/>
        </p:nvSpPr>
        <p:spPr bwMode="auto">
          <a:xfrm>
            <a:off x="273050" y="914400"/>
            <a:ext cx="8682038" cy="4763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7402513" y="946150"/>
            <a:ext cx="1576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63" tIns="46583" rIns="93163" bIns="4658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2960"/>
                </a:solidFill>
              </a:rPr>
              <a:t>ТЫС. РУБЛЕЙ</a:t>
            </a:r>
          </a:p>
        </p:txBody>
      </p:sp>
      <p:sp>
        <p:nvSpPr>
          <p:cNvPr id="40986" name="Rectangle 25"/>
          <p:cNvSpPr>
            <a:spLocks noChangeArrowheads="1"/>
          </p:cNvSpPr>
          <p:nvPr/>
        </p:nvSpPr>
        <p:spPr bwMode="auto">
          <a:xfrm>
            <a:off x="0" y="0"/>
            <a:ext cx="2124075" cy="1889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95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89EBCB-2E2F-4FBA-9B09-DD90DB8250C6}" type="slidenum">
              <a:rPr lang="en-US">
                <a:solidFill>
                  <a:srgbClr val="FFFFFF"/>
                </a:solidFill>
              </a:rPr>
              <a:pPr eaLnBrk="1" hangingPunct="1"/>
              <a:t>58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987" name="pg num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E71F3B5-C477-4A93-9B6E-19DE3D6C700B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525" y="276225"/>
            <a:ext cx="8793163" cy="488950"/>
          </a:xfrm>
        </p:spPr>
        <p:txBody>
          <a:bodyPr/>
          <a:lstStyle/>
          <a:p>
            <a:pPr algn="ctr" eaLnBrk="1" hangingPunct="1"/>
            <a:r>
              <a:rPr lang="ru-RU" sz="1600" b="0" smtClean="0">
                <a:solidFill>
                  <a:schemeClr val="tx1"/>
                </a:solidFill>
              </a:rPr>
              <a:t>РЕКОМЕНДАЦИИ ГЛАВАМ МУНИЦИПАЛЬНЫХ ОБРАЗОВАНИЙ </a:t>
            </a:r>
            <a:br>
              <a:rPr lang="ru-RU" sz="1600" b="0" smtClean="0">
                <a:solidFill>
                  <a:schemeClr val="tx1"/>
                </a:solidFill>
              </a:rPr>
            </a:br>
            <a:r>
              <a:rPr lang="ru-RU" sz="1600" b="0" smtClean="0">
                <a:solidFill>
                  <a:schemeClr val="tx1"/>
                </a:solidFill>
              </a:rPr>
              <a:t>ПРИ УТОЧНЕНИИ И ИСПОЛНЕНИИ МЕСТНЫХ БЮДЖЕТОВ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93738"/>
            <a:ext cx="8793162" cy="5867400"/>
          </a:xfrm>
        </p:spPr>
        <p:txBody>
          <a:bodyPr/>
          <a:lstStyle/>
          <a:p>
            <a:pPr marL="342900" indent="-342900" defTabSz="893763" eaLnBrk="1" hangingPunct="1">
              <a:buFontTx/>
              <a:buNone/>
            </a:pPr>
            <a:endParaRPr lang="ru-RU" smtClean="0"/>
          </a:p>
          <a:p>
            <a:pPr marL="342900" indent="-342900" defTabSz="893763" eaLnBrk="1" hangingPunct="1"/>
            <a:r>
              <a:rPr lang="ru-RU" b="1" smtClean="0"/>
              <a:t>основываться на реалистичном варианте </a:t>
            </a:r>
            <a:r>
              <a:rPr lang="ru-RU" smtClean="0"/>
              <a:t>прогноза социально-экономического развития территории; </a:t>
            </a:r>
          </a:p>
          <a:p>
            <a:pPr marL="342900" indent="-342900" defTabSz="893763" eaLnBrk="1" hangingPunct="1">
              <a:buFontTx/>
              <a:buNone/>
            </a:pPr>
            <a:endParaRPr lang="ru-RU" smtClean="0"/>
          </a:p>
          <a:p>
            <a:pPr marL="342900" indent="-342900" defTabSz="893763" eaLnBrk="1" hangingPunct="1"/>
            <a:r>
              <a:rPr lang="ru-RU" b="1" smtClean="0"/>
              <a:t>обеспечить в полном объеме финансирование первоочередных расходов </a:t>
            </a:r>
            <a:r>
              <a:rPr lang="ru-RU" smtClean="0"/>
              <a:t>(заработная плата с начислениями, социальные выплаты гражданам, коммунальные услуги);</a:t>
            </a:r>
          </a:p>
          <a:p>
            <a:pPr marL="342900" indent="-342900" defTabSz="893763" eaLnBrk="1" hangingPunct="1"/>
            <a:endParaRPr lang="ru-RU" smtClean="0"/>
          </a:p>
          <a:p>
            <a:pPr marL="342900" indent="-342900" defTabSz="893763" eaLnBrk="1" hangingPunct="1"/>
            <a:r>
              <a:rPr lang="ru-RU" b="1" smtClean="0"/>
              <a:t>недопущение кредиторской задолженности </a:t>
            </a:r>
            <a:r>
              <a:rPr lang="ru-RU" smtClean="0"/>
              <a:t>по принятым обязательствам, в первую </a:t>
            </a:r>
            <a:r>
              <a:rPr lang="ru-RU" b="1" smtClean="0">
                <a:solidFill>
                  <a:srgbClr val="FF0000"/>
                </a:solidFill>
              </a:rPr>
              <a:t>очередь по заработной плате и социальным выплатам</a:t>
            </a:r>
            <a:r>
              <a:rPr lang="ru-RU" smtClean="0"/>
              <a:t>;</a:t>
            </a:r>
          </a:p>
          <a:p>
            <a:pPr marL="342900" indent="-342900" defTabSz="893763" eaLnBrk="1" hangingPunct="1"/>
            <a:endParaRPr lang="ru-RU" smtClean="0"/>
          </a:p>
          <a:p>
            <a:pPr marL="342900" indent="-342900" defTabSz="893763" eaLnBrk="1" hangingPunct="1"/>
            <a:r>
              <a:rPr lang="ru-RU" smtClean="0"/>
              <a:t>не допускать </a:t>
            </a:r>
            <a:r>
              <a:rPr lang="ru-RU" b="1" smtClean="0"/>
              <a:t>необеспеченное финансовыми ресурсами</a:t>
            </a:r>
            <a:r>
              <a:rPr lang="ru-RU" smtClean="0"/>
              <a:t> увеличение финансирования действующих обязательств;</a:t>
            </a:r>
          </a:p>
          <a:p>
            <a:pPr marL="342900" indent="-342900" defTabSz="893763" eaLnBrk="1" hangingPunct="1"/>
            <a:endParaRPr lang="ru-RU" smtClean="0"/>
          </a:p>
          <a:p>
            <a:pPr marL="342900" indent="-342900" defTabSz="893763" eaLnBrk="1" hangingPunct="1"/>
            <a:r>
              <a:rPr lang="ru-RU" b="1" smtClean="0"/>
              <a:t>отказаться от принятия </a:t>
            </a:r>
            <a:r>
              <a:rPr lang="ru-RU" smtClean="0"/>
              <a:t>новых расходных обязательств;</a:t>
            </a:r>
          </a:p>
          <a:p>
            <a:pPr marL="342900" indent="-342900" defTabSz="893763" eaLnBrk="1" hangingPunct="1"/>
            <a:endParaRPr lang="ru-RU" smtClean="0"/>
          </a:p>
          <a:p>
            <a:pPr marL="342900" indent="-342900" defTabSz="893763" eaLnBrk="1" hangingPunct="1"/>
            <a:r>
              <a:rPr lang="ru-RU" b="1" smtClean="0"/>
              <a:t>обеспечить оптимизацию расходов, штатной численности </a:t>
            </a:r>
            <a:r>
              <a:rPr lang="ru-RU" smtClean="0"/>
              <a:t>и </a:t>
            </a:r>
            <a:r>
              <a:rPr lang="ru-RU" b="1" smtClean="0"/>
              <a:t>соблюдение нормативов расходов </a:t>
            </a:r>
            <a:r>
              <a:rPr lang="ru-RU" smtClean="0"/>
              <a:t>на содержание органов местного самоуправления;</a:t>
            </a:r>
          </a:p>
          <a:p>
            <a:pPr marL="342900" indent="-342900" defTabSz="893763" eaLnBrk="1" hangingPunct="1"/>
            <a:endParaRPr lang="ru-RU" b="1" smtClean="0"/>
          </a:p>
          <a:p>
            <a:pPr marL="342900" indent="-342900" defTabSz="893763" eaLnBrk="1" hangingPunct="1"/>
            <a:r>
              <a:rPr lang="ru-RU" b="1" smtClean="0"/>
              <a:t>проведение оптимизации текущих расходов </a:t>
            </a:r>
            <a:r>
              <a:rPr lang="ru-RU" smtClean="0"/>
              <a:t>за счет переориентации расходов на ресурсосбережение, установление приборов учета, ведение нормативов на коммунальные услуги, сокращение капитальных и других расходов; </a:t>
            </a:r>
          </a:p>
          <a:p>
            <a:pPr marL="342900" indent="-342900" defTabSz="893763" eaLnBrk="1" hangingPunct="1"/>
            <a:endParaRPr lang="ru-RU" smtClean="0"/>
          </a:p>
          <a:p>
            <a:pPr marL="342900" indent="-342900" defTabSz="893763" eaLnBrk="1" hangingPunct="1"/>
            <a:endParaRPr lang="ru-RU" smtClean="0"/>
          </a:p>
        </p:txBody>
      </p:sp>
      <p:sp>
        <p:nvSpPr>
          <p:cNvPr id="41990" name="Line 1024"/>
          <p:cNvSpPr>
            <a:spLocks noChangeShapeType="1"/>
          </p:cNvSpPr>
          <p:nvPr/>
        </p:nvSpPr>
        <p:spPr bwMode="auto">
          <a:xfrm flipV="1">
            <a:off x="323850" y="827088"/>
            <a:ext cx="8620125" cy="9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991" name="Номер слайда 16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1908255-F3C0-4CE0-9DEE-D0736DB8CB37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E403D2-5A3E-4D6A-8891-2BA540BEAF03}" type="slidenum">
              <a:rPr lang="en-US">
                <a:solidFill>
                  <a:srgbClr val="FFFFFF"/>
                </a:solidFill>
              </a:rPr>
              <a:pPr eaLnBrk="1" hangingPunct="1"/>
              <a:t>59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11" name="pg num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2A9A680-AF20-44F5-88AD-1B8BCD3D5481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016000"/>
            <a:ext cx="8740775" cy="4645025"/>
          </a:xfrm>
        </p:spPr>
        <p:txBody>
          <a:bodyPr/>
          <a:lstStyle/>
          <a:p>
            <a:pPr marL="342900" indent="-342900" defTabSz="895350" eaLnBrk="1" hangingPunct="1">
              <a:buFontTx/>
              <a:buNone/>
            </a:pPr>
            <a:endParaRPr lang="ru-RU" smtClean="0"/>
          </a:p>
          <a:p>
            <a:pPr marL="342900" indent="-342900" defTabSz="895350" eaLnBrk="1" hangingPunct="1"/>
            <a:r>
              <a:rPr lang="ru-RU" smtClean="0"/>
              <a:t>принять меры </a:t>
            </a:r>
            <a:r>
              <a:rPr lang="ru-RU" b="1" smtClean="0"/>
              <a:t>к сокращению просроченной кредиторской задолженности</a:t>
            </a:r>
            <a:r>
              <a:rPr lang="ru-RU" smtClean="0"/>
              <a:t>, начать подготовку к реструктуризации просроченной кредиторской задолженности по внебюджетным фондам;</a:t>
            </a:r>
          </a:p>
          <a:p>
            <a:pPr marL="342900" indent="-342900" defTabSz="895350" eaLnBrk="1" hangingPunct="1"/>
            <a:endParaRPr lang="ru-RU" smtClean="0"/>
          </a:p>
          <a:p>
            <a:pPr marL="342900" indent="-342900" defTabSz="895350" eaLnBrk="1" hangingPunct="1"/>
            <a:r>
              <a:rPr lang="ru-RU" b="1" smtClean="0"/>
              <a:t>обеспечение реструктуризации бюджетной сети </a:t>
            </a:r>
            <a:r>
              <a:rPr lang="ru-RU" smtClean="0"/>
              <a:t>при условии сохранения качества и объемов муниципальных услуг; </a:t>
            </a:r>
          </a:p>
          <a:p>
            <a:pPr marL="342900" indent="-342900" defTabSz="895350" eaLnBrk="1" hangingPunct="1"/>
            <a:endParaRPr lang="ru-RU" smtClean="0"/>
          </a:p>
          <a:p>
            <a:pPr marL="342900" indent="-342900" defTabSz="895350" eaLnBrk="1" hangingPunct="1"/>
            <a:r>
              <a:rPr lang="ru-RU" b="1" smtClean="0"/>
              <a:t>разработать программу оптимизации и повышения эффективности бюджетных расходов, повышения собираемости доходов и увеличения налоговой базы</a:t>
            </a:r>
            <a:endParaRPr lang="ru-RU" smtClean="0"/>
          </a:p>
          <a:p>
            <a:pPr marL="342900" indent="-342900" defTabSz="895350" eaLnBrk="1" hangingPunct="1"/>
            <a:endParaRPr lang="ru-RU" b="1" smtClean="0"/>
          </a:p>
          <a:p>
            <a:pPr marL="342900" indent="-342900" defTabSz="895350" eaLnBrk="1" hangingPunct="1"/>
            <a:r>
              <a:rPr lang="ru-RU" b="1" smtClean="0"/>
              <a:t>обеспечить формирование государственных (муниципальных) заданий </a:t>
            </a:r>
            <a:r>
              <a:rPr lang="ru-RU" smtClean="0"/>
              <a:t>на предоставление услуг юридическим и физическим лицам;</a:t>
            </a:r>
          </a:p>
          <a:p>
            <a:pPr marL="342900" indent="-342900" defTabSz="895350" eaLnBrk="1" hangingPunct="1"/>
            <a:endParaRPr lang="ru-RU" b="1" smtClean="0"/>
          </a:p>
          <a:p>
            <a:pPr marL="342900" indent="-342900" defTabSz="895350" eaLnBrk="1" hangingPunct="1"/>
            <a:r>
              <a:rPr lang="ru-RU" b="1" smtClean="0"/>
              <a:t>осуществление анализа</a:t>
            </a:r>
            <a:r>
              <a:rPr lang="ru-RU" smtClean="0"/>
              <a:t> обоснованности и эффективности применения </a:t>
            </a:r>
            <a:r>
              <a:rPr lang="ru-RU" b="1" smtClean="0"/>
              <a:t>налоговых льгот;</a:t>
            </a:r>
          </a:p>
          <a:p>
            <a:pPr marL="342900" indent="-342900" defTabSz="895350" eaLnBrk="1" hangingPunct="1"/>
            <a:endParaRPr lang="ru-RU" smtClean="0"/>
          </a:p>
          <a:p>
            <a:pPr marL="342900" indent="-342900" defTabSz="895350" eaLnBrk="1" hangingPunct="1"/>
            <a:r>
              <a:rPr lang="ru-RU" smtClean="0"/>
              <a:t>принятие к </a:t>
            </a:r>
            <a:r>
              <a:rPr lang="ru-RU" b="1" smtClean="0"/>
              <a:t>постановке на налоговый учет незарегистрированного имущества</a:t>
            </a:r>
            <a:r>
              <a:rPr lang="ru-RU" smtClean="0"/>
              <a:t>.</a:t>
            </a:r>
          </a:p>
          <a:p>
            <a:pPr marL="342900" indent="-342900" defTabSz="895350" eaLnBrk="1" hangingPunct="1"/>
            <a:endParaRPr lang="ru-RU" smtClean="0"/>
          </a:p>
        </p:txBody>
      </p:sp>
      <p:sp>
        <p:nvSpPr>
          <p:cNvPr id="43013" name="Line 1024"/>
          <p:cNvSpPr>
            <a:spLocks noChangeShapeType="1"/>
          </p:cNvSpPr>
          <p:nvPr/>
        </p:nvSpPr>
        <p:spPr bwMode="auto">
          <a:xfrm flipV="1">
            <a:off x="282575" y="846138"/>
            <a:ext cx="8620125" cy="9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3014" name="Номер слайда 16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44E5350-493D-493D-B165-46ED6A1EBD1E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136525" y="257175"/>
            <a:ext cx="8793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РЕКОМЕНДАЦИИ ФИНАНСОВЫМ ОРГАНАМ МУНИЦИПАЛЬНЫХ ОБРАЗОВАНИЙ </a:t>
            </a:r>
            <a:r>
              <a:rPr lang="ru-RU">
                <a:solidFill>
                  <a:srgbClr val="000000"/>
                </a:solidFill>
              </a:rPr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24635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7165239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61D51A-AD00-4C5A-96F9-D42768119216}" type="slidenum">
              <a:rPr lang="en-US">
                <a:solidFill>
                  <a:srgbClr val="FFFFFF"/>
                </a:solidFill>
              </a:rPr>
              <a:pPr eaLnBrk="1" hangingPunct="1"/>
              <a:t>60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035" name="pg num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A49A41C-BAC7-4CE0-BCCD-B9318868C863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4257675" y="1193800"/>
            <a:ext cx="44561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00" tIns="46503" rIns="93000" bIns="46503" anchor="ctr">
            <a:spAutoFit/>
          </a:bodyPr>
          <a:lstStyle/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>
                <a:solidFill>
                  <a:srgbClr val="000000"/>
                </a:solidFill>
              </a:rPr>
              <a:t>Запрет на осуществление расходов на</a:t>
            </a:r>
            <a:r>
              <a:rPr lang="ru-RU" sz="1600" b="1">
                <a:solidFill>
                  <a:srgbClr val="000000"/>
                </a:solidFill>
              </a:rPr>
              <a:t>:</a:t>
            </a:r>
            <a:r>
              <a:rPr lang="ru-RU" sz="1600">
                <a:solidFill>
                  <a:srgbClr val="000000"/>
                </a:solidFill>
              </a:rPr>
              <a:t> </a:t>
            </a: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- выплаты премий в органах местного самоуправления и муниципальных учреждениях;</a:t>
            </a: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- прочие выплаты сотрудникам, в том числе по договорам подряда, выполнения работ и оказания услуг, не влияющим на текущую деятельность органов местного самоуправления и муниципальных учреждений;  </a:t>
            </a: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>
                <a:solidFill>
                  <a:srgbClr val="000000"/>
                </a:solidFill>
              </a:rPr>
              <a:t>приобретение основных средств, не влияющих на безопасность и обеспечение текущей деятельности органов местного самоуправления и муниципальных учреждений;</a:t>
            </a: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>
                <a:solidFill>
                  <a:srgbClr val="000000"/>
                </a:solidFill>
              </a:rPr>
              <a:t>капитальный и текущий ремонты, не относящиеся к категории аварийных. </a:t>
            </a:r>
          </a:p>
        </p:txBody>
      </p:sp>
      <p:sp>
        <p:nvSpPr>
          <p:cNvPr id="44037" name="Номер слайда 2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04DCBB9-0932-46C1-B9E1-B5E718A5F9F1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2016125" y="3925888"/>
            <a:ext cx="22066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0" tIns="46503" rIns="93000" bIns="4650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4039" name="Rectangle 3"/>
          <p:cNvSpPr>
            <a:spLocks noChangeArrowheads="1"/>
          </p:cNvSpPr>
          <p:nvPr/>
        </p:nvSpPr>
        <p:spPr bwMode="auto">
          <a:xfrm>
            <a:off x="2016125" y="5822950"/>
            <a:ext cx="220663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0" tIns="46503" rIns="93000" bIns="4650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4040" name="Rectangle 4"/>
          <p:cNvSpPr>
            <a:spLocks noChangeArrowheads="1"/>
          </p:cNvSpPr>
          <p:nvPr/>
        </p:nvSpPr>
        <p:spPr bwMode="auto">
          <a:xfrm>
            <a:off x="0" y="0"/>
            <a:ext cx="2281238" cy="1936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0" tIns="46503" rIns="93000" bIns="46503" anchor="ctr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44041" name="Line 5"/>
          <p:cNvSpPr>
            <a:spLocks noChangeShapeType="1"/>
          </p:cNvSpPr>
          <p:nvPr/>
        </p:nvSpPr>
        <p:spPr bwMode="auto">
          <a:xfrm flipV="1">
            <a:off x="196850" y="812800"/>
            <a:ext cx="8699500" cy="190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4042" name="Text Box 6"/>
          <p:cNvSpPr txBox="1">
            <a:spLocks noChangeArrowheads="1"/>
          </p:cNvSpPr>
          <p:nvPr/>
        </p:nvSpPr>
        <p:spPr bwMode="auto">
          <a:xfrm>
            <a:off x="3927475" y="723900"/>
            <a:ext cx="187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0" tIns="46503" rIns="93000" bIns="4650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200" b="0">
              <a:solidFill>
                <a:srgbClr val="000000"/>
              </a:solidFill>
            </a:endParaRPr>
          </a:p>
        </p:txBody>
      </p:sp>
      <p:sp>
        <p:nvSpPr>
          <p:cNvPr id="44043" name="Text Box 7"/>
          <p:cNvSpPr txBox="1">
            <a:spLocks noChangeArrowheads="1"/>
          </p:cNvSpPr>
          <p:nvPr/>
        </p:nvSpPr>
        <p:spPr bwMode="auto">
          <a:xfrm>
            <a:off x="623888" y="5854700"/>
            <a:ext cx="187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00" tIns="46503" rIns="93000" bIns="4650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200" b="0">
              <a:solidFill>
                <a:srgbClr val="000000"/>
              </a:solidFill>
            </a:endParaRPr>
          </a:p>
        </p:txBody>
      </p:sp>
      <p:sp>
        <p:nvSpPr>
          <p:cNvPr id="44044" name="Rectangle 8"/>
          <p:cNvSpPr>
            <a:spLocks noChangeArrowheads="1"/>
          </p:cNvSpPr>
          <p:nvPr/>
        </p:nvSpPr>
        <p:spPr bwMode="auto">
          <a:xfrm>
            <a:off x="622300" y="233363"/>
            <a:ext cx="7929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00" tIns="46503" rIns="93000" bIns="4650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960"/>
                </a:solidFill>
                <a:cs typeface="Arial" pitchFamily="34" charset="0"/>
              </a:rPr>
              <a:t>НАПРАВЛЕНИЯ ОПТИМИЗАЦИИ РАСХОДОВ ОРГАНОВ МЕСТНОГО САМОУПРАВЛЕНИЯ И БЮДЖЕТНЫХ УЧРЕЖДЕНИЙ</a:t>
            </a:r>
          </a:p>
        </p:txBody>
      </p:sp>
      <p:sp>
        <p:nvSpPr>
          <p:cNvPr id="44045" name="Rectangle 9"/>
          <p:cNvSpPr>
            <a:spLocks noChangeArrowheads="1"/>
          </p:cNvSpPr>
          <p:nvPr/>
        </p:nvSpPr>
        <p:spPr bwMode="auto">
          <a:xfrm>
            <a:off x="254000" y="1089025"/>
            <a:ext cx="3997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00" tIns="46503" rIns="93000" bIns="46503" anchor="ctr">
            <a:spAutoFit/>
          </a:bodyPr>
          <a:lstStyle/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>
                <a:solidFill>
                  <a:srgbClr val="000000"/>
                </a:solidFill>
              </a:rPr>
              <a:t>Оптимизация и нормирование расходов на:</a:t>
            </a:r>
            <a:r>
              <a:rPr lang="ru-RU" sz="1600" u="sng">
                <a:solidFill>
                  <a:srgbClr val="000000"/>
                </a:solidFill>
              </a:rPr>
              <a:t> </a:t>
            </a:r>
            <a:endParaRPr lang="en-US" sz="1600" u="sng">
              <a:solidFill>
                <a:srgbClr val="000000"/>
              </a:solidFill>
            </a:endParaRP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- </a:t>
            </a:r>
            <a:r>
              <a:rPr lang="ru-RU" sz="1600">
                <a:solidFill>
                  <a:srgbClr val="000000"/>
                </a:solidFill>
              </a:rPr>
              <a:t>оплату труда работников органов местного самоуправления и муниципальных учреждений, за счет оптимизации расходов и штатной численности; </a:t>
            </a: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- материальные затраты (приобретение канцелярии, расходных материалов, ГСМ и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ru-RU" sz="1600">
                <a:solidFill>
                  <a:srgbClr val="000000"/>
                </a:solidFill>
              </a:rPr>
              <a:t>т.д.); </a:t>
            </a: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- командировочные расходы;</a:t>
            </a: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- услуги связи; </a:t>
            </a: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- проведение муниципальных мероприятий;</a:t>
            </a: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- муниципальные программы;</a:t>
            </a:r>
          </a:p>
          <a:p>
            <a:pPr indent="233363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</a:rPr>
              <a:t>- использование служебного транспорта.</a:t>
            </a:r>
          </a:p>
        </p:txBody>
      </p:sp>
      <p:sp>
        <p:nvSpPr>
          <p:cNvPr id="44046" name="Rectangle 12"/>
          <p:cNvSpPr>
            <a:spLocks noChangeArrowheads="1"/>
          </p:cNvSpPr>
          <p:nvPr/>
        </p:nvSpPr>
        <p:spPr bwMode="auto">
          <a:xfrm>
            <a:off x="396875" y="5741988"/>
            <a:ext cx="8424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3" tIns="46532" rIns="93063" bIns="46532">
            <a:spAutoFit/>
          </a:bodyPr>
          <a:lstStyle/>
          <a:p>
            <a:pPr marL="271463" indent="-271463"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>
                <a:solidFill>
                  <a:srgbClr val="000000"/>
                </a:solidFill>
              </a:rPr>
              <a:t>Ограничение принятия расходных обязательств </a:t>
            </a:r>
          </a:p>
          <a:p>
            <a:pPr marL="271463" indent="-271463"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>
                <a:solidFill>
                  <a:srgbClr val="000000"/>
                </a:solidFill>
              </a:rPr>
              <a:t>не относящихся к категории приоритетных</a:t>
            </a:r>
          </a:p>
        </p:txBody>
      </p:sp>
    </p:spTree>
    <p:extLst>
      <p:ext uri="{BB962C8B-B14F-4D97-AF65-F5344CB8AC3E}">
        <p14:creationId xmlns:p14="http://schemas.microsoft.com/office/powerpoint/2010/main" val="19148878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DFEAE4-0BE2-402A-94B3-7D82428C0173}" type="slidenum">
              <a:rPr lang="en-US">
                <a:solidFill>
                  <a:srgbClr val="FFFFFF"/>
                </a:solidFill>
              </a:rPr>
              <a:pPr eaLnBrk="1" hangingPunct="1"/>
              <a:t>61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02CC09A-6701-4C36-AC98-0C012EEBADC0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794750" cy="3654425"/>
          </a:xfrm>
        </p:spPr>
        <p:txBody>
          <a:bodyPr/>
          <a:lstStyle/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Совершенствование деятельности по мобилизации налоговых и неналоговых доходов в местные бюджеты</a:t>
            </a:r>
            <a:endParaRPr lang="ru-RU" sz="4000" smtClean="0"/>
          </a:p>
          <a:p>
            <a:pPr marL="0" indent="0" defTabSz="895350" eaLnBrk="1" hangingPunct="1">
              <a:buFontTx/>
              <a:buNone/>
            </a:pPr>
            <a:endParaRPr lang="ru-RU" sz="2400" smtClean="0"/>
          </a:p>
          <a:p>
            <a:pPr marL="0" indent="0" defTabSz="895350" eaLnBrk="1" hangingPunct="1">
              <a:buFontTx/>
              <a:buNone/>
            </a:pPr>
            <a:endParaRPr lang="ru-RU" sz="2400" smtClean="0"/>
          </a:p>
          <a:p>
            <a:pPr marL="0" indent="0" algn="r" defTabSz="895350" eaLnBrk="1" hangingPunct="1">
              <a:buFontTx/>
              <a:buNone/>
            </a:pPr>
            <a:endParaRPr lang="ru-RU" sz="2400" smtClean="0"/>
          </a:p>
        </p:txBody>
      </p:sp>
      <p:sp>
        <p:nvSpPr>
          <p:cNvPr id="45061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7A8D399-4A55-437D-AA3F-922D2076EF60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195FD7-1F5A-4967-9AE0-15D1C9C927F4}" type="slidenum">
              <a:rPr lang="en-US">
                <a:solidFill>
                  <a:srgbClr val="FFFFFF"/>
                </a:solidFill>
              </a:rPr>
              <a:pPr eaLnBrk="1" hangingPunct="1"/>
              <a:t>62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38" y="234950"/>
            <a:ext cx="8793162" cy="577850"/>
          </a:xfrm>
        </p:spPr>
        <p:txBody>
          <a:bodyPr/>
          <a:lstStyle/>
          <a:p>
            <a:pPr algn="ctr" eaLnBrk="1" hangingPunct="1"/>
            <a:r>
              <a:rPr lang="ru-RU" b="0" smtClean="0">
                <a:solidFill>
                  <a:schemeClr val="tx1"/>
                </a:solidFill>
              </a:rPr>
              <a:t>ОСНОВНЫЕ НАПРАВЛЕНИЯ РАБОТЫ ДЕЯТЕЛЬНОСТИ </a:t>
            </a:r>
            <a:br>
              <a:rPr lang="ru-RU" b="0" smtClean="0">
                <a:solidFill>
                  <a:schemeClr val="tx1"/>
                </a:solidFill>
              </a:rPr>
            </a:br>
            <a:r>
              <a:rPr lang="ru-RU" b="0" smtClean="0">
                <a:solidFill>
                  <a:schemeClr val="tx1"/>
                </a:solidFill>
              </a:rPr>
              <a:t>ЦЕЛЕВЫХ ПОДГРУПП РАБОЧЕЙ ГРУППЫ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25" y="1908175"/>
            <a:ext cx="6902450" cy="2746375"/>
          </a:xfrm>
        </p:spPr>
        <p:txBody>
          <a:bodyPr/>
          <a:lstStyle/>
          <a:p>
            <a:pPr marL="342900" indent="-342900" defTabSz="895350" eaLnBrk="1" hangingPunct="1">
              <a:buFontTx/>
              <a:buNone/>
            </a:pPr>
            <a:r>
              <a:rPr lang="ru-RU" sz="1800" b="1" smtClean="0"/>
              <a:t>Организация проведения мероприятий, направленных на </a:t>
            </a:r>
          </a:p>
          <a:p>
            <a:pPr marL="342900" indent="-342900" defTabSz="895350" eaLnBrk="1" hangingPunct="1">
              <a:buFontTx/>
              <a:buNone/>
            </a:pPr>
            <a:r>
              <a:rPr lang="ru-RU" sz="1800" b="1" smtClean="0"/>
              <a:t>     обеспечение поступления недоимки в бюджет</a:t>
            </a:r>
          </a:p>
          <a:p>
            <a:pPr marL="342900" indent="-342900" defTabSz="895350" eaLnBrk="1" hangingPunct="1">
              <a:buFontTx/>
              <a:buNone/>
            </a:pPr>
            <a:endParaRPr lang="ru-RU" sz="1800" b="1" smtClean="0"/>
          </a:p>
          <a:p>
            <a:pPr marL="342900" indent="-342900" defTabSz="895350" eaLnBrk="1" hangingPunct="1">
              <a:buFontTx/>
              <a:buNone/>
            </a:pPr>
            <a:endParaRPr lang="ru-RU" sz="1800" b="1" smtClean="0"/>
          </a:p>
          <a:p>
            <a:pPr marL="342900" indent="-342900" defTabSz="895350" eaLnBrk="1" hangingPunct="1">
              <a:buFontTx/>
              <a:buNone/>
            </a:pPr>
            <a:r>
              <a:rPr lang="ru-RU" sz="1800" b="1" smtClean="0"/>
              <a:t>Мобилизация существующих резервов по увеличению поступления доходов</a:t>
            </a:r>
          </a:p>
          <a:p>
            <a:pPr marL="342900" indent="-342900" defTabSz="895350" eaLnBrk="1" hangingPunct="1">
              <a:buFontTx/>
              <a:buNone/>
            </a:pPr>
            <a:endParaRPr lang="ru-RU" sz="1800" b="1" smtClean="0"/>
          </a:p>
          <a:p>
            <a:pPr marL="342900" indent="-342900" defTabSz="895350" eaLnBrk="1" hangingPunct="1">
              <a:buFontTx/>
              <a:buNone/>
            </a:pPr>
            <a:endParaRPr lang="ru-RU" sz="1800" b="1" smtClean="0"/>
          </a:p>
          <a:p>
            <a:pPr marL="342900" indent="-342900" defTabSz="895350" eaLnBrk="1" hangingPunct="1">
              <a:buFontTx/>
              <a:buNone/>
            </a:pPr>
            <a:r>
              <a:rPr lang="ru-RU" sz="1800" b="1" smtClean="0"/>
              <a:t>Совершенствование нормативной правовой базы, регулирующей механизм налогообложения</a:t>
            </a:r>
          </a:p>
        </p:txBody>
      </p:sp>
      <p:sp>
        <p:nvSpPr>
          <p:cNvPr id="46085" name="Line 12"/>
          <p:cNvSpPr>
            <a:spLocks noChangeShapeType="1"/>
          </p:cNvSpPr>
          <p:nvPr/>
        </p:nvSpPr>
        <p:spPr bwMode="auto">
          <a:xfrm>
            <a:off x="298450" y="908050"/>
            <a:ext cx="8845550" cy="31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1" name="Овал 40"/>
          <p:cNvSpPr>
            <a:spLocks noChangeArrowheads="1"/>
          </p:cNvSpPr>
          <p:nvPr/>
        </p:nvSpPr>
        <p:spPr bwMode="auto">
          <a:xfrm>
            <a:off x="582613" y="1852613"/>
            <a:ext cx="622300" cy="6223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276" tIns="46638" rIns="93276" bIns="46638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" name="Овал 40"/>
          <p:cNvSpPr>
            <a:spLocks noChangeArrowheads="1"/>
          </p:cNvSpPr>
          <p:nvPr/>
        </p:nvSpPr>
        <p:spPr bwMode="auto">
          <a:xfrm>
            <a:off x="582613" y="2954338"/>
            <a:ext cx="622300" cy="6223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276" tIns="46638" rIns="93276" bIns="46638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" name="Овал 40"/>
          <p:cNvSpPr>
            <a:spLocks noChangeArrowheads="1"/>
          </p:cNvSpPr>
          <p:nvPr/>
        </p:nvSpPr>
        <p:spPr bwMode="auto">
          <a:xfrm>
            <a:off x="660400" y="4133850"/>
            <a:ext cx="622300" cy="6223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276" tIns="46638" rIns="93276" bIns="46638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46089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9FE6C9C-9B24-4EFE-ADF0-32E40CC8E92A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918B24-3BA3-4765-9C3E-12EC6399C7B1}" type="slidenum">
              <a:rPr lang="en-US">
                <a:solidFill>
                  <a:srgbClr val="FFFFFF"/>
                </a:solidFill>
              </a:rPr>
              <a:pPr eaLnBrk="1" hangingPunct="1"/>
              <a:t>63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7107" name="Line 12"/>
          <p:cNvSpPr>
            <a:spLocks noChangeShapeType="1"/>
          </p:cNvSpPr>
          <p:nvPr/>
        </p:nvSpPr>
        <p:spPr bwMode="auto">
          <a:xfrm>
            <a:off x="0" y="1187450"/>
            <a:ext cx="8845550" cy="31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868363" y="155575"/>
            <a:ext cx="76025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6" tIns="46643" rIns="93286" bIns="4664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900" b="0">
                <a:solidFill>
                  <a:srgbClr val="000000"/>
                </a:solidFill>
              </a:rPr>
              <a:t>ОСНОВНЫЕ НАПРАВЛЕНИЯ РАБОТЫ ДЕЯТЕЛЬНОСТИ </a:t>
            </a:r>
            <a:br>
              <a:rPr lang="ru-RU" sz="1900" b="0">
                <a:solidFill>
                  <a:srgbClr val="000000"/>
                </a:solidFill>
              </a:rPr>
            </a:br>
            <a:r>
              <a:rPr lang="ru-RU" sz="1900" b="0">
                <a:solidFill>
                  <a:srgbClr val="000000"/>
                </a:solidFill>
              </a:rPr>
              <a:t>ЦЕЛЕВЫХ ПОДГРУПП РАБОЧЕЙ ГРУППЫ, СОЗДАННОЙ РАСПОРЯЖЕНИЕМ ОТ 02.02.2009 № 13-РП</a:t>
            </a: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0900" y="2089150"/>
            <a:ext cx="8085138" cy="2846388"/>
          </a:xfrm>
          <a:noFill/>
        </p:spPr>
        <p:txBody>
          <a:bodyPr/>
          <a:lstStyle/>
          <a:p>
            <a:pPr eaLnBrk="1" hangingPunct="1"/>
            <a:r>
              <a:rPr lang="ru-RU" sz="1700" b="1" smtClean="0"/>
              <a:t>активизация деятельности комиссий налоговых органов с основными неплательщиками налогов с привлечением к деятельности комиссий представителей органов местного самоуправления</a:t>
            </a:r>
          </a:p>
          <a:p>
            <a:pPr eaLnBrk="1" hangingPunct="1"/>
            <a:endParaRPr lang="ru-RU" sz="1700" b="1" smtClean="0"/>
          </a:p>
          <a:p>
            <a:pPr eaLnBrk="1" hangingPunct="1"/>
            <a:r>
              <a:rPr lang="ru-RU" sz="1700" b="1" smtClean="0"/>
              <a:t>организация проведения межведомственных рейдов по плательщикам налогов</a:t>
            </a:r>
          </a:p>
          <a:p>
            <a:pPr eaLnBrk="1" hangingPunct="1"/>
            <a:endParaRPr lang="ru-RU" sz="1700" b="1" smtClean="0"/>
          </a:p>
          <a:p>
            <a:pPr eaLnBrk="1" hangingPunct="1"/>
            <a:r>
              <a:rPr lang="ru-RU" sz="1700" b="1" smtClean="0"/>
              <a:t>публикации списков неплательщиков налогов</a:t>
            </a:r>
          </a:p>
          <a:p>
            <a:pPr eaLnBrk="1" hangingPunct="1"/>
            <a:endParaRPr lang="ru-RU" sz="1700" b="1" smtClean="0"/>
          </a:p>
          <a:p>
            <a:pPr eaLnBrk="1" hangingPunct="1"/>
            <a:r>
              <a:rPr lang="ru-RU" sz="1700" b="1" smtClean="0"/>
              <a:t>индивидуальная работа с руководителями предприятий по работникам, имеющим задолженность по платежам в бюджет и др.</a:t>
            </a:r>
          </a:p>
        </p:txBody>
      </p:sp>
      <p:sp>
        <p:nvSpPr>
          <p:cNvPr id="47110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9597681-0FB4-4E3D-8CF2-07A0D8F19744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760413" y="1298575"/>
            <a:ext cx="8162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 defTabSz="895350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ru-RU" b="1">
                <a:solidFill>
                  <a:srgbClr val="000000"/>
                </a:solidFill>
              </a:rPr>
              <a:t>      </a:t>
            </a:r>
            <a:r>
              <a:rPr lang="ru-RU" b="1" u="sng">
                <a:solidFill>
                  <a:srgbClr val="000000"/>
                </a:solidFill>
              </a:rPr>
              <a:t>Организация проведения мероприятий, направленных на </a:t>
            </a:r>
          </a:p>
          <a:p>
            <a:pPr marL="342900" indent="-342900" defTabSz="895350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ru-RU" b="1">
                <a:solidFill>
                  <a:srgbClr val="000000"/>
                </a:solidFill>
              </a:rPr>
              <a:t>      </a:t>
            </a:r>
            <a:r>
              <a:rPr lang="ru-RU" b="1" u="sng">
                <a:solidFill>
                  <a:srgbClr val="000000"/>
                </a:solidFill>
              </a:rPr>
              <a:t>обеспечение поступления недоимки в бюджет</a:t>
            </a:r>
          </a:p>
        </p:txBody>
      </p:sp>
      <p:sp>
        <p:nvSpPr>
          <p:cNvPr id="41" name="Овал 40"/>
          <p:cNvSpPr>
            <a:spLocks noChangeArrowheads="1"/>
          </p:cNvSpPr>
          <p:nvPr/>
        </p:nvSpPr>
        <p:spPr bwMode="auto">
          <a:xfrm>
            <a:off x="233363" y="1270000"/>
            <a:ext cx="622300" cy="6223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286" tIns="46643" rIns="93286" bIns="4664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23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11D5B6-A255-44FF-B16B-8E239E2D901A}" type="slidenum">
              <a:rPr lang="en-US">
                <a:solidFill>
                  <a:srgbClr val="FFFFFF"/>
                </a:solidFill>
              </a:rPr>
              <a:pPr eaLnBrk="1" hangingPunct="1"/>
              <a:t>64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8131" name="Line 12"/>
          <p:cNvSpPr>
            <a:spLocks noChangeShapeType="1"/>
          </p:cNvSpPr>
          <p:nvPr/>
        </p:nvSpPr>
        <p:spPr bwMode="auto">
          <a:xfrm>
            <a:off x="0" y="1096963"/>
            <a:ext cx="8845550" cy="31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868363" y="155575"/>
            <a:ext cx="76025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6" tIns="46643" rIns="93286" bIns="4664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900" b="0">
                <a:solidFill>
                  <a:srgbClr val="000000"/>
                </a:solidFill>
              </a:rPr>
              <a:t>ОСНОВНЫЕ НАПРАВЛЕНИЯ РАБОТЫ ДЕЯТЕЛЬНОСТИ </a:t>
            </a:r>
            <a:br>
              <a:rPr lang="ru-RU" sz="1900" b="0">
                <a:solidFill>
                  <a:srgbClr val="000000"/>
                </a:solidFill>
              </a:rPr>
            </a:br>
            <a:r>
              <a:rPr lang="ru-RU" sz="1900" b="0">
                <a:solidFill>
                  <a:srgbClr val="000000"/>
                </a:solidFill>
              </a:rPr>
              <a:t>ЦЕЛЕВЫХ ПОДГРУПП РАБОЧЕЙ ГРУППЫ, СОЗДАННОЙ РАСПОРЯЖЕНИЕМ ОТ 02.02.2009 № 13-РП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1963" y="1916113"/>
            <a:ext cx="8423275" cy="46101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700" b="1" smtClean="0"/>
              <a:t>реализация мероприятий по повышению качества информационного обмена между налоговыми органами, регистрирующими и другими органами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5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700" b="1" smtClean="0"/>
              <a:t>     -</a:t>
            </a:r>
            <a:r>
              <a:rPr lang="ru-RU" sz="1700" smtClean="0"/>
              <a:t> выявление фактических пользователей земельными участками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5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700" smtClean="0"/>
              <a:t>    </a:t>
            </a:r>
            <a:r>
              <a:rPr lang="ru-RU" sz="1700" b="1" smtClean="0"/>
              <a:t> - </a:t>
            </a:r>
            <a:r>
              <a:rPr lang="ru-RU" sz="1700" smtClean="0"/>
              <a:t>сверка баз данных регистрирующих и налоговых органов с целью устранения расхождений в информационных массивах и др.</a:t>
            </a:r>
          </a:p>
          <a:p>
            <a:pPr eaLnBrk="1" hangingPunct="1">
              <a:lnSpc>
                <a:spcPct val="90000"/>
              </a:lnSpc>
            </a:pPr>
            <a:endParaRPr lang="ru-RU" sz="1700" smtClean="0"/>
          </a:p>
          <a:p>
            <a:pPr eaLnBrk="1" hangingPunct="1">
              <a:lnSpc>
                <a:spcPct val="90000"/>
              </a:lnSpc>
            </a:pPr>
            <a:r>
              <a:rPr lang="ru-RU" sz="1700" b="1" smtClean="0"/>
              <a:t>проведение активных мероприятий по уточнению налоговой базы</a:t>
            </a:r>
          </a:p>
          <a:p>
            <a:pPr eaLnBrk="1" hangingPunct="1">
              <a:lnSpc>
                <a:spcPct val="90000"/>
              </a:lnSpc>
            </a:pPr>
            <a:endParaRPr lang="ru-RU" sz="5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700" b="1" smtClean="0"/>
              <a:t>     - </a:t>
            </a:r>
            <a:r>
              <a:rPr lang="ru-RU" sz="1700" smtClean="0"/>
              <a:t>привлечение к налогообложению владельцев транспортных средств с нулевой мощностью двигателя транспортного средства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5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700" smtClean="0"/>
              <a:t>     </a:t>
            </a:r>
            <a:r>
              <a:rPr lang="ru-RU" sz="1700" b="1" smtClean="0"/>
              <a:t>-</a:t>
            </a:r>
            <a:r>
              <a:rPr lang="ru-RU" sz="1700" smtClean="0"/>
              <a:t> активизация деятельности органов местного самоуправления по выявлению самовольных построек и вовлечение их в налогообложение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5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700" b="1" smtClean="0"/>
              <a:t>     -</a:t>
            </a:r>
            <a:r>
              <a:rPr lang="ru-RU" sz="1700" smtClean="0"/>
              <a:t> осуществление плановой инвентаризации имущества и формирование полной базы по налогу на имущество физических лиц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5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700" smtClean="0"/>
              <a:t>     </a:t>
            </a:r>
            <a:r>
              <a:rPr lang="ru-RU" sz="1700" b="1" smtClean="0"/>
              <a:t>-</a:t>
            </a:r>
            <a:r>
              <a:rPr lang="ru-RU" sz="1700" smtClean="0"/>
              <a:t> проведение межведомственных рейдов по местонахождению плательщиков единого налога на вмененный доход с целью осуществления сверки физических показателей деятельности предпринимателя (площадь торгового места и др.) с отраженными в декларации</a:t>
            </a:r>
          </a:p>
        </p:txBody>
      </p:sp>
      <p:sp>
        <p:nvSpPr>
          <p:cNvPr id="48134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105C40E-450C-4674-A34F-92EB854609B0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1225550" y="1260475"/>
            <a:ext cx="7534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9250" indent="-349250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ru-RU" b="1" u="sng">
                <a:solidFill>
                  <a:srgbClr val="000000"/>
                </a:solidFill>
              </a:rPr>
              <a:t>Мобилизация существующих резервов по увеличению </a:t>
            </a:r>
          </a:p>
          <a:p>
            <a:pPr marL="349250" indent="-349250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ru-RU" b="1" u="sng">
                <a:solidFill>
                  <a:srgbClr val="000000"/>
                </a:solidFill>
              </a:rPr>
              <a:t>поступления доходов </a:t>
            </a:r>
          </a:p>
        </p:txBody>
      </p:sp>
      <p:sp>
        <p:nvSpPr>
          <p:cNvPr id="41" name="Овал 40"/>
          <p:cNvSpPr>
            <a:spLocks noChangeArrowheads="1"/>
          </p:cNvSpPr>
          <p:nvPr/>
        </p:nvSpPr>
        <p:spPr bwMode="auto">
          <a:xfrm>
            <a:off x="220663" y="1204913"/>
            <a:ext cx="622300" cy="6223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286" tIns="46643" rIns="93286" bIns="4664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213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AF26ED-9E8B-4D5E-8337-9B1A905BA26B}" type="slidenum">
              <a:rPr lang="en-US">
                <a:solidFill>
                  <a:srgbClr val="FFFFFF"/>
                </a:solidFill>
              </a:rPr>
              <a:pPr eaLnBrk="1" hangingPunct="1"/>
              <a:t>65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9155" name="Line 12"/>
          <p:cNvSpPr>
            <a:spLocks noChangeShapeType="1"/>
          </p:cNvSpPr>
          <p:nvPr/>
        </p:nvSpPr>
        <p:spPr bwMode="auto">
          <a:xfrm>
            <a:off x="298450" y="1135063"/>
            <a:ext cx="8486775" cy="31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868363" y="155575"/>
            <a:ext cx="76025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6" tIns="46643" rIns="93286" bIns="4664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900" b="0">
                <a:solidFill>
                  <a:srgbClr val="000000"/>
                </a:solidFill>
              </a:rPr>
              <a:t>ОСНОВНЫЕ НАПРАВЛЕНИЯ РАБОТЫ ДЕЯТЕЛЬНОСТИ </a:t>
            </a:r>
            <a:br>
              <a:rPr lang="ru-RU" sz="1900" b="0">
                <a:solidFill>
                  <a:srgbClr val="000000"/>
                </a:solidFill>
              </a:rPr>
            </a:br>
            <a:r>
              <a:rPr lang="ru-RU" sz="1900" b="0">
                <a:solidFill>
                  <a:srgbClr val="000000"/>
                </a:solidFill>
              </a:rPr>
              <a:t>ЦЕЛЕВЫХ ПОДГРУПП РАБОЧЕЙ ГРУППЫ, СОЗДАННОЙ РАСПОРЯЖЕНИЕМ ОТ 02.02.2009 № 13-РП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0900" y="2284413"/>
            <a:ext cx="8085138" cy="2846387"/>
          </a:xfrm>
          <a:noFill/>
        </p:spPr>
        <p:txBody>
          <a:bodyPr/>
          <a:lstStyle/>
          <a:p>
            <a:pPr eaLnBrk="1" hangingPunct="1"/>
            <a:r>
              <a:rPr lang="ru-RU" sz="1700" b="1" smtClean="0"/>
              <a:t>анализ нормативной правовой базы</a:t>
            </a:r>
          </a:p>
          <a:p>
            <a:pPr eaLnBrk="1" hangingPunct="1">
              <a:buFontTx/>
              <a:buNone/>
            </a:pPr>
            <a:endParaRPr lang="ru-RU" sz="1700" smtClean="0"/>
          </a:p>
          <a:p>
            <a:pPr eaLnBrk="1" hangingPunct="1"/>
            <a:r>
              <a:rPr lang="ru-RU" sz="1700" b="1" smtClean="0"/>
              <a:t>построение и анализ схемы информационного обмена между органами власти – налоговыми и регистрирующими органами</a:t>
            </a:r>
          </a:p>
          <a:p>
            <a:pPr eaLnBrk="1" hangingPunct="1"/>
            <a:endParaRPr lang="ru-RU" sz="1700" b="1" smtClean="0"/>
          </a:p>
          <a:p>
            <a:pPr eaLnBrk="1" hangingPunct="1"/>
            <a:r>
              <a:rPr lang="ru-RU" sz="1700" b="1" smtClean="0"/>
              <a:t>разработка предложений по устранению существующих недостатков в нормативно-правовых актах    </a:t>
            </a:r>
          </a:p>
          <a:p>
            <a:pPr eaLnBrk="1" hangingPunct="1"/>
            <a:endParaRPr lang="ru-RU" sz="1700" b="1" smtClean="0"/>
          </a:p>
          <a:p>
            <a:pPr eaLnBrk="1" hangingPunct="1"/>
            <a:r>
              <a:rPr lang="ru-RU" sz="1700" b="1" smtClean="0"/>
              <a:t>направление предложений по совершенствованию законодательства в Правительство Российской Федерации в целях включения их в пакет антикризисных мер</a:t>
            </a:r>
            <a:endParaRPr lang="ru-RU" sz="1700" smtClean="0"/>
          </a:p>
        </p:txBody>
      </p:sp>
      <p:sp>
        <p:nvSpPr>
          <p:cNvPr id="49158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94E7088-3C11-40DD-8700-445B2865B231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1147763" y="1273175"/>
            <a:ext cx="76596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9250" indent="-349250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ru-RU" b="1" u="sng">
                <a:solidFill>
                  <a:srgbClr val="000000"/>
                </a:solidFill>
              </a:rPr>
              <a:t>Совершенствование нормативной правовой базы, </a:t>
            </a:r>
          </a:p>
          <a:p>
            <a:pPr marL="349250" indent="-349250" defTabSz="912813" fontAlgn="base">
              <a:spcBef>
                <a:spcPct val="0"/>
              </a:spcBef>
              <a:spcAft>
                <a:spcPct val="0"/>
              </a:spcAft>
              <a:buSzPct val="120000"/>
            </a:pPr>
            <a:r>
              <a:rPr lang="ru-RU" b="1" u="sng">
                <a:solidFill>
                  <a:srgbClr val="000000"/>
                </a:solidFill>
              </a:rPr>
              <a:t>регулирующей механизм налогообложения </a:t>
            </a:r>
          </a:p>
        </p:txBody>
      </p:sp>
      <p:sp>
        <p:nvSpPr>
          <p:cNvPr id="41" name="Овал 40"/>
          <p:cNvSpPr>
            <a:spLocks noChangeArrowheads="1"/>
          </p:cNvSpPr>
          <p:nvPr/>
        </p:nvSpPr>
        <p:spPr bwMode="auto">
          <a:xfrm>
            <a:off x="285750" y="1270000"/>
            <a:ext cx="620713" cy="6223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286" tIns="46643" rIns="93286" bIns="4664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88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6CBCAC-BADA-48EB-A2DE-3A859C84AB82}" type="slidenum">
              <a:rPr lang="en-US">
                <a:solidFill>
                  <a:srgbClr val="FFFFFF"/>
                </a:solidFill>
              </a:rPr>
              <a:pPr eaLnBrk="1" hangingPunct="1"/>
              <a:t>66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316" name="pg num"/>
          <p:cNvSpPr txBox="1"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0746FF2-9D28-4E2C-B9E5-3226B092DCA1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69863" y="1062038"/>
            <a:ext cx="8677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787400" y="-157163"/>
            <a:ext cx="6318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6" tIns="45643" rIns="91286" bIns="45643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2960"/>
              </a:solidFill>
            </a:endParaRP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392113" y="260350"/>
            <a:ext cx="8356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6" tIns="45643" rIns="91286" bIns="45643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960"/>
                </a:solidFill>
              </a:rPr>
              <a:t>РЕЗУЛЬТАТ РАБОТЫ МЕЖВЕДОМСТВЕННОЙ КОМИССИИ ПО УВЕЛИЧЕНИЮ НАЛОГОВЫХ ПОСТУПЛЕНИЙ В КОНСОЛИДИРОВАННЫЙ БЮДЖЕТ ИРКУТСКОЙ ОБЛАСТИ</a:t>
            </a:r>
          </a:p>
        </p:txBody>
      </p:sp>
      <p:sp>
        <p:nvSpPr>
          <p:cNvPr id="13320" name="Rectangle 3"/>
          <p:cNvSpPr>
            <a:spLocks noChangeArrowheads="1"/>
          </p:cNvSpPr>
          <p:nvPr/>
        </p:nvSpPr>
        <p:spPr bwMode="auto">
          <a:xfrm>
            <a:off x="8045450" y="1160463"/>
            <a:ext cx="109855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6" tIns="45643" rIns="91286" bIns="45643" anchor="ctr"/>
          <a:lstStyle/>
          <a:p>
            <a:pPr algn="ctr"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7667625" y="1052513"/>
            <a:ext cx="143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6" tIns="46623" rIns="93246" bIns="4662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200">
                <a:solidFill>
                  <a:srgbClr val="002960"/>
                </a:solidFill>
              </a:rPr>
              <a:t>МЛН.РУБЛЕЙ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204788" y="1628775"/>
          <a:ext cx="8688387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Диаграмма" r:id="rId4" imgW="5895975" imgH="3486150" progId="Excel.Chart.8">
                  <p:embed/>
                </p:oleObj>
              </mc:Choice>
              <mc:Fallback>
                <p:oleObj name="Диаграмма" r:id="rId4" imgW="5895975" imgH="34861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1628775"/>
                        <a:ext cx="8688387" cy="486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Line 9"/>
          <p:cNvSpPr>
            <a:spLocks noChangeShapeType="1"/>
          </p:cNvSpPr>
          <p:nvPr/>
        </p:nvSpPr>
        <p:spPr bwMode="auto">
          <a:xfrm flipV="1">
            <a:off x="1368425" y="4005263"/>
            <a:ext cx="776288" cy="18415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4140200" y="3536950"/>
            <a:ext cx="884238" cy="25241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V="1">
            <a:off x="6767513" y="1808163"/>
            <a:ext cx="790575" cy="3889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1276350" y="3716338"/>
            <a:ext cx="9921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6" tIns="46623" rIns="93246" bIns="46623"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+</a:t>
            </a:r>
            <a:r>
              <a:rPr lang="en-US" sz="1400">
                <a:solidFill>
                  <a:srgbClr val="008000"/>
                </a:solidFill>
                <a:latin typeface="Times New Roman" pitchFamily="18" charset="0"/>
              </a:rPr>
              <a:t>76,2</a:t>
            </a:r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4067175" y="3213100"/>
            <a:ext cx="930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6" tIns="46623" rIns="93246" bIns="46623"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+</a:t>
            </a:r>
            <a:r>
              <a:rPr lang="en-US" sz="1400">
                <a:solidFill>
                  <a:srgbClr val="008000"/>
                </a:solidFill>
                <a:latin typeface="Times New Roman" pitchFamily="18" charset="0"/>
              </a:rPr>
              <a:t>34</a:t>
            </a:r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,</a:t>
            </a:r>
            <a:r>
              <a:rPr lang="en-US" sz="1400">
                <a:solidFill>
                  <a:srgbClr val="008000"/>
                </a:solidFill>
                <a:latin typeface="Times New Roman" pitchFamily="18" charset="0"/>
              </a:rPr>
              <a:t>8</a:t>
            </a:r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6624638" y="1592263"/>
            <a:ext cx="931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6" tIns="46623" rIns="93246" bIns="46623"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+</a:t>
            </a:r>
            <a:r>
              <a:rPr lang="en-US" sz="1400">
                <a:solidFill>
                  <a:srgbClr val="008000"/>
                </a:solidFill>
                <a:latin typeface="Times New Roman" pitchFamily="18" charset="0"/>
              </a:rPr>
              <a:t>33</a:t>
            </a:r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,</a:t>
            </a:r>
            <a:r>
              <a:rPr lang="en-US" sz="1400">
                <a:solidFill>
                  <a:srgbClr val="008000"/>
                </a:solidFill>
                <a:latin typeface="Times New Roman" pitchFamily="18" charset="0"/>
              </a:rPr>
              <a:t>7</a:t>
            </a:r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694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D3BE24-CE67-4996-8B0B-DC7605A0992A}" type="slidenum">
              <a:rPr lang="en-US">
                <a:solidFill>
                  <a:srgbClr val="FFFFFF"/>
                </a:solidFill>
              </a:rPr>
              <a:pPr eaLnBrk="1" hangingPunct="1"/>
              <a:t>67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906463" y="246063"/>
            <a:ext cx="7300912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</a:rPr>
              <a:t>Рабочая  группа по повышению доходов консолидированного бюджета МО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6072188" y="5183188"/>
            <a:ext cx="2825750" cy="233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Неналоговые доходы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466725" y="5403850"/>
            <a:ext cx="3486150" cy="193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Налоговые доходы</a:t>
            </a: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 rot="10800000">
            <a:off x="871538" y="5715000"/>
            <a:ext cx="576262" cy="8905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Налог на имущество физич. лиц</a:t>
            </a:r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 rot="10800000">
            <a:off x="1497013" y="5719763"/>
            <a:ext cx="492125" cy="8810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Транспорт. налог</a:t>
            </a:r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 rot="10800000">
            <a:off x="2052638" y="5715000"/>
            <a:ext cx="492125" cy="854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Земельный налог</a:t>
            </a:r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 rot="10800000">
            <a:off x="2698750" y="5715000"/>
            <a:ext cx="342900" cy="854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УСН, ЕНВД</a:t>
            </a:r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 rot="10800000">
            <a:off x="3101975" y="5715000"/>
            <a:ext cx="342900" cy="854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НДПИ</a:t>
            </a:r>
          </a:p>
        </p:txBody>
      </p:sp>
      <p:sp>
        <p:nvSpPr>
          <p:cNvPr id="50187" name="Rectangle 10"/>
          <p:cNvSpPr>
            <a:spLocks noChangeArrowheads="1"/>
          </p:cNvSpPr>
          <p:nvPr/>
        </p:nvSpPr>
        <p:spPr bwMode="auto">
          <a:xfrm rot="10800000">
            <a:off x="3536950" y="5715000"/>
            <a:ext cx="339725" cy="841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ЕСХН</a:t>
            </a:r>
          </a:p>
        </p:txBody>
      </p:sp>
      <p:sp>
        <p:nvSpPr>
          <p:cNvPr id="50188" name="Rectangle 11"/>
          <p:cNvSpPr>
            <a:spLocks noChangeArrowheads="1"/>
          </p:cNvSpPr>
          <p:nvPr/>
        </p:nvSpPr>
        <p:spPr bwMode="auto">
          <a:xfrm>
            <a:off x="6113463" y="5545138"/>
            <a:ext cx="2728912" cy="244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От оказания муниципальных услуг</a:t>
            </a:r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5722938" y="5965825"/>
            <a:ext cx="3109912" cy="244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Имущество в муниципальной собственности</a:t>
            </a:r>
          </a:p>
        </p:txBody>
      </p:sp>
      <p:sp>
        <p:nvSpPr>
          <p:cNvPr id="50190" name="Rectangle 13"/>
          <p:cNvSpPr>
            <a:spLocks noChangeArrowheads="1"/>
          </p:cNvSpPr>
          <p:nvPr/>
        </p:nvSpPr>
        <p:spPr bwMode="auto">
          <a:xfrm>
            <a:off x="5973763" y="6316663"/>
            <a:ext cx="1076325" cy="244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Аренда</a:t>
            </a:r>
          </a:p>
        </p:txBody>
      </p:sp>
      <p:sp>
        <p:nvSpPr>
          <p:cNvPr id="50191" name="Rectangle 14"/>
          <p:cNvSpPr>
            <a:spLocks noChangeArrowheads="1"/>
          </p:cNvSpPr>
          <p:nvPr/>
        </p:nvSpPr>
        <p:spPr bwMode="auto">
          <a:xfrm>
            <a:off x="7256463" y="6316663"/>
            <a:ext cx="1114425" cy="244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Продажа</a:t>
            </a:r>
          </a:p>
        </p:txBody>
      </p:sp>
      <p:sp>
        <p:nvSpPr>
          <p:cNvPr id="50192" name="Rectangle 15"/>
          <p:cNvSpPr>
            <a:spLocks noChangeArrowheads="1"/>
          </p:cNvSpPr>
          <p:nvPr/>
        </p:nvSpPr>
        <p:spPr bwMode="auto">
          <a:xfrm>
            <a:off x="246063" y="2355850"/>
            <a:ext cx="1697037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Представительные органы</a:t>
            </a:r>
          </a:p>
        </p:txBody>
      </p:sp>
      <p:sp>
        <p:nvSpPr>
          <p:cNvPr id="50193" name="Rectangle 16"/>
          <p:cNvSpPr>
            <a:spLocks noChangeArrowheads="1"/>
          </p:cNvSpPr>
          <p:nvPr/>
        </p:nvSpPr>
        <p:spPr bwMode="auto">
          <a:xfrm>
            <a:off x="4691063" y="2349500"/>
            <a:ext cx="2500312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Территориальные органы Федеральных структур</a:t>
            </a:r>
          </a:p>
        </p:txBody>
      </p:sp>
      <p:sp>
        <p:nvSpPr>
          <p:cNvPr id="50194" name="Rectangle 17"/>
          <p:cNvSpPr>
            <a:spLocks noChangeArrowheads="1"/>
          </p:cNvSpPr>
          <p:nvPr/>
        </p:nvSpPr>
        <p:spPr bwMode="auto">
          <a:xfrm>
            <a:off x="2098675" y="2339975"/>
            <a:ext cx="2449513" cy="449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Муниципальные образования</a:t>
            </a:r>
          </a:p>
        </p:txBody>
      </p:sp>
      <p:sp>
        <p:nvSpPr>
          <p:cNvPr id="50195" name="Rectangle 18"/>
          <p:cNvSpPr>
            <a:spLocks noChangeArrowheads="1"/>
          </p:cNvSpPr>
          <p:nvPr/>
        </p:nvSpPr>
        <p:spPr bwMode="auto">
          <a:xfrm rot="10800000">
            <a:off x="284163" y="2879725"/>
            <a:ext cx="796925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Депутаты избират. округа ЗС Иркутской области</a:t>
            </a:r>
          </a:p>
        </p:txBody>
      </p:sp>
      <p:sp>
        <p:nvSpPr>
          <p:cNvPr id="50196" name="Rectangle 19"/>
          <p:cNvSpPr>
            <a:spLocks noChangeArrowheads="1"/>
          </p:cNvSpPr>
          <p:nvPr/>
        </p:nvSpPr>
        <p:spPr bwMode="auto">
          <a:xfrm rot="10800000">
            <a:off x="1239838" y="2879725"/>
            <a:ext cx="644525" cy="127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Депутаты Думы муниципальных образований</a:t>
            </a:r>
          </a:p>
        </p:txBody>
      </p:sp>
      <p:sp>
        <p:nvSpPr>
          <p:cNvPr id="50197" name="Rectangle 20"/>
          <p:cNvSpPr>
            <a:spLocks noChangeArrowheads="1"/>
          </p:cNvSpPr>
          <p:nvPr/>
        </p:nvSpPr>
        <p:spPr bwMode="auto">
          <a:xfrm rot="10800000">
            <a:off x="2128838" y="2867025"/>
            <a:ext cx="644525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Заместители мэра муниципального образования</a:t>
            </a:r>
          </a:p>
        </p:txBody>
      </p:sp>
      <p:sp>
        <p:nvSpPr>
          <p:cNvPr id="50198" name="Rectangle 21"/>
          <p:cNvSpPr>
            <a:spLocks noChangeArrowheads="1"/>
          </p:cNvSpPr>
          <p:nvPr/>
        </p:nvSpPr>
        <p:spPr bwMode="auto">
          <a:xfrm rot="10800000">
            <a:off x="2936875" y="2867025"/>
            <a:ext cx="563563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Главы поселений</a:t>
            </a:r>
          </a:p>
        </p:txBody>
      </p:sp>
      <p:sp>
        <p:nvSpPr>
          <p:cNvPr id="50199" name="Rectangle 22"/>
          <p:cNvSpPr>
            <a:spLocks noChangeArrowheads="1"/>
          </p:cNvSpPr>
          <p:nvPr/>
        </p:nvSpPr>
        <p:spPr bwMode="auto">
          <a:xfrm rot="10800000">
            <a:off x="3811588" y="2867025"/>
            <a:ext cx="644525" cy="13081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Начальники управлений (отделов) МО</a:t>
            </a:r>
          </a:p>
        </p:txBody>
      </p:sp>
      <p:sp>
        <p:nvSpPr>
          <p:cNvPr id="50200" name="Rectangle 23"/>
          <p:cNvSpPr>
            <a:spLocks noChangeArrowheads="1"/>
          </p:cNvSpPr>
          <p:nvPr/>
        </p:nvSpPr>
        <p:spPr bwMode="auto">
          <a:xfrm>
            <a:off x="4648200" y="2879725"/>
            <a:ext cx="339725" cy="1282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УФНС</a:t>
            </a:r>
          </a:p>
        </p:txBody>
      </p:sp>
      <p:sp>
        <p:nvSpPr>
          <p:cNvPr id="50201" name="Rectangle 24"/>
          <p:cNvSpPr>
            <a:spLocks noChangeArrowheads="1"/>
          </p:cNvSpPr>
          <p:nvPr/>
        </p:nvSpPr>
        <p:spPr bwMode="auto">
          <a:xfrm>
            <a:off x="5969000" y="2867025"/>
            <a:ext cx="342900" cy="127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ГУВД</a:t>
            </a:r>
          </a:p>
        </p:txBody>
      </p:sp>
      <p:sp>
        <p:nvSpPr>
          <p:cNvPr id="50202" name="Rectangle 25"/>
          <p:cNvSpPr>
            <a:spLocks noChangeArrowheads="1"/>
          </p:cNvSpPr>
          <p:nvPr/>
        </p:nvSpPr>
        <p:spPr bwMode="auto">
          <a:xfrm>
            <a:off x="5581650" y="2867025"/>
            <a:ext cx="339725" cy="1282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Иркутскстат</a:t>
            </a:r>
          </a:p>
        </p:txBody>
      </p:sp>
      <p:sp>
        <p:nvSpPr>
          <p:cNvPr id="50203" name="Rectangle 26"/>
          <p:cNvSpPr>
            <a:spLocks noChangeArrowheads="1"/>
          </p:cNvSpPr>
          <p:nvPr/>
        </p:nvSpPr>
        <p:spPr bwMode="auto">
          <a:xfrm>
            <a:off x="5065713" y="2867025"/>
            <a:ext cx="492125" cy="1282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Инспекция по труду</a:t>
            </a:r>
          </a:p>
        </p:txBody>
      </p:sp>
      <p:sp>
        <p:nvSpPr>
          <p:cNvPr id="50204" name="Rectangle 27"/>
          <p:cNvSpPr>
            <a:spLocks noChangeArrowheads="1"/>
          </p:cNvSpPr>
          <p:nvPr/>
        </p:nvSpPr>
        <p:spPr bwMode="auto">
          <a:xfrm>
            <a:off x="6759575" y="2867025"/>
            <a:ext cx="342900" cy="1282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ФАС</a:t>
            </a:r>
          </a:p>
        </p:txBody>
      </p:sp>
      <p:sp>
        <p:nvSpPr>
          <p:cNvPr id="50205" name="Rectangle 28"/>
          <p:cNvSpPr>
            <a:spLocks noChangeArrowheads="1"/>
          </p:cNvSpPr>
          <p:nvPr/>
        </p:nvSpPr>
        <p:spPr bwMode="auto">
          <a:xfrm>
            <a:off x="6345238" y="2867025"/>
            <a:ext cx="342900" cy="1282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ФРС</a:t>
            </a:r>
          </a:p>
        </p:txBody>
      </p:sp>
      <p:sp>
        <p:nvSpPr>
          <p:cNvPr id="50206" name="Rectangle 29"/>
          <p:cNvSpPr>
            <a:spLocks noChangeArrowheads="1"/>
          </p:cNvSpPr>
          <p:nvPr/>
        </p:nvSpPr>
        <p:spPr bwMode="auto">
          <a:xfrm>
            <a:off x="7361238" y="2854325"/>
            <a:ext cx="644525" cy="1257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Председатели профсоюзных организаций</a:t>
            </a:r>
          </a:p>
        </p:txBody>
      </p:sp>
      <p:sp>
        <p:nvSpPr>
          <p:cNvPr id="50207" name="Oval 30"/>
          <p:cNvSpPr>
            <a:spLocks noChangeArrowheads="1"/>
          </p:cNvSpPr>
          <p:nvPr/>
        </p:nvSpPr>
        <p:spPr bwMode="auto">
          <a:xfrm>
            <a:off x="2527300" y="777875"/>
            <a:ext cx="3692525" cy="492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266" tIns="46633" rIns="93266" bIns="4663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Председатель -  </a:t>
            </a:r>
            <a:r>
              <a:rPr lang="ru-RU" sz="1000">
                <a:solidFill>
                  <a:srgbClr val="000000"/>
                </a:solidFill>
              </a:rPr>
              <a:t>мэр муниципального района (городского округа)</a:t>
            </a:r>
          </a:p>
        </p:txBody>
      </p:sp>
      <p:sp>
        <p:nvSpPr>
          <p:cNvPr id="50208" name="Line 31"/>
          <p:cNvSpPr>
            <a:spLocks noChangeShapeType="1"/>
          </p:cNvSpPr>
          <p:nvPr/>
        </p:nvSpPr>
        <p:spPr bwMode="auto">
          <a:xfrm flipV="1">
            <a:off x="4379913" y="531813"/>
            <a:ext cx="0" cy="233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09" name="Oval 32"/>
          <p:cNvSpPr>
            <a:spLocks noChangeArrowheads="1"/>
          </p:cNvSpPr>
          <p:nvPr/>
        </p:nvSpPr>
        <p:spPr bwMode="auto">
          <a:xfrm>
            <a:off x="180975" y="887413"/>
            <a:ext cx="2073275" cy="957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266" tIns="84454" rIns="93266" bIns="4663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Зам. председателя - </a:t>
            </a:r>
            <a:r>
              <a:rPr lang="ru-RU" sz="1000">
                <a:solidFill>
                  <a:srgbClr val="000000"/>
                </a:solidFill>
              </a:rPr>
              <a:t> зам. мэра МО, </a:t>
            </a:r>
          </a:p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по финансово-экономич. вопросам</a:t>
            </a:r>
            <a:endParaRPr lang="ru-RU" sz="1000" b="1">
              <a:solidFill>
                <a:srgbClr val="000000"/>
              </a:solidFill>
            </a:endParaRPr>
          </a:p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0210" name="Oval 33"/>
          <p:cNvSpPr>
            <a:spLocks noChangeArrowheads="1"/>
          </p:cNvSpPr>
          <p:nvPr/>
        </p:nvSpPr>
        <p:spPr bwMode="auto">
          <a:xfrm>
            <a:off x="1711325" y="1677988"/>
            <a:ext cx="1606550" cy="5937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266" tIns="84454" rIns="93266" bIns="4663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Секретарь - </a:t>
            </a:r>
            <a:r>
              <a:rPr lang="ru-RU" sz="1000">
                <a:solidFill>
                  <a:srgbClr val="000000"/>
                </a:solidFill>
              </a:rPr>
              <a:t>начальник ГФУ МО</a:t>
            </a:r>
            <a:endParaRPr lang="ru-RU" sz="1000" b="1">
              <a:solidFill>
                <a:srgbClr val="000000"/>
              </a:solidFill>
            </a:endParaRPr>
          </a:p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0211" name="Oval 34"/>
          <p:cNvSpPr>
            <a:spLocks noChangeArrowheads="1"/>
          </p:cNvSpPr>
          <p:nvPr/>
        </p:nvSpPr>
        <p:spPr bwMode="auto">
          <a:xfrm>
            <a:off x="6427788" y="862013"/>
            <a:ext cx="2513012" cy="866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266" tIns="84454" rIns="93266" bIns="46633" anchor="ctr"/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Зам. председателя - </a:t>
            </a:r>
            <a:r>
              <a:rPr lang="ru-RU" sz="1000">
                <a:solidFill>
                  <a:srgbClr val="000000"/>
                </a:solidFill>
              </a:rPr>
              <a:t> депутат Думы МО, </a:t>
            </a:r>
          </a:p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курирующий финансово-экономич. вопросы</a:t>
            </a:r>
            <a:endParaRPr lang="ru-RU" sz="1000" b="1">
              <a:solidFill>
                <a:srgbClr val="000000"/>
              </a:solidFill>
            </a:endParaRPr>
          </a:p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50212" name="Rectangle 35"/>
          <p:cNvSpPr>
            <a:spLocks noChangeArrowheads="1"/>
          </p:cNvSpPr>
          <p:nvPr/>
        </p:nvSpPr>
        <p:spPr bwMode="auto">
          <a:xfrm>
            <a:off x="3330575" y="2000250"/>
            <a:ext cx="2449513" cy="274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Состав рабочей группы</a:t>
            </a:r>
          </a:p>
        </p:txBody>
      </p:sp>
      <p:sp>
        <p:nvSpPr>
          <p:cNvPr id="50213" name="Rectangle 36"/>
          <p:cNvSpPr>
            <a:spLocks noChangeArrowheads="1"/>
          </p:cNvSpPr>
          <p:nvPr/>
        </p:nvSpPr>
        <p:spPr bwMode="auto">
          <a:xfrm>
            <a:off x="7278688" y="2336800"/>
            <a:ext cx="1576387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Общественные объединения</a:t>
            </a:r>
          </a:p>
        </p:txBody>
      </p:sp>
      <p:sp>
        <p:nvSpPr>
          <p:cNvPr id="50214" name="Rectangle 37"/>
          <p:cNvSpPr>
            <a:spLocks noChangeArrowheads="1"/>
          </p:cNvSpPr>
          <p:nvPr/>
        </p:nvSpPr>
        <p:spPr bwMode="auto">
          <a:xfrm>
            <a:off x="8080375" y="2854325"/>
            <a:ext cx="644525" cy="127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Представители отраслевых союзов</a:t>
            </a:r>
          </a:p>
        </p:txBody>
      </p:sp>
      <p:sp>
        <p:nvSpPr>
          <p:cNvPr id="50215" name="Rectangle 38"/>
          <p:cNvSpPr>
            <a:spLocks noChangeArrowheads="1"/>
          </p:cNvSpPr>
          <p:nvPr/>
        </p:nvSpPr>
        <p:spPr bwMode="auto">
          <a:xfrm>
            <a:off x="233363" y="4165600"/>
            <a:ext cx="89106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>
            <a:spAutoFit/>
          </a:bodyPr>
          <a:lstStyle/>
          <a:p>
            <a:pPr marL="466725" indent="-466725" defTabSz="933450" fontAlgn="base">
              <a:lnSpc>
                <a:spcPct val="105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000" b="1" u="sng">
                <a:solidFill>
                  <a:srgbClr val="000000"/>
                </a:solidFill>
              </a:rPr>
              <a:t>Цель:</a:t>
            </a:r>
            <a:r>
              <a:rPr lang="ru-RU" sz="1000" b="1">
                <a:solidFill>
                  <a:srgbClr val="000000"/>
                </a:solidFill>
              </a:rPr>
              <a:t> </a:t>
            </a:r>
            <a:r>
              <a:rPr lang="ru-RU" sz="1000">
                <a:solidFill>
                  <a:srgbClr val="000000"/>
                </a:solidFill>
              </a:rPr>
              <a:t>Организация работы по увеличению доходной части консолидированного бюджета МО за счет дополнительных поступлений </a:t>
            </a:r>
            <a:endParaRPr lang="en-US" sz="1000">
              <a:solidFill>
                <a:srgbClr val="000000"/>
              </a:solidFill>
            </a:endParaRPr>
          </a:p>
          <a:p>
            <a:pPr marL="466725" indent="-466725" defTabSz="933450" fontAlgn="base">
              <a:lnSpc>
                <a:spcPct val="105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1000">
                <a:solidFill>
                  <a:srgbClr val="000000"/>
                </a:solidFill>
              </a:rPr>
              <a:t>           </a:t>
            </a:r>
            <a:r>
              <a:rPr lang="ru-RU" sz="1000">
                <a:solidFill>
                  <a:srgbClr val="000000"/>
                </a:solidFill>
              </a:rPr>
              <a:t>налоговых и неналоговых доходов</a:t>
            </a:r>
          </a:p>
          <a:p>
            <a:pPr marL="466725" indent="-466725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u="sng">
                <a:solidFill>
                  <a:srgbClr val="000000"/>
                </a:solidFill>
              </a:rPr>
              <a:t>Принцип работы:</a:t>
            </a:r>
            <a:r>
              <a:rPr lang="ru-RU" sz="1000" b="1">
                <a:solidFill>
                  <a:srgbClr val="000000"/>
                </a:solidFill>
              </a:rPr>
              <a:t> </a:t>
            </a:r>
            <a:endParaRPr lang="ru-RU" sz="1000">
              <a:solidFill>
                <a:srgbClr val="000000"/>
              </a:solidFill>
            </a:endParaRPr>
          </a:p>
          <a:p>
            <a:pPr marL="466725" indent="-466725" defTabSz="9334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>
                <a:solidFill>
                  <a:srgbClr val="000000"/>
                </a:solidFill>
              </a:rPr>
              <a:t>Мониторинг поступления налоговых и неналоговых доходов </a:t>
            </a:r>
          </a:p>
          <a:p>
            <a:pPr marL="466725" indent="-466725" algn="just" defTabSz="9334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>
                <a:solidFill>
                  <a:srgbClr val="000000"/>
                </a:solidFill>
              </a:rPr>
              <a:t>Оценка соотношения налоговой базы и объема поступлений налоговых и неналоговых доходов</a:t>
            </a:r>
          </a:p>
          <a:p>
            <a:pPr marL="466725" indent="-466725" defTabSz="9334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>
                <a:solidFill>
                  <a:srgbClr val="000000"/>
                </a:solidFill>
              </a:rPr>
              <a:t>Раскрепление ответственных за работу по налоговым и неналоговым доходам:</a:t>
            </a:r>
          </a:p>
        </p:txBody>
      </p:sp>
      <p:sp>
        <p:nvSpPr>
          <p:cNvPr id="50216" name="Rectangle 39"/>
          <p:cNvSpPr>
            <a:spLocks noChangeArrowheads="1"/>
          </p:cNvSpPr>
          <p:nvPr/>
        </p:nvSpPr>
        <p:spPr bwMode="auto">
          <a:xfrm rot="10800000">
            <a:off x="446088" y="5710238"/>
            <a:ext cx="339725" cy="8905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3266" tIns="46633" rIns="93266" bIns="46633" anchor="ctr">
            <a:spAutoFit/>
          </a:bodyPr>
          <a:lstStyle/>
          <a:p>
            <a:pPr algn="ctr" defTabSz="93345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000000"/>
                </a:solidFill>
              </a:rPr>
              <a:t>НДФЛ</a:t>
            </a:r>
          </a:p>
        </p:txBody>
      </p:sp>
      <p:sp>
        <p:nvSpPr>
          <p:cNvPr id="50217" name="Line 40"/>
          <p:cNvSpPr>
            <a:spLocks noChangeShapeType="1"/>
          </p:cNvSpPr>
          <p:nvPr/>
        </p:nvSpPr>
        <p:spPr bwMode="auto">
          <a:xfrm>
            <a:off x="311150" y="5364163"/>
            <a:ext cx="3757613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18" name="Line 41"/>
          <p:cNvSpPr>
            <a:spLocks noChangeShapeType="1"/>
          </p:cNvSpPr>
          <p:nvPr/>
        </p:nvSpPr>
        <p:spPr bwMode="auto">
          <a:xfrm>
            <a:off x="311150" y="5364163"/>
            <a:ext cx="0" cy="1309687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19" name="Line 42"/>
          <p:cNvSpPr>
            <a:spLocks noChangeShapeType="1"/>
          </p:cNvSpPr>
          <p:nvPr/>
        </p:nvSpPr>
        <p:spPr bwMode="auto">
          <a:xfrm>
            <a:off x="311150" y="6673850"/>
            <a:ext cx="3744913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20" name="Line 43"/>
          <p:cNvSpPr>
            <a:spLocks noChangeShapeType="1"/>
          </p:cNvSpPr>
          <p:nvPr/>
        </p:nvSpPr>
        <p:spPr bwMode="auto">
          <a:xfrm flipH="1">
            <a:off x="4081463" y="5403850"/>
            <a:ext cx="14287" cy="125730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21" name="Line 44"/>
          <p:cNvSpPr>
            <a:spLocks noChangeShapeType="1"/>
          </p:cNvSpPr>
          <p:nvPr/>
        </p:nvSpPr>
        <p:spPr bwMode="auto">
          <a:xfrm>
            <a:off x="6026150" y="5468938"/>
            <a:ext cx="290195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22" name="Line 45"/>
          <p:cNvSpPr>
            <a:spLocks noChangeShapeType="1"/>
          </p:cNvSpPr>
          <p:nvPr/>
        </p:nvSpPr>
        <p:spPr bwMode="auto">
          <a:xfrm>
            <a:off x="6026150" y="5454650"/>
            <a:ext cx="12700" cy="388938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23" name="Line 46"/>
          <p:cNvSpPr>
            <a:spLocks noChangeShapeType="1"/>
          </p:cNvSpPr>
          <p:nvPr/>
        </p:nvSpPr>
        <p:spPr bwMode="auto">
          <a:xfrm>
            <a:off x="6038850" y="5830888"/>
            <a:ext cx="286385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24" name="Line 47"/>
          <p:cNvSpPr>
            <a:spLocks noChangeShapeType="1"/>
          </p:cNvSpPr>
          <p:nvPr/>
        </p:nvSpPr>
        <p:spPr bwMode="auto">
          <a:xfrm>
            <a:off x="8940800" y="5481638"/>
            <a:ext cx="0" cy="37465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25" name="Line 48"/>
          <p:cNvSpPr>
            <a:spLocks noChangeShapeType="1"/>
          </p:cNvSpPr>
          <p:nvPr/>
        </p:nvSpPr>
        <p:spPr bwMode="auto">
          <a:xfrm flipV="1">
            <a:off x="5689600" y="5895975"/>
            <a:ext cx="323850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26" name="Line 49"/>
          <p:cNvSpPr>
            <a:spLocks noChangeShapeType="1"/>
          </p:cNvSpPr>
          <p:nvPr/>
        </p:nvSpPr>
        <p:spPr bwMode="auto">
          <a:xfrm>
            <a:off x="8928100" y="5934075"/>
            <a:ext cx="0" cy="712788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27" name="Line 50"/>
          <p:cNvSpPr>
            <a:spLocks noChangeShapeType="1"/>
          </p:cNvSpPr>
          <p:nvPr/>
        </p:nvSpPr>
        <p:spPr bwMode="auto">
          <a:xfrm>
            <a:off x="5662613" y="5908675"/>
            <a:ext cx="0" cy="752475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28" name="Line 51"/>
          <p:cNvSpPr>
            <a:spLocks noChangeShapeType="1"/>
          </p:cNvSpPr>
          <p:nvPr/>
        </p:nvSpPr>
        <p:spPr bwMode="auto">
          <a:xfrm>
            <a:off x="5675313" y="6646863"/>
            <a:ext cx="3265487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29" name="Line 52"/>
          <p:cNvSpPr>
            <a:spLocks noChangeShapeType="1"/>
          </p:cNvSpPr>
          <p:nvPr/>
        </p:nvSpPr>
        <p:spPr bwMode="auto">
          <a:xfrm flipH="1">
            <a:off x="5494338" y="5326063"/>
            <a:ext cx="55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30" name="Line 53"/>
          <p:cNvSpPr>
            <a:spLocks noChangeShapeType="1"/>
          </p:cNvSpPr>
          <p:nvPr/>
        </p:nvSpPr>
        <p:spPr bwMode="auto">
          <a:xfrm>
            <a:off x="5494338" y="53260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31" name="Line 54"/>
          <p:cNvSpPr>
            <a:spLocks noChangeShapeType="1"/>
          </p:cNvSpPr>
          <p:nvPr/>
        </p:nvSpPr>
        <p:spPr bwMode="auto">
          <a:xfrm>
            <a:off x="5507038" y="5637213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32" name="Line 55"/>
          <p:cNvSpPr>
            <a:spLocks noChangeShapeType="1"/>
          </p:cNvSpPr>
          <p:nvPr/>
        </p:nvSpPr>
        <p:spPr bwMode="auto">
          <a:xfrm>
            <a:off x="5507038" y="6076950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33" name="Line 56"/>
          <p:cNvSpPr>
            <a:spLocks noChangeShapeType="1"/>
          </p:cNvSpPr>
          <p:nvPr/>
        </p:nvSpPr>
        <p:spPr bwMode="auto">
          <a:xfrm flipH="1">
            <a:off x="6543675" y="6207125"/>
            <a:ext cx="311150" cy="10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34" name="Line 57"/>
          <p:cNvSpPr>
            <a:spLocks noChangeShapeType="1"/>
          </p:cNvSpPr>
          <p:nvPr/>
        </p:nvSpPr>
        <p:spPr bwMode="auto">
          <a:xfrm>
            <a:off x="7361238" y="6207125"/>
            <a:ext cx="387350" cy="7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35" name="Line 58"/>
          <p:cNvSpPr>
            <a:spLocks noChangeShapeType="1"/>
          </p:cNvSpPr>
          <p:nvPr/>
        </p:nvSpPr>
        <p:spPr bwMode="auto">
          <a:xfrm flipH="1">
            <a:off x="2293938" y="1179513"/>
            <a:ext cx="492125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36" name="Line 59"/>
          <p:cNvSpPr>
            <a:spLocks noChangeShapeType="1"/>
          </p:cNvSpPr>
          <p:nvPr/>
        </p:nvSpPr>
        <p:spPr bwMode="auto">
          <a:xfrm>
            <a:off x="6142038" y="1074738"/>
            <a:ext cx="2730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37" name="Line 60"/>
          <p:cNvSpPr>
            <a:spLocks noChangeShapeType="1"/>
          </p:cNvSpPr>
          <p:nvPr/>
        </p:nvSpPr>
        <p:spPr bwMode="auto">
          <a:xfrm flipH="1">
            <a:off x="2462213" y="1204913"/>
            <a:ext cx="531812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38" name="Line 61"/>
          <p:cNvSpPr>
            <a:spLocks noChangeShapeType="1"/>
          </p:cNvSpPr>
          <p:nvPr/>
        </p:nvSpPr>
        <p:spPr bwMode="auto">
          <a:xfrm>
            <a:off x="4392613" y="1282700"/>
            <a:ext cx="0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39" name="Rectangle 62"/>
          <p:cNvSpPr>
            <a:spLocks noChangeArrowheads="1"/>
          </p:cNvSpPr>
          <p:nvPr/>
        </p:nvSpPr>
        <p:spPr bwMode="auto">
          <a:xfrm>
            <a:off x="0" y="0"/>
            <a:ext cx="2281238" cy="193675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0240" name="Rectangle 63"/>
          <p:cNvSpPr>
            <a:spLocks noChangeArrowheads="1"/>
          </p:cNvSpPr>
          <p:nvPr/>
        </p:nvSpPr>
        <p:spPr bwMode="auto">
          <a:xfrm>
            <a:off x="0" y="0"/>
            <a:ext cx="9144000" cy="2428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A1BE7D-9365-4689-8037-2F86C70000E4}" type="slidenum">
              <a:rPr lang="en-US">
                <a:solidFill>
                  <a:srgbClr val="FFFFFF"/>
                </a:solidFill>
              </a:rPr>
              <a:pPr eaLnBrk="1" hangingPunct="1"/>
              <a:t>68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203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4B05C1-78AD-4C30-B6A0-41749FA5BC28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924050"/>
            <a:ext cx="8794750" cy="2649538"/>
          </a:xfrm>
        </p:spPr>
        <p:txBody>
          <a:bodyPr/>
          <a:lstStyle/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Сравнительный анализ местных бюджетов и перспективы совершенствования МБО</a:t>
            </a:r>
            <a:endParaRPr lang="ru-RU" sz="2400" smtClean="0"/>
          </a:p>
          <a:p>
            <a:pPr marL="0" indent="0" defTabSz="895350" eaLnBrk="1" hangingPunct="1">
              <a:buFontTx/>
              <a:buNone/>
            </a:pPr>
            <a:endParaRPr lang="ru-RU" sz="2400" smtClean="0"/>
          </a:p>
          <a:p>
            <a:pPr marL="0" indent="0" algn="r" defTabSz="895350" eaLnBrk="1" hangingPunct="1">
              <a:buFontTx/>
              <a:buNone/>
            </a:pPr>
            <a:endParaRPr lang="ru-RU" sz="2400" smtClean="0"/>
          </a:p>
        </p:txBody>
      </p:sp>
      <p:sp>
        <p:nvSpPr>
          <p:cNvPr id="51205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FE0584D-8E06-42B7-8A52-D5A3CD1ED2AA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3B11F7-6E43-48B8-86CF-A77444B21B75}" type="slidenum">
              <a:rPr lang="en-US">
                <a:solidFill>
                  <a:srgbClr val="FFFFFF"/>
                </a:solidFill>
              </a:rPr>
              <a:pPr eaLnBrk="1" hangingPunct="1"/>
              <a:t>69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2227" name="Picture 2" descr="Светофор по 2 группе (6 параметров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0006" y="-419893"/>
            <a:ext cx="3465513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0" y="16668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СВОДНЫЙ АНАЛИЗ ПОЛОЖЕНИЯ МУНИЦИПАЛЬНЫХ ОБРАЗОВАНИЙ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FF0000"/>
                </a:solidFill>
              </a:rPr>
              <a:t>2 ГРУППЫ</a:t>
            </a:r>
            <a:r>
              <a:rPr lang="ru-RU" b="0">
                <a:solidFill>
                  <a:srgbClr val="000000"/>
                </a:solidFill>
              </a:rPr>
              <a:t> ДОТАЦИОННОСТИ*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33725" y="4684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3914775" y="4684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4648200" y="4684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5372100" y="46751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6134100" y="4684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5</a:t>
            </a:r>
          </a:p>
        </p:txBody>
      </p:sp>
      <p:graphicFrame>
        <p:nvGraphicFramePr>
          <p:cNvPr id="550921" name="Group 9"/>
          <p:cNvGraphicFramePr>
            <a:graphicFrameLocks noGrp="1"/>
          </p:cNvGraphicFramePr>
          <p:nvPr/>
        </p:nvGraphicFramePr>
        <p:xfrm>
          <a:off x="3128963" y="5516563"/>
          <a:ext cx="1230312" cy="557212"/>
        </p:xfrm>
        <a:graphic>
          <a:graphicData uri="http://schemas.openxmlformats.org/drawingml/2006/table">
            <a:tbl>
              <a:tblPr/>
              <a:tblGrid>
                <a:gridCol w="1230312"/>
              </a:tblGrid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Прочие расходы местных бюджетов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0927" name="Group 15"/>
          <p:cNvGraphicFramePr>
            <a:graphicFrameLocks noGrp="1"/>
          </p:cNvGraphicFramePr>
          <p:nvPr/>
        </p:nvGraphicFramePr>
        <p:xfrm>
          <a:off x="385763" y="5622925"/>
          <a:ext cx="1166812" cy="609600"/>
        </p:xfrm>
        <a:graphic>
          <a:graphicData uri="http://schemas.openxmlformats.org/drawingml/2006/table">
            <a:tbl>
              <a:tblPr/>
              <a:tblGrid>
                <a:gridCol w="1166812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Расходы местных бюджетов  на заработную плату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0933" name="Group 21"/>
          <p:cNvGraphicFramePr>
            <a:graphicFrameLocks noGrp="1"/>
          </p:cNvGraphicFramePr>
          <p:nvPr/>
        </p:nvGraphicFramePr>
        <p:xfrm>
          <a:off x="6027738" y="5621338"/>
          <a:ext cx="1249362" cy="557212"/>
        </p:xfrm>
        <a:graphic>
          <a:graphicData uri="http://schemas.openxmlformats.org/drawingml/2006/table">
            <a:tbl>
              <a:tblPr/>
              <a:tblGrid>
                <a:gridCol w="1249362"/>
              </a:tblGrid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Прирост кредиторской задолженности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0939" name="Group 27"/>
          <p:cNvGraphicFramePr>
            <a:graphicFrameLocks noGrp="1"/>
          </p:cNvGraphicFramePr>
          <p:nvPr/>
        </p:nvGraphicFramePr>
        <p:xfrm>
          <a:off x="4471988" y="5640388"/>
          <a:ext cx="1382712" cy="609600"/>
        </p:xfrm>
        <a:graphic>
          <a:graphicData uri="http://schemas.openxmlformats.org/drawingml/2006/table">
            <a:tbl>
              <a:tblPr/>
              <a:tblGrid>
                <a:gridCol w="1382712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Удельный вес работников органов местного самоуправления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2" name="Line 33"/>
          <p:cNvSpPr>
            <a:spLocks noChangeShapeType="1"/>
          </p:cNvSpPr>
          <p:nvPr/>
        </p:nvSpPr>
        <p:spPr bwMode="auto">
          <a:xfrm flipV="1">
            <a:off x="28575" y="762000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2243" name="Text Box 34"/>
          <p:cNvSpPr txBox="1">
            <a:spLocks noChangeArrowheads="1"/>
          </p:cNvSpPr>
          <p:nvPr/>
        </p:nvSpPr>
        <p:spPr bwMode="auto">
          <a:xfrm>
            <a:off x="0" y="6380163"/>
            <a:ext cx="3490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</a:t>
            </a:r>
          </a:p>
        </p:txBody>
      </p:sp>
      <p:sp>
        <p:nvSpPr>
          <p:cNvPr id="52244" name="Text Box 35"/>
          <p:cNvSpPr txBox="1">
            <a:spLocks noChangeArrowheads="1"/>
          </p:cNvSpPr>
          <p:nvPr/>
        </p:nvSpPr>
        <p:spPr bwMode="auto">
          <a:xfrm>
            <a:off x="6896100" y="4684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6</a:t>
            </a: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50948" name="Group 36"/>
          <p:cNvGraphicFramePr>
            <a:graphicFrameLocks noGrp="1"/>
          </p:cNvGraphicFramePr>
          <p:nvPr/>
        </p:nvGraphicFramePr>
        <p:xfrm>
          <a:off x="1662113" y="5630863"/>
          <a:ext cx="1268412" cy="609600"/>
        </p:xfrm>
        <a:graphic>
          <a:graphicData uri="http://schemas.openxmlformats.org/drawingml/2006/table">
            <a:tbl>
              <a:tblPr/>
              <a:tblGrid>
                <a:gridCol w="1268412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Расходы местных бюджетов на коммунальные услуги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0954" name="Group 42"/>
          <p:cNvGraphicFramePr>
            <a:graphicFrameLocks noGrp="1"/>
          </p:cNvGraphicFramePr>
          <p:nvPr/>
        </p:nvGraphicFramePr>
        <p:xfrm>
          <a:off x="7448550" y="5441950"/>
          <a:ext cx="1136650" cy="860425"/>
        </p:xfrm>
        <a:graphic>
          <a:graphicData uri="http://schemas.openxmlformats.org/drawingml/2006/table">
            <a:tbl>
              <a:tblPr/>
              <a:tblGrid>
                <a:gridCol w="1136650"/>
              </a:tblGrid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Прирост доходов на 1 жителя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9" name="Rectangle 48"/>
          <p:cNvSpPr>
            <a:spLocks noChangeArrowheads="1"/>
          </p:cNvSpPr>
          <p:nvPr/>
        </p:nvSpPr>
        <p:spPr bwMode="auto">
          <a:xfrm rot="5400000">
            <a:off x="4089401" y="292100"/>
            <a:ext cx="609600" cy="5895975"/>
          </a:xfrm>
          <a:prstGeom prst="rect">
            <a:avLst/>
          </a:prstGeom>
          <a:noFill/>
          <a:ln w="19050">
            <a:solidFill>
              <a:srgbClr val="008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5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611" y="609600"/>
            <a:ext cx="8367389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A57A95-858F-4FB0-9D36-D77E64003775}" type="slidenum">
              <a:rPr lang="en-US">
                <a:solidFill>
                  <a:srgbClr val="FFFFFF"/>
                </a:solidFill>
              </a:rPr>
              <a:pPr eaLnBrk="1" hangingPunct="1"/>
              <a:t>70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0" y="16668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СВОДНЫЙ АНАЛИЗ ПОЛОЖЕНИЯ МУНИЦИПАЛЬНЫХ ОБРАЗОВАНИЙ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FF0000"/>
                </a:solidFill>
              </a:rPr>
              <a:t>3 ГРУППЫ</a:t>
            </a:r>
            <a:r>
              <a:rPr lang="ru-RU" b="0">
                <a:solidFill>
                  <a:srgbClr val="000000"/>
                </a:solidFill>
              </a:rPr>
              <a:t> ДОТАЦИОННОСТИ*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66700" y="333375"/>
          <a:ext cx="8553450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Диаграмма" r:id="rId3" imgW="7248525" imgH="4533900" progId="Excel.Chart.8">
                  <p:embed/>
                </p:oleObj>
              </mc:Choice>
              <mc:Fallback>
                <p:oleObj name="Диаграмма" r:id="rId3" imgW="7248525" imgH="45339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33375"/>
                        <a:ext cx="8553450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35321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0" y="3017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0" y="2503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0" y="1941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0" y="1436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5</a:t>
            </a:r>
          </a:p>
        </p:txBody>
      </p:sp>
      <p:graphicFrame>
        <p:nvGraphicFramePr>
          <p:cNvPr id="551945" name="Group 9"/>
          <p:cNvGraphicFramePr>
            <a:graphicFrameLocks noGrp="1"/>
          </p:cNvGraphicFramePr>
          <p:nvPr/>
        </p:nvGraphicFramePr>
        <p:xfrm>
          <a:off x="3128963" y="5516563"/>
          <a:ext cx="1230312" cy="557212"/>
        </p:xfrm>
        <a:graphic>
          <a:graphicData uri="http://schemas.openxmlformats.org/drawingml/2006/table">
            <a:tbl>
              <a:tblPr/>
              <a:tblGrid>
                <a:gridCol w="1230312"/>
              </a:tblGrid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Прочие расходы местных бюджетов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1951" name="Group 15"/>
          <p:cNvGraphicFramePr>
            <a:graphicFrameLocks noGrp="1"/>
          </p:cNvGraphicFramePr>
          <p:nvPr/>
        </p:nvGraphicFramePr>
        <p:xfrm>
          <a:off x="385763" y="5622925"/>
          <a:ext cx="1166812" cy="609600"/>
        </p:xfrm>
        <a:graphic>
          <a:graphicData uri="http://schemas.openxmlformats.org/drawingml/2006/table">
            <a:tbl>
              <a:tblPr/>
              <a:tblGrid>
                <a:gridCol w="1166812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Расходы местных бюджетов  на заработную плату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1957" name="Group 21"/>
          <p:cNvGraphicFramePr>
            <a:graphicFrameLocks noGrp="1"/>
          </p:cNvGraphicFramePr>
          <p:nvPr/>
        </p:nvGraphicFramePr>
        <p:xfrm>
          <a:off x="6027738" y="5621338"/>
          <a:ext cx="1249362" cy="557212"/>
        </p:xfrm>
        <a:graphic>
          <a:graphicData uri="http://schemas.openxmlformats.org/drawingml/2006/table">
            <a:tbl>
              <a:tblPr/>
              <a:tblGrid>
                <a:gridCol w="1249362"/>
              </a:tblGrid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Прирост кредиторской задолженности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1963" name="Group 27"/>
          <p:cNvGraphicFramePr>
            <a:graphicFrameLocks noGrp="1"/>
          </p:cNvGraphicFramePr>
          <p:nvPr/>
        </p:nvGraphicFramePr>
        <p:xfrm>
          <a:off x="4471988" y="5640388"/>
          <a:ext cx="1382712" cy="609600"/>
        </p:xfrm>
        <a:graphic>
          <a:graphicData uri="http://schemas.openxmlformats.org/drawingml/2006/table">
            <a:tbl>
              <a:tblPr/>
              <a:tblGrid>
                <a:gridCol w="1382712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Удельный вес работников органов местного самоуправления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4" name="Line 33"/>
          <p:cNvSpPr>
            <a:spLocks noChangeShapeType="1"/>
          </p:cNvSpPr>
          <p:nvPr/>
        </p:nvSpPr>
        <p:spPr bwMode="auto">
          <a:xfrm flipV="1">
            <a:off x="28575" y="762000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355" name="Text Box 34"/>
          <p:cNvSpPr txBox="1">
            <a:spLocks noChangeArrowheads="1"/>
          </p:cNvSpPr>
          <p:nvPr/>
        </p:nvSpPr>
        <p:spPr bwMode="auto">
          <a:xfrm>
            <a:off x="0" y="6380163"/>
            <a:ext cx="3490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</a:t>
            </a:r>
          </a:p>
        </p:txBody>
      </p:sp>
      <p:sp>
        <p:nvSpPr>
          <p:cNvPr id="14356" name="Text Box 35"/>
          <p:cNvSpPr txBox="1">
            <a:spLocks noChangeArrowheads="1"/>
          </p:cNvSpPr>
          <p:nvPr/>
        </p:nvSpPr>
        <p:spPr bwMode="auto">
          <a:xfrm>
            <a:off x="0" y="8937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6</a:t>
            </a: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51972" name="Group 36"/>
          <p:cNvGraphicFramePr>
            <a:graphicFrameLocks noGrp="1"/>
          </p:cNvGraphicFramePr>
          <p:nvPr/>
        </p:nvGraphicFramePr>
        <p:xfrm>
          <a:off x="1662113" y="5630863"/>
          <a:ext cx="1268412" cy="609600"/>
        </p:xfrm>
        <a:graphic>
          <a:graphicData uri="http://schemas.openxmlformats.org/drawingml/2006/table">
            <a:tbl>
              <a:tblPr/>
              <a:tblGrid>
                <a:gridCol w="1268412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Расходы местных бюджетов на коммунальные услуги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1978" name="Group 42"/>
          <p:cNvGraphicFramePr>
            <a:graphicFrameLocks noGrp="1"/>
          </p:cNvGraphicFramePr>
          <p:nvPr>
            <p:ph sz="half" idx="2"/>
          </p:nvPr>
        </p:nvGraphicFramePr>
        <p:xfrm>
          <a:off x="7448550" y="5441950"/>
          <a:ext cx="1136650" cy="860425"/>
        </p:xfrm>
        <a:graphic>
          <a:graphicData uri="http://schemas.openxmlformats.org/drawingml/2006/table">
            <a:tbl>
              <a:tblPr/>
              <a:tblGrid>
                <a:gridCol w="1136650"/>
              </a:tblGrid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Прирост доходов на 1 жителя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1" name="Rectangle 49"/>
          <p:cNvSpPr>
            <a:spLocks noChangeArrowheads="1"/>
          </p:cNvSpPr>
          <p:nvPr/>
        </p:nvSpPr>
        <p:spPr bwMode="auto">
          <a:xfrm>
            <a:off x="4318000" y="806450"/>
            <a:ext cx="457200" cy="4619625"/>
          </a:xfrm>
          <a:prstGeom prst="rect">
            <a:avLst/>
          </a:prstGeom>
          <a:noFill/>
          <a:ln w="19050">
            <a:solidFill>
              <a:srgbClr val="008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362" name="Rectangle 50"/>
          <p:cNvSpPr>
            <a:spLocks noChangeArrowheads="1"/>
          </p:cNvSpPr>
          <p:nvPr/>
        </p:nvSpPr>
        <p:spPr bwMode="auto">
          <a:xfrm>
            <a:off x="7204075" y="806450"/>
            <a:ext cx="457200" cy="4619625"/>
          </a:xfrm>
          <a:prstGeom prst="rect">
            <a:avLst/>
          </a:prstGeom>
          <a:noFill/>
          <a:ln w="19050">
            <a:solidFill>
              <a:srgbClr val="008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363" name="Rectangle 51"/>
          <p:cNvSpPr>
            <a:spLocks noChangeArrowheads="1"/>
          </p:cNvSpPr>
          <p:nvPr/>
        </p:nvSpPr>
        <p:spPr bwMode="auto">
          <a:xfrm>
            <a:off x="441325" y="787400"/>
            <a:ext cx="457200" cy="4619625"/>
          </a:xfrm>
          <a:prstGeom prst="rect">
            <a:avLst/>
          </a:prstGeom>
          <a:noFill/>
          <a:ln w="19050">
            <a:solidFill>
              <a:srgbClr val="FFCC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364" name="Rectangle 52"/>
          <p:cNvSpPr>
            <a:spLocks noChangeArrowheads="1"/>
          </p:cNvSpPr>
          <p:nvPr/>
        </p:nvSpPr>
        <p:spPr bwMode="auto">
          <a:xfrm>
            <a:off x="6737350" y="796925"/>
            <a:ext cx="457200" cy="4619625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365" name="Rectangle 53"/>
          <p:cNvSpPr>
            <a:spLocks noChangeArrowheads="1"/>
          </p:cNvSpPr>
          <p:nvPr/>
        </p:nvSpPr>
        <p:spPr bwMode="auto">
          <a:xfrm>
            <a:off x="3336925" y="796925"/>
            <a:ext cx="457200" cy="4619625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840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C3CFC2-1035-43C5-8253-A522DCDB71ED}" type="slidenum">
              <a:rPr lang="en-US">
                <a:solidFill>
                  <a:srgbClr val="FFFFFF"/>
                </a:solidFill>
              </a:rPr>
              <a:pPr eaLnBrk="1" hangingPunct="1"/>
              <a:t>71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0" y="16668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СВОДНЫЙ АНАЛИЗ ПОЛОЖЕНИЯ МУНИЦИПАЛЬНЫХ ОБРАЗОВАНИЙ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FF0000"/>
                </a:solidFill>
              </a:rPr>
              <a:t>4 ГРУППЫ</a:t>
            </a:r>
            <a:r>
              <a:rPr lang="ru-RU" b="0">
                <a:solidFill>
                  <a:srgbClr val="000000"/>
                </a:solidFill>
              </a:rPr>
              <a:t> ДОТАЦИОННОСТИ*</a:t>
            </a:r>
          </a:p>
        </p:txBody>
      </p:sp>
      <p:sp>
        <p:nvSpPr>
          <p:cNvPr id="15365" name="Line 3"/>
          <p:cNvSpPr>
            <a:spLocks noChangeShapeType="1"/>
          </p:cNvSpPr>
          <p:nvPr/>
        </p:nvSpPr>
        <p:spPr bwMode="auto">
          <a:xfrm flipV="1">
            <a:off x="28575" y="762000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0" y="6380163"/>
            <a:ext cx="3490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0" y="35512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0" y="3017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0" y="2503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0" y="20081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0" y="15033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0" y="9413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6</a:t>
            </a: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5362" name="Object 11"/>
          <p:cNvGraphicFramePr>
            <a:graphicFrameLocks noGrp="1" noChangeAspect="1"/>
          </p:cNvGraphicFramePr>
          <p:nvPr>
            <p:ph/>
          </p:nvPr>
        </p:nvGraphicFramePr>
        <p:xfrm>
          <a:off x="419100" y="466725"/>
          <a:ext cx="8124825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Диаграмма" r:id="rId3" imgW="7258050" imgH="4543425" progId="Excel.Chart.8">
                  <p:embed/>
                </p:oleObj>
              </mc:Choice>
              <mc:Fallback>
                <p:oleObj name="Диаграмма" r:id="rId3" imgW="7258050" imgH="45434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66725"/>
                        <a:ext cx="8124825" cy="508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5965825" y="882650"/>
            <a:ext cx="495300" cy="4562475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7689850" y="892175"/>
            <a:ext cx="495300" cy="4562475"/>
          </a:xfrm>
          <a:prstGeom prst="rect">
            <a:avLst/>
          </a:prstGeom>
          <a:noFill/>
          <a:ln w="19050">
            <a:solidFill>
              <a:srgbClr val="008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6832600" y="882650"/>
            <a:ext cx="495300" cy="4562475"/>
          </a:xfrm>
          <a:prstGeom prst="rect">
            <a:avLst/>
          </a:prstGeom>
          <a:noFill/>
          <a:ln w="19050">
            <a:solidFill>
              <a:srgbClr val="FFCC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3365500" y="882650"/>
            <a:ext cx="495300" cy="4562475"/>
          </a:xfrm>
          <a:prstGeom prst="rect">
            <a:avLst/>
          </a:prstGeom>
          <a:noFill/>
          <a:ln w="19050">
            <a:solidFill>
              <a:srgbClr val="FFCC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graphicFrame>
        <p:nvGraphicFramePr>
          <p:cNvPr id="552976" name="Group 16"/>
          <p:cNvGraphicFramePr>
            <a:graphicFrameLocks noGrp="1"/>
          </p:cNvGraphicFramePr>
          <p:nvPr/>
        </p:nvGraphicFramePr>
        <p:xfrm>
          <a:off x="3128963" y="5516563"/>
          <a:ext cx="1230312" cy="557212"/>
        </p:xfrm>
        <a:graphic>
          <a:graphicData uri="http://schemas.openxmlformats.org/drawingml/2006/table">
            <a:tbl>
              <a:tblPr/>
              <a:tblGrid>
                <a:gridCol w="1230312"/>
              </a:tblGrid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Прочие расходы местных бюджетов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2982" name="Group 22"/>
          <p:cNvGraphicFramePr>
            <a:graphicFrameLocks noGrp="1"/>
          </p:cNvGraphicFramePr>
          <p:nvPr/>
        </p:nvGraphicFramePr>
        <p:xfrm>
          <a:off x="385763" y="5622925"/>
          <a:ext cx="1166812" cy="609600"/>
        </p:xfrm>
        <a:graphic>
          <a:graphicData uri="http://schemas.openxmlformats.org/drawingml/2006/table">
            <a:tbl>
              <a:tblPr/>
              <a:tblGrid>
                <a:gridCol w="1166812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Расходы местных бюджетов  на заработную плату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2988" name="Group 28"/>
          <p:cNvGraphicFramePr>
            <a:graphicFrameLocks noGrp="1"/>
          </p:cNvGraphicFramePr>
          <p:nvPr/>
        </p:nvGraphicFramePr>
        <p:xfrm>
          <a:off x="6027738" y="5621338"/>
          <a:ext cx="1249362" cy="557212"/>
        </p:xfrm>
        <a:graphic>
          <a:graphicData uri="http://schemas.openxmlformats.org/drawingml/2006/table">
            <a:tbl>
              <a:tblPr/>
              <a:tblGrid>
                <a:gridCol w="1249362"/>
              </a:tblGrid>
              <a:tr h="5572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Прирост кредиторской задолженности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2994" name="Group 34"/>
          <p:cNvGraphicFramePr>
            <a:graphicFrameLocks noGrp="1"/>
          </p:cNvGraphicFramePr>
          <p:nvPr/>
        </p:nvGraphicFramePr>
        <p:xfrm>
          <a:off x="4471988" y="5640388"/>
          <a:ext cx="1382712" cy="609600"/>
        </p:xfrm>
        <a:graphic>
          <a:graphicData uri="http://schemas.openxmlformats.org/drawingml/2006/table">
            <a:tbl>
              <a:tblPr/>
              <a:tblGrid>
                <a:gridCol w="1382712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Удельный вес работников органов местного самоуправления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000" name="Group 40"/>
          <p:cNvGraphicFramePr>
            <a:graphicFrameLocks noGrp="1"/>
          </p:cNvGraphicFramePr>
          <p:nvPr/>
        </p:nvGraphicFramePr>
        <p:xfrm>
          <a:off x="1662113" y="5630863"/>
          <a:ext cx="1268412" cy="609600"/>
        </p:xfrm>
        <a:graphic>
          <a:graphicData uri="http://schemas.openxmlformats.org/drawingml/2006/table">
            <a:tbl>
              <a:tblPr/>
              <a:tblGrid>
                <a:gridCol w="1268412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Расходы местных бюджетов на коммунальные услуги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3006" name="Group 46"/>
          <p:cNvGraphicFramePr>
            <a:graphicFrameLocks noGrp="1"/>
          </p:cNvGraphicFramePr>
          <p:nvPr/>
        </p:nvGraphicFramePr>
        <p:xfrm>
          <a:off x="7448550" y="5441950"/>
          <a:ext cx="1136650" cy="860425"/>
        </p:xfrm>
        <a:graphic>
          <a:graphicData uri="http://schemas.openxmlformats.org/drawingml/2006/table">
            <a:tbl>
              <a:tblPr/>
              <a:tblGrid>
                <a:gridCol w="1136650"/>
              </a:tblGrid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Прирост доходов на 1 жителя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6510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39B757-5D54-4160-B3D1-56AD65642DD7}" type="slidenum">
              <a:rPr lang="en-US">
                <a:solidFill>
                  <a:srgbClr val="FFFFFF"/>
                </a:solidFill>
              </a:rPr>
              <a:pPr eaLnBrk="1" hangingPunct="1"/>
              <a:t>72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3251" name="pg num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979191-62D2-4DCE-9209-5ED354264C82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525" y="230188"/>
            <a:ext cx="8793163" cy="488950"/>
          </a:xfrm>
        </p:spPr>
        <p:txBody>
          <a:bodyPr/>
          <a:lstStyle/>
          <a:p>
            <a:pPr algn="ctr" eaLnBrk="1" hangingPunct="1"/>
            <a:r>
              <a:rPr lang="ru-RU" sz="1600" b="0" smtClean="0">
                <a:solidFill>
                  <a:schemeClr val="tx1"/>
                </a:solidFill>
              </a:rPr>
              <a:t>НАПРАВЛЕНИЯ СОВЕРШЕНСТВОВАНИЯ МЕЖБЮДЖЕТНЫХ ОТНОШЕНИЙ </a:t>
            </a:r>
            <a:br>
              <a:rPr lang="ru-RU" sz="1600" b="0" smtClean="0">
                <a:solidFill>
                  <a:schemeClr val="tx1"/>
                </a:solidFill>
              </a:rPr>
            </a:br>
            <a:r>
              <a:rPr lang="ru-RU" sz="1600" b="0" smtClean="0">
                <a:solidFill>
                  <a:schemeClr val="tx1"/>
                </a:solidFill>
              </a:rPr>
              <a:t>В ИРКУТСКОЙ ОБЛАСТИ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50" y="820738"/>
            <a:ext cx="8794750" cy="6111875"/>
          </a:xfrm>
        </p:spPr>
        <p:txBody>
          <a:bodyPr/>
          <a:lstStyle/>
          <a:p>
            <a:pPr marL="342900" indent="-342900" defTabSz="893763" eaLnBrk="1" hangingPunct="1">
              <a:buSzTx/>
              <a:buFontTx/>
              <a:buNone/>
            </a:pPr>
            <a:r>
              <a:rPr lang="ru-RU" smtClean="0"/>
              <a:t>1.  Системный </a:t>
            </a:r>
            <a:r>
              <a:rPr lang="ru-RU" b="1" smtClean="0">
                <a:solidFill>
                  <a:srgbClr val="0000FF"/>
                </a:solidFill>
              </a:rPr>
              <a:t>мониторинг исполнения местных бюджетов</a:t>
            </a:r>
            <a:r>
              <a:rPr lang="ru-RU" smtClean="0"/>
              <a:t>.</a:t>
            </a:r>
          </a:p>
          <a:p>
            <a:pPr marL="342900" indent="-342900" defTabSz="893763" eaLnBrk="1" hangingPunct="1">
              <a:buSzTx/>
              <a:buFontTx/>
              <a:buNone/>
            </a:pPr>
            <a:endParaRPr lang="ru-RU" smtClean="0"/>
          </a:p>
          <a:p>
            <a:pPr marL="342900" indent="-342900" defTabSz="893763" eaLnBrk="1" hangingPunct="1">
              <a:buSzTx/>
              <a:buFontTx/>
              <a:buNone/>
            </a:pPr>
            <a:r>
              <a:rPr lang="ru-RU" smtClean="0"/>
              <a:t>2. Формирование </a:t>
            </a:r>
            <a:r>
              <a:rPr lang="ru-RU" b="1" smtClean="0">
                <a:solidFill>
                  <a:srgbClr val="0000FF"/>
                </a:solidFill>
              </a:rPr>
              <a:t>рейтинга муниципальных образований </a:t>
            </a:r>
            <a:r>
              <a:rPr lang="ru-RU" smtClean="0"/>
              <a:t>по качеству управления муниципальными финансами на основе существующих критериев, а также критериев, разработанных Минфином России для оценки деятельности субъектов РФ.</a:t>
            </a:r>
          </a:p>
          <a:p>
            <a:pPr marL="342900" indent="-342900" defTabSz="893763" eaLnBrk="1" hangingPunct="1">
              <a:buSzTx/>
              <a:buFontTx/>
              <a:buNone/>
            </a:pPr>
            <a:endParaRPr lang="ru-RU" smtClean="0"/>
          </a:p>
          <a:p>
            <a:pPr marL="342900" indent="-342900" defTabSz="893763" eaLnBrk="1" hangingPunct="1">
              <a:buSzTx/>
              <a:buFontTx/>
              <a:buNone/>
            </a:pPr>
            <a:r>
              <a:rPr lang="ru-RU" smtClean="0"/>
              <a:t>3.  </a:t>
            </a:r>
            <a:r>
              <a:rPr lang="ru-RU" b="1" smtClean="0">
                <a:solidFill>
                  <a:srgbClr val="0000FF"/>
                </a:solidFill>
              </a:rPr>
              <a:t>Контроль за расходованием целевых средств </a:t>
            </a:r>
            <a:r>
              <a:rPr lang="ru-RU" smtClean="0"/>
              <a:t>из федерального и областного бюджетов, в т.ч. возврат неиспользованных по состоянию на 01.01.2010 г. остатков целевых средств (Распоряжение Губернатора </a:t>
            </a:r>
            <a:r>
              <a:rPr lang="ru-RU" smtClean="0">
                <a:solidFill>
                  <a:srgbClr val="FF0000"/>
                </a:solidFill>
              </a:rPr>
              <a:t>от 05.11.09 №298/106-рп</a:t>
            </a:r>
            <a:r>
              <a:rPr lang="ru-RU" smtClean="0"/>
              <a:t>). </a:t>
            </a:r>
          </a:p>
          <a:p>
            <a:pPr marL="342900" indent="-342900" defTabSz="893763" eaLnBrk="1" hangingPunct="1">
              <a:buSzTx/>
              <a:buFontTx/>
              <a:buNone/>
            </a:pPr>
            <a:endParaRPr lang="ru-RU" smtClean="0"/>
          </a:p>
          <a:p>
            <a:pPr marL="342900" indent="-342900" defTabSz="893763" eaLnBrk="1" hangingPunct="1">
              <a:buSzTx/>
              <a:buFontTx/>
              <a:buNone/>
            </a:pPr>
            <a:r>
              <a:rPr lang="ru-RU" smtClean="0"/>
              <a:t>4. </a:t>
            </a:r>
            <a:r>
              <a:rPr lang="ru-RU" b="1" smtClean="0">
                <a:solidFill>
                  <a:srgbClr val="0000FF"/>
                </a:solidFill>
              </a:rPr>
              <a:t>Закрепление межбюджетных трансфертов </a:t>
            </a:r>
            <a:r>
              <a:rPr lang="ru-RU" smtClean="0"/>
              <a:t>за соответствующими отраслевыми министерствами Правительства области, общее курирование – Минфин области.</a:t>
            </a:r>
          </a:p>
          <a:p>
            <a:pPr marL="342900" indent="-342900" defTabSz="893763" eaLnBrk="1" hangingPunct="1">
              <a:buSzTx/>
              <a:buFontTx/>
              <a:buNone/>
            </a:pPr>
            <a:endParaRPr lang="ru-RU" smtClean="0"/>
          </a:p>
          <a:p>
            <a:pPr marL="342900" indent="-342900" defTabSz="893763" eaLnBrk="1" hangingPunct="1">
              <a:buSzTx/>
              <a:buFontTx/>
              <a:buNone/>
            </a:pPr>
            <a:r>
              <a:rPr lang="ru-RU" smtClean="0"/>
              <a:t>5. </a:t>
            </a:r>
            <a:r>
              <a:rPr lang="ru-RU" b="1" smtClean="0">
                <a:solidFill>
                  <a:srgbClr val="0000FF"/>
                </a:solidFill>
              </a:rPr>
              <a:t>Внедрение механизмов стимулирования </a:t>
            </a:r>
            <a:r>
              <a:rPr lang="ru-RU" smtClean="0"/>
              <a:t>за достижение заранее установленных результатов использования средств субсидий и субвенций из областного бюджета при условии соблюдения установленных Правительством области нормативов:</a:t>
            </a:r>
            <a:endParaRPr lang="en-US" smtClean="0"/>
          </a:p>
          <a:p>
            <a:pPr marL="342900" indent="-342900" defTabSz="893763" eaLnBrk="1" hangingPunct="1">
              <a:buSzTx/>
              <a:buFontTx/>
              <a:buNone/>
            </a:pPr>
            <a:r>
              <a:rPr lang="en-US" smtClean="0"/>
              <a:t>	- </a:t>
            </a:r>
            <a:r>
              <a:rPr lang="ru-RU" smtClean="0"/>
              <a:t>субсидии ЖКХ (на северный завоз, на разницу в тарифах);</a:t>
            </a:r>
          </a:p>
          <a:p>
            <a:pPr marL="342900" indent="-342900" defTabSz="893763" eaLnBrk="1" hangingPunct="1">
              <a:buSzTx/>
              <a:buFontTx/>
              <a:buNone/>
            </a:pPr>
            <a:r>
              <a:rPr lang="ru-RU" smtClean="0"/>
              <a:t>	- субвенция на образование;</a:t>
            </a:r>
          </a:p>
          <a:p>
            <a:pPr marL="342900" indent="-342900" defTabSz="893763" eaLnBrk="1" hangingPunct="1">
              <a:buSzTx/>
              <a:buFontTx/>
              <a:buNone/>
            </a:pPr>
            <a:r>
              <a:rPr lang="ru-RU" smtClean="0"/>
              <a:t>	- субвенции на осуществление государственных полномочий и др.. </a:t>
            </a:r>
          </a:p>
          <a:p>
            <a:pPr marL="342900" indent="-342900" defTabSz="893763" eaLnBrk="1" hangingPunct="1">
              <a:buSzTx/>
              <a:buFontTx/>
              <a:buNone/>
            </a:pPr>
            <a:endParaRPr lang="ru-RU" smtClean="0"/>
          </a:p>
          <a:p>
            <a:pPr marL="342900" indent="-342900" defTabSz="893763" eaLnBrk="1" hangingPunct="1">
              <a:buSzTx/>
              <a:buFontTx/>
              <a:buNone/>
            </a:pPr>
            <a:r>
              <a:rPr lang="ru-RU" smtClean="0"/>
              <a:t>6. </a:t>
            </a:r>
            <a:r>
              <a:rPr lang="ru-RU" b="1" smtClean="0">
                <a:solidFill>
                  <a:srgbClr val="0000FF"/>
                </a:solidFill>
              </a:rPr>
              <a:t>Расширение зоны государственного финансового контроля </a:t>
            </a:r>
            <a:r>
              <a:rPr lang="ru-RU" smtClean="0"/>
              <a:t>– осуществление контроля результатов исполнения межбюджетных трансфертов</a:t>
            </a:r>
            <a:r>
              <a:rPr lang="en-US" smtClean="0"/>
              <a:t>.</a:t>
            </a:r>
          </a:p>
          <a:p>
            <a:pPr marL="342900" indent="-342900" defTabSz="893763" eaLnBrk="1" hangingPunct="1">
              <a:buSzTx/>
              <a:buFontTx/>
              <a:buNone/>
            </a:pPr>
            <a:endParaRPr lang="ru-RU" smtClean="0"/>
          </a:p>
          <a:p>
            <a:pPr marL="342900" indent="-342900" defTabSz="893763" eaLnBrk="1" hangingPunct="1">
              <a:buSzTx/>
              <a:buFontTx/>
              <a:buNone/>
            </a:pPr>
            <a:endParaRPr lang="ru-RU" smtClean="0"/>
          </a:p>
          <a:p>
            <a:pPr marL="342900" indent="-342900" defTabSz="893763" eaLnBrk="1" hangingPunct="1">
              <a:buSzTx/>
              <a:buFontTx/>
              <a:buNone/>
            </a:pPr>
            <a:endParaRPr lang="ru-RU" smtClean="0"/>
          </a:p>
        </p:txBody>
      </p:sp>
      <p:sp>
        <p:nvSpPr>
          <p:cNvPr id="53254" name="Line 1024"/>
          <p:cNvSpPr>
            <a:spLocks noChangeShapeType="1"/>
          </p:cNvSpPr>
          <p:nvPr/>
        </p:nvSpPr>
        <p:spPr bwMode="auto">
          <a:xfrm flipV="1">
            <a:off x="292100" y="733425"/>
            <a:ext cx="8620125" cy="9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3255" name="Номер слайда 16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946D447-CEC5-45C3-B30A-BBEEEA0FC606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B45DA8-99BB-42C8-A244-2E1ADF483412}" type="slidenum">
              <a:rPr lang="en-US">
                <a:solidFill>
                  <a:srgbClr val="FFFFFF"/>
                </a:solidFill>
              </a:rPr>
              <a:pPr eaLnBrk="1" hangingPunct="1"/>
              <a:t>73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4275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CFE37B9-B2B6-4DFE-AF13-A62C7EEC981E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2060575"/>
            <a:ext cx="8794750" cy="1370013"/>
          </a:xfrm>
        </p:spPr>
        <p:txBody>
          <a:bodyPr/>
          <a:lstStyle/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СПАСИБО ЗА ВНИМАНИЕ !</a:t>
            </a:r>
            <a:endParaRPr lang="ru-RU" sz="2400" smtClean="0"/>
          </a:p>
          <a:p>
            <a:pPr marL="0" indent="0" defTabSz="895350" eaLnBrk="1" hangingPunct="1">
              <a:buFontTx/>
              <a:buNone/>
            </a:pPr>
            <a:endParaRPr lang="ru-RU" sz="2400" smtClean="0"/>
          </a:p>
          <a:p>
            <a:pPr marL="0" indent="0" algn="r" defTabSz="895350" eaLnBrk="1" hangingPunct="1">
              <a:buFontTx/>
              <a:buNone/>
            </a:pPr>
            <a:endParaRPr lang="ru-RU" sz="2400" smtClean="0"/>
          </a:p>
        </p:txBody>
      </p:sp>
      <p:sp>
        <p:nvSpPr>
          <p:cNvPr id="54277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AAC2EA9-4120-47D8-818D-CD981D0F49AC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C4E488-C555-4D25-8E8A-0DD58486C0F9}" type="slidenum">
              <a:rPr lang="en-US">
                <a:solidFill>
                  <a:srgbClr val="FFFFFF"/>
                </a:solidFill>
              </a:rPr>
              <a:pPr eaLnBrk="1" hangingPunct="1"/>
              <a:t>74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CB9532A-1124-403B-BF33-4141C9912697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952625"/>
            <a:ext cx="8794750" cy="2009775"/>
          </a:xfrm>
        </p:spPr>
        <p:txBody>
          <a:bodyPr/>
          <a:lstStyle/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Передача дополнительных нормативов в местные бюджеты </a:t>
            </a:r>
            <a:endParaRPr lang="ru-RU" sz="2400" smtClean="0"/>
          </a:p>
          <a:p>
            <a:pPr marL="0" indent="0" defTabSz="895350" eaLnBrk="1" hangingPunct="1">
              <a:buFontTx/>
              <a:buNone/>
            </a:pPr>
            <a:endParaRPr lang="ru-RU" sz="2400" smtClean="0"/>
          </a:p>
          <a:p>
            <a:pPr marL="0" indent="0" algn="r" defTabSz="895350" eaLnBrk="1" hangingPunct="1">
              <a:buFontTx/>
              <a:buNone/>
            </a:pPr>
            <a:endParaRPr lang="ru-RU" sz="2400" smtClean="0"/>
          </a:p>
        </p:txBody>
      </p:sp>
      <p:sp>
        <p:nvSpPr>
          <p:cNvPr id="55301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C6B21CC-25CE-47BE-8D43-98E416E82D54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E9F9A8-B9C7-4E69-920A-C9D9CB9C5D9C}" type="slidenum">
              <a:rPr lang="en-US">
                <a:solidFill>
                  <a:srgbClr val="FFFFFF"/>
                </a:solidFill>
              </a:rPr>
              <a:pPr eaLnBrk="1" hangingPunct="1"/>
              <a:t>75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388" name="Номер слайда 2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38A6F13-ED73-494B-A8A9-C77BABB500D5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6389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93675"/>
            <a:ext cx="8569325" cy="1222375"/>
          </a:xfrm>
        </p:spPr>
        <p:txBody>
          <a:bodyPr/>
          <a:lstStyle/>
          <a:p>
            <a:pPr algn="ctr" eaLnBrk="1" hangingPunct="1"/>
            <a:r>
              <a:rPr lang="ru-RU" sz="1600" smtClean="0"/>
              <a:t>РОСТ СОБСТВЕННЫХ ДОХОДОВ МЕСТНЫХ БЮДЖЕТОВ С 2005 ГОДА ПО 2008 ГОД (В 2,5 РАЗА) НЕ ОКАЗАЛ ПОЛОЖИТЕЛЬНОГО ВЛИЯНИЯ НА ПОКАЗАТЕЛИ, ХАРАКТЕРИЗУЮЩИЕ ИСПОЛНЕНИЕ МЕСТНЫХ БЮДЖЕТОВ:</a:t>
            </a:r>
            <a:br>
              <a:rPr lang="ru-RU" sz="1600" smtClean="0"/>
            </a:br>
            <a:r>
              <a:rPr lang="ru-RU" sz="1600" smtClean="0"/>
              <a:t>КРЕДИТОРСКАЯ ЗАДОЛЖЕННОСТЬ СНИЗИЛАСЬ ЛИШЬ НА 7,8%;</a:t>
            </a:r>
            <a:br>
              <a:rPr lang="ru-RU" sz="1600" smtClean="0"/>
            </a:br>
            <a:r>
              <a:rPr lang="ru-RU" sz="1600" smtClean="0"/>
              <a:t>НЕДОИМКА ПО НАЛОГАМ И СБОРАМ УВЕЛИЧИЛАСЬ НА </a:t>
            </a:r>
            <a:r>
              <a:rPr lang="en-US" sz="1600" smtClean="0"/>
              <a:t>45</a:t>
            </a:r>
            <a:r>
              <a:rPr lang="ru-RU" sz="1600" smtClean="0"/>
              <a:t>%</a:t>
            </a:r>
          </a:p>
        </p:txBody>
      </p:sp>
      <p:graphicFrame>
        <p:nvGraphicFramePr>
          <p:cNvPr id="16386" name="Object 102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200" y="1144588"/>
          <a:ext cx="9191625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Диаграмма" r:id="rId3" imgW="8839200" imgH="5172075" progId="Excel.Chart.8">
                  <p:embed/>
                </p:oleObj>
              </mc:Choice>
              <mc:Fallback>
                <p:oleObj name="Диаграмма" r:id="rId3" imgW="8839200" imgH="51720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44588"/>
                        <a:ext cx="9191625" cy="537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90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292100" y="1441450"/>
            <a:ext cx="8507413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142875" y="6381750"/>
            <a:ext cx="1292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90" rIns="93177" bIns="46590" anchor="ctr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 Cyr" charset="-52"/>
              </a:rPr>
              <a:t>* </a:t>
            </a:r>
            <a:r>
              <a:rPr lang="ru-RU" sz="1100">
                <a:solidFill>
                  <a:srgbClr val="000000"/>
                </a:solidFill>
                <a:latin typeface="Arial Cyr" charset="-52"/>
              </a:rPr>
              <a:t>- на 01.04.2010</a:t>
            </a:r>
            <a:endParaRPr lang="ru-RU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C1D04A-51DB-4222-AE20-F55B31401331}" type="slidenum">
              <a:rPr lang="en-US">
                <a:solidFill>
                  <a:srgbClr val="FFFFFF"/>
                </a:solidFill>
              </a:rPr>
              <a:pPr eaLnBrk="1" hangingPunct="1"/>
              <a:t>76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412" name="Номер слайда 2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A1668F9-BD27-41F6-A8CB-4FED9E3BEB5E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193675"/>
            <a:ext cx="8829675" cy="1222375"/>
          </a:xfrm>
        </p:spPr>
        <p:txBody>
          <a:bodyPr/>
          <a:lstStyle/>
          <a:p>
            <a:pPr algn="ctr" eaLnBrk="1" hangingPunct="1"/>
            <a:r>
              <a:rPr lang="ru-RU" sz="1600" smtClean="0"/>
              <a:t>РОСТ ДОХОДОВ ПО ДОП. НОРМАТИВАМ С 2005 ПО 2007 ГГ. НЕ ОКАЗАЛ ПОЛОЖИТЕЛЬНОГО ВЛИЯНИЯ НА ПОКАЗАТЕЛИ, ХАРАКТЕРИЗУЮЩИЕ ИСПОЛНЕНИЕ МЕСТНЫХ БЮДЖЕТОВ:</a:t>
            </a:r>
            <a:br>
              <a:rPr lang="ru-RU" sz="1600" smtClean="0"/>
            </a:br>
            <a:r>
              <a:rPr lang="ru-RU" sz="1600" smtClean="0"/>
              <a:t>КРЕДИТОРСКАЯ ЗАДОЛЖЕННОСТЬ СНИЗИЛАСЬ ЛИШЬ НА 2%;</a:t>
            </a:r>
            <a:br>
              <a:rPr lang="ru-RU" sz="1600" smtClean="0"/>
            </a:br>
            <a:r>
              <a:rPr lang="ru-RU" sz="1600" smtClean="0"/>
              <a:t>НЕДОИМКА ПО НАЛОГАМ И СБОРАМ УВЕЛИЧИЛАСЬ НА </a:t>
            </a:r>
            <a:r>
              <a:rPr lang="en-US" sz="1600" smtClean="0"/>
              <a:t>29</a:t>
            </a:r>
            <a:r>
              <a:rPr lang="ru-RU" sz="1600" smtClean="0"/>
              <a:t>%</a:t>
            </a:r>
          </a:p>
        </p:txBody>
      </p:sp>
      <p:graphicFrame>
        <p:nvGraphicFramePr>
          <p:cNvPr id="17410" name="Object 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7163" y="1419225"/>
          <a:ext cx="9045575" cy="538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Диаграмма" r:id="rId4" imgW="8791575" imgH="5229225" progId="Excel.Chart.8">
                  <p:embed/>
                </p:oleObj>
              </mc:Choice>
              <mc:Fallback>
                <p:oleObj name="Диаграмма" r:id="rId4" imgW="8791575" imgH="52292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419225"/>
                        <a:ext cx="9045575" cy="538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41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244475" y="1431925"/>
            <a:ext cx="8507413" cy="1588"/>
          </a:xfrm>
          <a:prstGeom prst="line">
            <a:avLst/>
          </a:prstGeom>
          <a:noFill/>
          <a:ln w="19050" algn="ctr">
            <a:solidFill>
              <a:srgbClr val="00206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5" name="Line 0"/>
          <p:cNvSpPr>
            <a:spLocks noChangeShapeType="1"/>
          </p:cNvSpPr>
          <p:nvPr/>
        </p:nvSpPr>
        <p:spPr bwMode="auto">
          <a:xfrm flipV="1">
            <a:off x="5472113" y="3213100"/>
            <a:ext cx="2844800" cy="225425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7416" name="Rectangle 1"/>
          <p:cNvSpPr>
            <a:spLocks noChangeArrowheads="1"/>
          </p:cNvSpPr>
          <p:nvPr/>
        </p:nvSpPr>
        <p:spPr bwMode="auto">
          <a:xfrm>
            <a:off x="7993063" y="2708275"/>
            <a:ext cx="536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90" rIns="93177" bIns="46590" anchor="ctr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Arial Cyr" charset="-52"/>
              </a:rPr>
              <a:t>3 </a:t>
            </a:r>
            <a:r>
              <a:rPr lang="ru-RU" sz="1100" b="1">
                <a:solidFill>
                  <a:srgbClr val="000000"/>
                </a:solidFill>
                <a:latin typeface="Arial Cyr" charset="-52"/>
              </a:rPr>
              <a:t>989</a:t>
            </a:r>
            <a:endParaRPr lang="en-US" sz="1100" b="1">
              <a:solidFill>
                <a:srgbClr val="000000"/>
              </a:solidFill>
              <a:latin typeface="Arial Cyr" charset="-52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FF0000"/>
                </a:solidFill>
                <a:latin typeface="Arial Cyr" charset="-52"/>
              </a:rPr>
              <a:t>+9</a:t>
            </a:r>
            <a:r>
              <a:rPr lang="en-US" sz="1100" b="1">
                <a:solidFill>
                  <a:srgbClr val="FF0000"/>
                </a:solidFill>
                <a:latin typeface="Arial Cyr" charset="-52"/>
              </a:rPr>
              <a:t>%</a:t>
            </a:r>
            <a:r>
              <a:rPr lang="ru-RU" sz="11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7" name="Rectangle 2"/>
          <p:cNvSpPr>
            <a:spLocks noChangeArrowheads="1"/>
          </p:cNvSpPr>
          <p:nvPr/>
        </p:nvSpPr>
        <p:spPr bwMode="auto">
          <a:xfrm>
            <a:off x="6767513" y="2816225"/>
            <a:ext cx="5365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90" rIns="93177" bIns="46590" anchor="ctr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00"/>
                </a:solidFill>
                <a:latin typeface="Arial Cyr" charset="-52"/>
              </a:rPr>
              <a:t>3 </a:t>
            </a:r>
            <a:r>
              <a:rPr lang="ru-RU" sz="1100" b="1">
                <a:solidFill>
                  <a:srgbClr val="000000"/>
                </a:solidFill>
                <a:latin typeface="Arial Cyr" charset="-52"/>
              </a:rPr>
              <a:t>648</a:t>
            </a:r>
            <a:endParaRPr lang="en-US" sz="1100" b="1">
              <a:solidFill>
                <a:srgbClr val="000000"/>
              </a:solidFill>
              <a:latin typeface="Arial Cyr" charset="-52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>
                <a:solidFill>
                  <a:srgbClr val="FF0000"/>
                </a:solidFill>
                <a:latin typeface="Arial Cyr" charset="-52"/>
              </a:rPr>
              <a:t>+8</a:t>
            </a:r>
            <a:r>
              <a:rPr lang="en-US" sz="1100" b="1">
                <a:solidFill>
                  <a:srgbClr val="FF0000"/>
                </a:solidFill>
                <a:latin typeface="Arial Cyr" charset="-52"/>
              </a:rPr>
              <a:t>%</a:t>
            </a:r>
            <a:r>
              <a:rPr lang="ru-RU" sz="11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8" name="Rectangle 1"/>
          <p:cNvSpPr>
            <a:spLocks noChangeArrowheads="1"/>
          </p:cNvSpPr>
          <p:nvPr/>
        </p:nvSpPr>
        <p:spPr bwMode="auto">
          <a:xfrm>
            <a:off x="539750" y="6321425"/>
            <a:ext cx="12557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90" rIns="93177" bIns="46590" anchor="ctr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 Cyr" charset="-52"/>
              </a:rPr>
              <a:t>* </a:t>
            </a:r>
            <a:r>
              <a:rPr lang="ru-RU" sz="1100">
                <a:solidFill>
                  <a:srgbClr val="000000"/>
                </a:solidFill>
                <a:latin typeface="Arial Cyr" charset="-52"/>
              </a:rPr>
              <a:t>- на 01.04.2010</a:t>
            </a:r>
            <a:endParaRPr lang="ru-RU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01DA17-4ABA-4E4C-9D39-FFC31BEF78BF}" type="slidenum">
              <a:rPr lang="en-US">
                <a:solidFill>
                  <a:srgbClr val="FFFFFF"/>
                </a:solidFill>
              </a:rPr>
              <a:pPr eaLnBrk="1" hangingPunct="1"/>
              <a:t>77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436" name="Номер слайда 1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20A991C-BBC4-4A98-9BDC-59B49E22DC38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200">
              <a:solidFill>
                <a:srgbClr val="FFFFFF"/>
              </a:solidFill>
            </a:endParaRP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-1588" y="1123950"/>
          <a:ext cx="7413626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Диаграмма" r:id="rId6" imgW="8420100" imgH="5895975" progId="Excel.Chart.8">
                  <p:embed/>
                </p:oleObj>
              </mc:Choice>
              <mc:Fallback>
                <p:oleObj name="Диаграмма" r:id="rId6" imgW="8420100" imgH="58959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1123950"/>
                        <a:ext cx="7413626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pg num"/>
          <p:cNvSpPr txBox="1"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1539DCA-A823-405E-AD78-4EBD27354662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438" name="pg num"/>
          <p:cNvSpPr txBox="1"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7F2AD60-339A-4334-B262-E2AF612904A2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225425"/>
            <a:ext cx="90344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86" tIns="46594" rIns="93186" bIns="46594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960"/>
                </a:solidFill>
                <a:latin typeface="Times New Roman" pitchFamily="18" charset="0"/>
              </a:rPr>
              <a:t>59% ДОХОДОВ ОТ ПОСТУПЛЕНИЙ ПО НАЛОГАМ, РАНЕЕ ПЕРЕДАННЫХ НА УРОВЕНЬ МО, МОБИЛИЗУЮТСЯ НА ТЕРРИТОРИЯХ ГОРОДСКИХ ОКРУГОВ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2960"/>
                </a:solidFill>
                <a:latin typeface="Times New Roman" pitchFamily="18" charset="0"/>
              </a:rPr>
              <a:t>(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2 136 ИЗ 3 64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 МЛН. РУБЛЕЙ</a:t>
            </a:r>
            <a:r>
              <a:rPr lang="ru-RU">
                <a:solidFill>
                  <a:srgbClr val="002960"/>
                </a:solidFill>
                <a:latin typeface="Times New Roman" pitchFamily="18" charset="0"/>
              </a:rPr>
              <a:t> ПО СОСТОЯНИЮ НА 01.01.2010)</a:t>
            </a:r>
          </a:p>
        </p:txBody>
      </p:sp>
      <p:sp>
        <p:nvSpPr>
          <p:cNvPr id="18440" name="Text Box 23"/>
          <p:cNvSpPr txBox="1">
            <a:spLocks noChangeArrowheads="1"/>
          </p:cNvSpPr>
          <p:nvPr/>
        </p:nvSpPr>
        <p:spPr bwMode="auto">
          <a:xfrm>
            <a:off x="7488238" y="1700213"/>
            <a:ext cx="16557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2960"/>
                </a:solidFill>
                <a:latin typeface="Times New Roman" pitchFamily="18" charset="0"/>
              </a:rPr>
              <a:t>Городские округа</a:t>
            </a:r>
            <a:r>
              <a:rPr lang="en-US" sz="1200">
                <a:solidFill>
                  <a:srgbClr val="002960"/>
                </a:solidFill>
                <a:latin typeface="Times New Roman" pitchFamily="18" charset="0"/>
              </a:rPr>
              <a:t> (9)</a:t>
            </a:r>
            <a:endParaRPr lang="ru-RU" sz="1200">
              <a:solidFill>
                <a:srgbClr val="002960"/>
              </a:solidFill>
              <a:latin typeface="Times New Roman" pitchFamily="18" charset="0"/>
            </a:endParaRPr>
          </a:p>
        </p:txBody>
      </p:sp>
      <p:sp>
        <p:nvSpPr>
          <p:cNvPr id="18441" name="Text Box 24"/>
          <p:cNvSpPr txBox="1">
            <a:spLocks noChangeArrowheads="1"/>
          </p:cNvSpPr>
          <p:nvPr/>
        </p:nvSpPr>
        <p:spPr bwMode="auto">
          <a:xfrm>
            <a:off x="7524750" y="2168525"/>
            <a:ext cx="161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2960"/>
                </a:solidFill>
                <a:latin typeface="Times New Roman" pitchFamily="18" charset="0"/>
              </a:rPr>
              <a:t>остальные МО</a:t>
            </a:r>
            <a:r>
              <a:rPr lang="en-US" sz="1200">
                <a:solidFill>
                  <a:srgbClr val="002960"/>
                </a:solidFill>
                <a:latin typeface="Times New Roman" pitchFamily="18" charset="0"/>
              </a:rPr>
              <a:t> (33)</a:t>
            </a:r>
            <a:endParaRPr lang="ru-RU" sz="1200">
              <a:solidFill>
                <a:srgbClr val="002960"/>
              </a:solidFill>
              <a:latin typeface="Times New Roman" pitchFamily="18" charset="0"/>
            </a:endParaRPr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7775575" y="1160463"/>
            <a:ext cx="110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66" tIns="46633" rIns="93266" bIns="4663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0">
                <a:solidFill>
                  <a:srgbClr val="002960"/>
                </a:solidFill>
                <a:latin typeface="Times New Roman" pitchFamily="18" charset="0"/>
              </a:rPr>
              <a:t>млн. рублей</a:t>
            </a:r>
          </a:p>
        </p:txBody>
      </p:sp>
      <p:cxnSp>
        <p:nvCxnSpPr>
          <p:cNvPr id="18443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3850" y="1125538"/>
            <a:ext cx="8507413" cy="1587"/>
          </a:xfrm>
          <a:prstGeom prst="line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4" name="Rectangle 21"/>
          <p:cNvSpPr>
            <a:spLocks noChangeArrowheads="1"/>
          </p:cNvSpPr>
          <p:nvPr/>
        </p:nvSpPr>
        <p:spPr bwMode="auto">
          <a:xfrm>
            <a:off x="7164388" y="1736725"/>
            <a:ext cx="292100" cy="228600"/>
          </a:xfrm>
          <a:prstGeom prst="rect">
            <a:avLst/>
          </a:prstGeom>
          <a:solidFill>
            <a:srgbClr val="3366FF">
              <a:alpha val="90979"/>
            </a:srgbClr>
          </a:solidFill>
          <a:ln w="9525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lIns="93266" tIns="46633" rIns="93266" bIns="46633" anchor="ctr"/>
          <a:lstStyle/>
          <a:p>
            <a:pPr defTabSz="933450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45" name="Rectangle 21"/>
          <p:cNvSpPr>
            <a:spLocks noChangeArrowheads="1"/>
          </p:cNvSpPr>
          <p:nvPr/>
        </p:nvSpPr>
        <p:spPr bwMode="auto">
          <a:xfrm>
            <a:off x="7164388" y="2205038"/>
            <a:ext cx="295275" cy="228600"/>
          </a:xfrm>
          <a:prstGeom prst="rect">
            <a:avLst/>
          </a:prstGeom>
          <a:gradFill rotWithShape="1">
            <a:gsLst>
              <a:gs pos="0">
                <a:srgbClr val="0000FF">
                  <a:alpha val="71001"/>
                </a:srgbClr>
              </a:gs>
              <a:gs pos="100000">
                <a:srgbClr val="000010"/>
              </a:gs>
            </a:gsLst>
            <a:lin ang="5400000" scaled="1"/>
          </a:gradFill>
          <a:ln w="9525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lIns="93266" tIns="46633" rIns="93266" bIns="46633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4BDD55-A66A-4FB9-A931-46460A6FB2A7}" type="slidenum">
              <a:rPr lang="en-US">
                <a:solidFill>
                  <a:srgbClr val="FFFFFF"/>
                </a:solidFill>
              </a:rPr>
              <a:pPr eaLnBrk="1" hangingPunct="1"/>
              <a:t>78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323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C111BF-67A4-4E07-8124-F1C4FB912718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700213"/>
            <a:ext cx="8794750" cy="3289300"/>
          </a:xfrm>
        </p:spPr>
        <p:txBody>
          <a:bodyPr/>
          <a:lstStyle/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Итоги исполнения консолидированного бюджета </a:t>
            </a:r>
          </a:p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и местных бюджетов </a:t>
            </a:r>
          </a:p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в 2009 году </a:t>
            </a:r>
            <a:endParaRPr lang="ru-RU" sz="2400" smtClean="0"/>
          </a:p>
          <a:p>
            <a:pPr marL="0" indent="0" defTabSz="895350" eaLnBrk="1" hangingPunct="1">
              <a:buFontTx/>
              <a:buNone/>
            </a:pPr>
            <a:endParaRPr lang="ru-RU" sz="2400" smtClean="0"/>
          </a:p>
          <a:p>
            <a:pPr marL="0" indent="0" algn="r" defTabSz="895350" eaLnBrk="1" hangingPunct="1">
              <a:buFontTx/>
              <a:buNone/>
            </a:pPr>
            <a:endParaRPr lang="ru-RU" sz="2400" smtClean="0"/>
          </a:p>
        </p:txBody>
      </p:sp>
      <p:sp>
        <p:nvSpPr>
          <p:cNvPr id="56325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88C296C-4044-46B0-B12D-395E97DC917E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4293A9-0254-42D9-86B4-EF5313EC5790}" type="slidenum">
              <a:rPr lang="en-US">
                <a:solidFill>
                  <a:srgbClr val="FFFFFF"/>
                </a:solidFill>
              </a:rPr>
              <a:pPr eaLnBrk="1" hangingPunct="1"/>
              <a:t>79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7DEE8C7-2575-49F0-A65C-AA4C6C8DCAFF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287338"/>
            <a:ext cx="8750300" cy="549275"/>
          </a:xfrm>
        </p:spPr>
        <p:txBody>
          <a:bodyPr/>
          <a:lstStyle/>
          <a:p>
            <a:pPr algn="ctr" eaLnBrk="1" hangingPunct="1"/>
            <a:r>
              <a:rPr lang="ru-RU" sz="1800" b="0" smtClean="0">
                <a:cs typeface="Arial" pitchFamily="34" charset="0"/>
              </a:rPr>
              <a:t>ПОСТУПЛЕНИЕ ДОХОДОВ В КОНСОЛИДИРОВАННЫЙ БЮДЖЕТ ИРКУТСКОЙ ОБЛАСТИ ЗА 2008-2009 ГГ. (НЕЦЕЛЕВЫЕ ДОХОДЫ)</a:t>
            </a:r>
          </a:p>
        </p:txBody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089025"/>
          <a:ext cx="9144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Диаграмма" r:id="rId3" imgW="8162910" imgH="4829175" progId="MSGraph.Chart.8">
                  <p:embed followColorScheme="full"/>
                </p:oleObj>
              </mc:Choice>
              <mc:Fallback>
                <p:oleObj name="Диаграмма" r:id="rId3" imgW="8162910" imgH="48291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89025"/>
                        <a:ext cx="9144000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6227763" y="1449388"/>
            <a:ext cx="7921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342" tIns="45674" rIns="91342" bIns="45674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3300"/>
                </a:solidFill>
              </a:rPr>
              <a:t>-</a:t>
            </a:r>
            <a:r>
              <a:rPr lang="ru-RU" sz="1400" b="1">
                <a:solidFill>
                  <a:srgbClr val="FF3300"/>
                </a:solidFill>
              </a:rPr>
              <a:t> 7</a:t>
            </a:r>
            <a:r>
              <a:rPr lang="en-US" sz="1400" b="1">
                <a:solidFill>
                  <a:srgbClr val="FF3300"/>
                </a:solidFill>
              </a:rPr>
              <a:t>,</a:t>
            </a:r>
            <a:r>
              <a:rPr lang="ru-RU" sz="1400" b="1">
                <a:solidFill>
                  <a:srgbClr val="FF3300"/>
                </a:solidFill>
              </a:rPr>
              <a:t>21</a:t>
            </a:r>
            <a:r>
              <a:rPr lang="en-US" sz="1400" b="1">
                <a:solidFill>
                  <a:srgbClr val="FF3300"/>
                </a:solidFill>
              </a:rPr>
              <a:t> %</a:t>
            </a:r>
            <a:endParaRPr lang="ru-RU" sz="1400" b="1">
              <a:solidFill>
                <a:srgbClr val="FF3300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167063" y="4257675"/>
            <a:ext cx="6492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342" tIns="45674" rIns="91342" bIns="45674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8000"/>
                </a:solidFill>
              </a:rPr>
              <a:t>+ 5,37</a:t>
            </a:r>
            <a:r>
              <a:rPr lang="en-US" sz="1400" b="1">
                <a:solidFill>
                  <a:srgbClr val="008000"/>
                </a:solidFill>
              </a:rPr>
              <a:t> %</a:t>
            </a:r>
            <a:endParaRPr lang="ru-RU" sz="1400" b="1">
              <a:solidFill>
                <a:srgbClr val="008000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348038" y="4976813"/>
            <a:ext cx="792162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342" tIns="45674" rIns="91342" bIns="45674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 </a:t>
            </a:r>
            <a:r>
              <a:rPr lang="ru-RU" sz="1400" b="1">
                <a:solidFill>
                  <a:srgbClr val="008000"/>
                </a:solidFill>
              </a:rPr>
              <a:t>+ 75,22 </a:t>
            </a:r>
            <a:r>
              <a:rPr lang="en-US" sz="1400" b="1">
                <a:solidFill>
                  <a:srgbClr val="008000"/>
                </a:solidFill>
              </a:rPr>
              <a:t>%</a:t>
            </a:r>
            <a:endParaRPr lang="ru-RU" sz="1400" b="1">
              <a:solidFill>
                <a:srgbClr val="008000"/>
              </a:solidFill>
            </a:endParaRP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6048375" y="5697538"/>
            <a:ext cx="792163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342" tIns="45674" rIns="91342" bIns="45674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8000"/>
                </a:solidFill>
              </a:rPr>
              <a:t>+ 8,62</a:t>
            </a:r>
            <a:r>
              <a:rPr lang="en-US" sz="1400" b="1">
                <a:solidFill>
                  <a:srgbClr val="008000"/>
                </a:solidFill>
              </a:rPr>
              <a:t> %</a:t>
            </a:r>
            <a:endParaRPr lang="ru-RU" sz="1400" b="1">
              <a:solidFill>
                <a:srgbClr val="008000"/>
              </a:solidFill>
            </a:endParaRP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5111750" y="3716338"/>
            <a:ext cx="37719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2" tIns="45674" rIns="91342" bIns="45674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2008 год – 70 197,50 млн. руб.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2009 год – 72 151,45 млн. руб</a:t>
            </a:r>
            <a:r>
              <a:rPr lang="ru-RU" b="0">
                <a:solidFill>
                  <a:srgbClr val="0066CC"/>
                </a:solidFill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8000"/>
                </a:solidFill>
              </a:rPr>
              <a:t>+ 1 953,95 млн. руб. (+ 2,78%)</a:t>
            </a: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7235825" y="908050"/>
            <a:ext cx="1765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2" tIns="45674" rIns="91342" bIns="45674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19468" name="Line 5"/>
          <p:cNvSpPr>
            <a:spLocks noChangeShapeType="1"/>
          </p:cNvSpPr>
          <p:nvPr/>
        </p:nvSpPr>
        <p:spPr bwMode="auto">
          <a:xfrm>
            <a:off x="179388" y="908050"/>
            <a:ext cx="86788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9469" name="Rectangle 5"/>
          <p:cNvSpPr>
            <a:spLocks noChangeArrowheads="1"/>
          </p:cNvSpPr>
          <p:nvPr/>
        </p:nvSpPr>
        <p:spPr bwMode="auto">
          <a:xfrm>
            <a:off x="3959225" y="3644900"/>
            <a:ext cx="687388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342" tIns="45674" rIns="91342" bIns="45674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8000"/>
                </a:solidFill>
              </a:rPr>
              <a:t>+ 25,46</a:t>
            </a:r>
            <a:r>
              <a:rPr lang="en-US" sz="1400" b="1">
                <a:solidFill>
                  <a:srgbClr val="008000"/>
                </a:solidFill>
              </a:rPr>
              <a:t> %</a:t>
            </a:r>
            <a:endParaRPr lang="ru-RU" sz="1400" b="1">
              <a:solidFill>
                <a:srgbClr val="008000"/>
              </a:solidFill>
            </a:endParaRPr>
          </a:p>
        </p:txBody>
      </p:sp>
      <p:sp>
        <p:nvSpPr>
          <p:cNvPr id="19470" name="Rectangle 4"/>
          <p:cNvSpPr>
            <a:spLocks noChangeArrowheads="1"/>
          </p:cNvSpPr>
          <p:nvPr/>
        </p:nvSpPr>
        <p:spPr bwMode="auto">
          <a:xfrm>
            <a:off x="4103688" y="2852738"/>
            <a:ext cx="7921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342" tIns="45674" rIns="91342" bIns="45674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3300"/>
                </a:solidFill>
              </a:rPr>
              <a:t>-</a:t>
            </a:r>
            <a:r>
              <a:rPr lang="ru-RU" sz="1400" b="1">
                <a:solidFill>
                  <a:srgbClr val="FF3300"/>
                </a:solidFill>
              </a:rPr>
              <a:t> 3</a:t>
            </a:r>
            <a:r>
              <a:rPr lang="en-US" sz="1400" b="1">
                <a:solidFill>
                  <a:srgbClr val="FF3300"/>
                </a:solidFill>
              </a:rPr>
              <a:t>,</a:t>
            </a:r>
            <a:r>
              <a:rPr lang="ru-RU" sz="1400" b="1">
                <a:solidFill>
                  <a:srgbClr val="FF3300"/>
                </a:solidFill>
              </a:rPr>
              <a:t>47</a:t>
            </a:r>
            <a:r>
              <a:rPr lang="en-US" sz="1400" b="1">
                <a:solidFill>
                  <a:srgbClr val="FF3300"/>
                </a:solidFill>
              </a:rPr>
              <a:t> %</a:t>
            </a:r>
            <a:endParaRPr lang="ru-RU" sz="1400" b="1">
              <a:solidFill>
                <a:srgbClr val="FF3300"/>
              </a:solidFill>
            </a:endParaRPr>
          </a:p>
        </p:txBody>
      </p:sp>
      <p:sp>
        <p:nvSpPr>
          <p:cNvPr id="19471" name="Rectangle 4"/>
          <p:cNvSpPr>
            <a:spLocks noChangeArrowheads="1"/>
          </p:cNvSpPr>
          <p:nvPr/>
        </p:nvSpPr>
        <p:spPr bwMode="auto">
          <a:xfrm>
            <a:off x="7667625" y="2168525"/>
            <a:ext cx="792163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1342" tIns="45674" rIns="91342" bIns="45674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3300"/>
                </a:solidFill>
              </a:rPr>
              <a:t>-</a:t>
            </a:r>
            <a:r>
              <a:rPr lang="ru-RU" sz="1400" b="1">
                <a:solidFill>
                  <a:srgbClr val="FF3300"/>
                </a:solidFill>
              </a:rPr>
              <a:t> 0</a:t>
            </a:r>
            <a:r>
              <a:rPr lang="en-US" sz="1400" b="1">
                <a:solidFill>
                  <a:srgbClr val="FF3300"/>
                </a:solidFill>
              </a:rPr>
              <a:t>,</a:t>
            </a:r>
            <a:r>
              <a:rPr lang="ru-RU" sz="1400" b="1">
                <a:solidFill>
                  <a:srgbClr val="FF3300"/>
                </a:solidFill>
              </a:rPr>
              <a:t>74</a:t>
            </a:r>
            <a:r>
              <a:rPr lang="en-US" sz="1400" b="1">
                <a:solidFill>
                  <a:srgbClr val="FF3300"/>
                </a:solidFill>
              </a:rPr>
              <a:t> %</a:t>
            </a:r>
            <a:endParaRPr lang="ru-RU" sz="14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21336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Раздел 2. Бюджетная система Российской Федерации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889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44C565C-1E66-4D72-92AF-A5059C4B14C2}" type="slidenum">
              <a:rPr lang="en-US">
                <a:solidFill>
                  <a:srgbClr val="FFFFFF"/>
                </a:solidFill>
              </a:rPr>
              <a:pPr eaLnBrk="1" hangingPunct="1"/>
              <a:t>80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7347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50C58E7-8094-4127-89AF-27C04B5950A7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791575" cy="549275"/>
          </a:xfrm>
        </p:spPr>
        <p:txBody>
          <a:bodyPr/>
          <a:lstStyle/>
          <a:p>
            <a:pPr algn="ctr" eaLnBrk="1" hangingPunct="1"/>
            <a:r>
              <a:rPr lang="ru-RU" sz="1800" b="0" smtClean="0">
                <a:cs typeface="Arial" pitchFamily="34" charset="0"/>
              </a:rPr>
              <a:t>РАСШИФРОВКА ПРОЧИХ ПОСТУПЛЕНИЙ </a:t>
            </a:r>
            <a:r>
              <a:rPr lang="en-US" sz="1800" b="0" smtClean="0">
                <a:cs typeface="Arial" pitchFamily="34" charset="0"/>
              </a:rPr>
              <a:t/>
            </a:r>
            <a:br>
              <a:rPr lang="en-US" sz="1800" b="0" smtClean="0">
                <a:cs typeface="Arial" pitchFamily="34" charset="0"/>
              </a:rPr>
            </a:br>
            <a:r>
              <a:rPr lang="ru-RU" sz="1800" b="0" smtClean="0">
                <a:cs typeface="Arial" pitchFamily="34" charset="0"/>
              </a:rPr>
              <a:t>ЗА 2008-2009 ГГ. (НЕЦЕЛЕВЫЕ ДОХОДЫ)</a:t>
            </a:r>
          </a:p>
        </p:txBody>
      </p:sp>
      <p:graphicFrame>
        <p:nvGraphicFramePr>
          <p:cNvPr id="390148" name="Group 4"/>
          <p:cNvGraphicFramePr>
            <a:graphicFrameLocks noGrp="1"/>
          </p:cNvGraphicFramePr>
          <p:nvPr/>
        </p:nvGraphicFramePr>
        <p:xfrm>
          <a:off x="323850" y="944563"/>
          <a:ext cx="8677275" cy="4918078"/>
        </p:xfrm>
        <a:graphic>
          <a:graphicData uri="http://schemas.openxmlformats.org/drawingml/2006/table">
            <a:tbl>
              <a:tblPr/>
              <a:tblGrid>
                <a:gridCol w="4854575"/>
                <a:gridCol w="739775"/>
                <a:gridCol w="525463"/>
                <a:gridCol w="1260475"/>
                <a:gridCol w="1296987"/>
              </a:tblGrid>
              <a:tr h="34612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МЛН. РУБЛЕЙ</a:t>
                      </a:r>
                    </a:p>
                  </a:txBody>
                  <a:tcPr marL="91372" marR="91372" marT="45695" marB="4569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январь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(факт)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(факт)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поступления, в том числе: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14 537,78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15 790,38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+ 8,62 %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5994" marR="35994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Упрощенная система налогообложения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1 445,96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1 265,06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- 12,51 %</a:t>
                      </a:r>
                    </a:p>
                  </a:txBody>
                  <a:tcPr marL="35994" marR="35994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Транспортный налог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609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821,07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+ 34,80 %</a:t>
                      </a:r>
                    </a:p>
                  </a:txBody>
                  <a:tcPr marL="35994" marR="35994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полезных ископаемых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170,02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+ 303,96 %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5994" marR="35994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за негативное воздействие на окружающую среду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636,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515,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35994" marR="35994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за пользование лесным фондом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35994" marR="35994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Дотация на сбалансированность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,00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2 285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35994" marR="35994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Прочие межбюджетные трансферты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252,55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1 314,88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+ 4,98 %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5994" marR="35994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Прочие доходы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9 098,53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8 438,79</a:t>
                      </a:r>
                    </a:p>
                  </a:txBody>
                  <a:tcPr marL="91372" marR="91372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- 7,25%</a:t>
                      </a:r>
                    </a:p>
                  </a:txBody>
                  <a:tcPr marL="35994" marR="35994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11" name="Line 5"/>
          <p:cNvSpPr>
            <a:spLocks noChangeShapeType="1"/>
          </p:cNvSpPr>
          <p:nvPr/>
        </p:nvSpPr>
        <p:spPr bwMode="auto">
          <a:xfrm>
            <a:off x="250825" y="944563"/>
            <a:ext cx="86788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E45A90-3AA5-43CE-8D49-C00C6CF048CE}" type="slidenum">
              <a:rPr lang="en-US">
                <a:solidFill>
                  <a:srgbClr val="FFFFFF"/>
                </a:solidFill>
              </a:rPr>
              <a:pPr eaLnBrk="1" hangingPunct="1"/>
              <a:t>81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8371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B361343-2C3E-4C14-97F3-33936F92C513}" type="slidenum">
              <a:rPr lang="en-US" sz="1200">
                <a:solidFill>
                  <a:srgbClr val="FFFFFF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sz="1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8372" name="Line 1024"/>
          <p:cNvSpPr>
            <a:spLocks noChangeShapeType="1"/>
          </p:cNvSpPr>
          <p:nvPr/>
        </p:nvSpPr>
        <p:spPr bwMode="auto">
          <a:xfrm>
            <a:off x="468313" y="800100"/>
            <a:ext cx="78724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>
          <a:xfrm>
            <a:off x="36513" y="227013"/>
            <a:ext cx="9144000" cy="609600"/>
          </a:xfrm>
        </p:spPr>
        <p:txBody>
          <a:bodyPr/>
          <a:lstStyle/>
          <a:p>
            <a:pPr algn="ctr" eaLnBrk="1" hangingPunct="1"/>
            <a:r>
              <a:rPr lang="ru-RU" sz="2000" b="0" smtClean="0">
                <a:solidFill>
                  <a:schemeClr val="folHlink"/>
                </a:solidFill>
              </a:rPr>
              <a:t>РАСХОДЫ КОНСОЛИДИРОВАННОГО БЮДЖЕТА 2008 - 2009 </a:t>
            </a:r>
            <a:br>
              <a:rPr lang="ru-RU" sz="2000" b="0" smtClean="0">
                <a:solidFill>
                  <a:schemeClr val="folHlink"/>
                </a:solidFill>
              </a:rPr>
            </a:br>
            <a:r>
              <a:rPr lang="ru-RU" sz="2000" b="0" smtClean="0">
                <a:solidFill>
                  <a:schemeClr val="folHlink"/>
                </a:solidFill>
              </a:rPr>
              <a:t>ПО ЭКОНОМИЧЕСКОЙ СТРУКТУРЕ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7596188" y="800100"/>
            <a:ext cx="15478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655" rIns="91308" bIns="45655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500" b="0">
                <a:solidFill>
                  <a:srgbClr val="000000"/>
                </a:solidFill>
                <a:cs typeface="Arial" pitchFamily="34" charset="0"/>
              </a:rPr>
              <a:t>МЛН. РУБЛЕЙ</a:t>
            </a:r>
          </a:p>
        </p:txBody>
      </p:sp>
      <p:graphicFrame>
        <p:nvGraphicFramePr>
          <p:cNvPr id="518150" name="Group 6"/>
          <p:cNvGraphicFramePr>
            <a:graphicFrameLocks noGrp="1"/>
          </p:cNvGraphicFramePr>
          <p:nvPr>
            <p:ph type="tbl" idx="1"/>
          </p:nvPr>
        </p:nvGraphicFramePr>
        <p:xfrm>
          <a:off x="647700" y="1160463"/>
          <a:ext cx="7720013" cy="5288538"/>
        </p:xfrm>
        <a:graphic>
          <a:graphicData uri="http://schemas.openxmlformats.org/drawingml/2006/table">
            <a:tbl>
              <a:tblPr/>
              <a:tblGrid>
                <a:gridCol w="2963863"/>
                <a:gridCol w="1157287"/>
                <a:gridCol w="1006475"/>
                <a:gridCol w="1187450"/>
                <a:gridCol w="1404938"/>
              </a:tblGrid>
              <a:tr h="55030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статьи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 (факт)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 (факт)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Изменение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(2009 к 2008)</a:t>
                      </a:r>
                    </a:p>
                  </a:txBody>
                  <a:tcPr marL="93171" marR="93171" marT="46581" marB="465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Прирост/ снижение, 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79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бюджета, всего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84 811</a:t>
                      </a: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82 522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- 2 289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- 3%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Зарплата и начисления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37 168</a:t>
                      </a: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34 833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- 2 335 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- 6%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25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долга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978</a:t>
                      </a: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1 344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+ 366 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+ 37%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25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МБТ внебюджетным фондам</a:t>
                      </a:r>
                    </a:p>
                  </a:txBody>
                  <a:tcPr marL="93171" marR="93171" marT="46581" marB="465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2 589</a:t>
                      </a: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3 779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+ 1 190 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+ 46%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25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8 677</a:t>
                      </a: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11 513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+ 2 836 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+ 33%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93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стоимости материальных запасов (медикаменты, питание, ГСМ и др.)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5 491</a:t>
                      </a: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4 347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144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25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стоимости основных средств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9 200</a:t>
                      </a: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7 241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- 1 959 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- 21%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расходы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20 708</a:t>
                      </a: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19 465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 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243</a:t>
                      </a: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- 6%</a:t>
                      </a:r>
                    </a:p>
                  </a:txBody>
                  <a:tcPr marL="93171" marR="93171" marT="46581" marB="465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3807AC-7FC3-430E-A719-E54D9F43D70A}" type="slidenum">
              <a:rPr lang="en-US">
                <a:solidFill>
                  <a:srgbClr val="FFFFFF"/>
                </a:solidFill>
              </a:rPr>
              <a:pPr eaLnBrk="1" hangingPunct="1"/>
              <a:t>82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9395" name="Номер слайда 3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0AFC6E2-0ADD-420F-B0FC-320B59F58427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924050"/>
            <a:ext cx="8794750" cy="1644650"/>
          </a:xfrm>
        </p:spPr>
        <p:txBody>
          <a:bodyPr/>
          <a:lstStyle/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Сравнительный анализ </a:t>
            </a:r>
          </a:p>
          <a:p>
            <a:pPr marL="0" indent="0" algn="ctr" defTabSz="895350" eaLnBrk="1" hangingPunct="1">
              <a:buFontTx/>
              <a:buNone/>
            </a:pPr>
            <a:r>
              <a:rPr lang="ru-RU" sz="4200" smtClean="0"/>
              <a:t>местных бюджетов</a:t>
            </a:r>
            <a:endParaRPr lang="ru-RU" sz="2400" smtClean="0"/>
          </a:p>
          <a:p>
            <a:pPr marL="0" indent="0" algn="r" defTabSz="895350" eaLnBrk="1" hangingPunct="1">
              <a:buFontTx/>
              <a:buNone/>
            </a:pPr>
            <a:endParaRPr lang="ru-RU" sz="2400" smtClean="0"/>
          </a:p>
        </p:txBody>
      </p:sp>
      <p:sp>
        <p:nvSpPr>
          <p:cNvPr id="59397" name="Номер слайда 4"/>
          <p:cNvSpPr txBox="1">
            <a:spLocks noGrp="1"/>
          </p:cNvSpPr>
          <p:nvPr/>
        </p:nvSpPr>
        <p:spPr bwMode="auto">
          <a:xfrm>
            <a:off x="7010400" y="6661150"/>
            <a:ext cx="1905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B5832E-2247-4440-BC7D-B0BEA1365926}" type="slidenum">
              <a:rPr lang="en-US" sz="120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34A7F2-75F1-48BD-A9F6-BF2A33921B37}" type="slidenum">
              <a:rPr lang="en-US">
                <a:solidFill>
                  <a:srgbClr val="FFFFFF"/>
                </a:solidFill>
              </a:rPr>
              <a:pPr eaLnBrk="1" hangingPunct="1"/>
              <a:t>83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0" y="1809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700" b="0">
                <a:solidFill>
                  <a:srgbClr val="000000"/>
                </a:solidFill>
              </a:rPr>
              <a:t>РАСХОДЫ МЕСТНЫХ БЮДЖЕТОВ НА ЗАРАБОТНУЮ ПЛАТУ</a:t>
            </a:r>
            <a:r>
              <a:rPr lang="ru-RU" b="0">
                <a:solidFill>
                  <a:srgbClr val="000000"/>
                </a:solidFill>
              </a:rPr>
              <a:t>*</a:t>
            </a:r>
            <a:r>
              <a:rPr lang="ru-RU" sz="1700" b="0">
                <a:solidFill>
                  <a:srgbClr val="000000"/>
                </a:solidFill>
              </a:rPr>
              <a:t> РАБОТНИКОВ </a:t>
            </a:r>
            <a:r>
              <a:rPr lang="ru-RU" b="0">
                <a:solidFill>
                  <a:srgbClr val="000000"/>
                </a:solidFill>
              </a:rPr>
              <a:t>ОРГАНОВ МЕСТНОГО САМОУПРАВЛЕНИЯ В РАСЧЕТЕ </a:t>
            </a:r>
            <a:r>
              <a:rPr lang="ru-RU" sz="1700" b="0">
                <a:solidFill>
                  <a:srgbClr val="000000"/>
                </a:solidFill>
              </a:rPr>
              <a:t>НА 1 ЖИТЕЛЯ</a:t>
            </a:r>
            <a:endParaRPr lang="ru-RU" sz="1700" b="0">
              <a:solidFill>
                <a:srgbClr val="FF0000"/>
              </a:solidFill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2735263" y="952500"/>
            <a:ext cx="261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1 группа дотационности**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7178675" y="852488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РУБЛЕЙ НА 1 ЖИТЕЛЯ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28575" y="6253163"/>
            <a:ext cx="420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* - в расчете не учитывались северные и районные коэффициенты;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** - из группы исключены северные территории.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57150" y="814388"/>
            <a:ext cx="8974138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graphicFrame>
        <p:nvGraphicFramePr>
          <p:cNvPr id="20482" name="Object 7"/>
          <p:cNvGraphicFramePr>
            <a:graphicFrameLocks noGrp="1" noChangeAspect="1"/>
          </p:cNvGraphicFramePr>
          <p:nvPr>
            <p:ph/>
          </p:nvPr>
        </p:nvGraphicFramePr>
        <p:xfrm>
          <a:off x="1136650" y="1492250"/>
          <a:ext cx="605155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Диаграмма" r:id="rId3" imgW="7353300" imgH="4591050" progId="Excel.Chart.8">
                  <p:embed/>
                </p:oleObj>
              </mc:Choice>
              <mc:Fallback>
                <p:oleObj name="Диаграмма" r:id="rId3" imgW="7353300" imgH="45910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492250"/>
                        <a:ext cx="6051550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1975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37EC6F-F858-4E6E-98DF-A3931FDE7E5B}" type="slidenum">
              <a:rPr lang="en-US">
                <a:solidFill>
                  <a:srgbClr val="FFFFFF"/>
                </a:solidFill>
              </a:rPr>
              <a:pPr eaLnBrk="1" hangingPunct="1"/>
              <a:t>84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/>
          </p:nvPr>
        </p:nvGraphicFramePr>
        <p:xfrm>
          <a:off x="9525" y="1581150"/>
          <a:ext cx="711517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Диаграмма" r:id="rId3" imgW="7143750" imgH="3228975" progId="Excel.Chart.8">
                  <p:embed/>
                </p:oleObj>
              </mc:Choice>
              <mc:Fallback>
                <p:oleObj name="Диаграмма" r:id="rId3" imgW="7143750" imgH="32289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581150"/>
                        <a:ext cx="7115175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1714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700" b="0">
                <a:solidFill>
                  <a:srgbClr val="000000"/>
                </a:solidFill>
              </a:rPr>
              <a:t>ПРИ ПРИВЕДЕНИИ В </a:t>
            </a:r>
            <a:r>
              <a:rPr lang="ru-RU" sz="1700" b="0">
                <a:solidFill>
                  <a:srgbClr val="FF0000"/>
                </a:solidFill>
              </a:rPr>
              <a:t>Г. САЯНСКЕ</a:t>
            </a:r>
            <a:r>
              <a:rPr lang="ru-RU" sz="1700" b="0">
                <a:solidFill>
                  <a:srgbClr val="000000"/>
                </a:solidFill>
              </a:rPr>
              <a:t> РАСХОДОВ МЕСТНЫХ БЮДЖЕТОВ НА ЗАРАБОТНУЮ ПЛАТУ</a:t>
            </a:r>
            <a:r>
              <a:rPr lang="ru-RU" b="0">
                <a:solidFill>
                  <a:srgbClr val="000000"/>
                </a:solidFill>
              </a:rPr>
              <a:t>*</a:t>
            </a:r>
            <a:r>
              <a:rPr lang="ru-RU" sz="1700" b="0">
                <a:solidFill>
                  <a:srgbClr val="000000"/>
                </a:solidFill>
              </a:rPr>
              <a:t> РАБОТНИКОВ </a:t>
            </a:r>
            <a:r>
              <a:rPr lang="ru-RU" b="0">
                <a:solidFill>
                  <a:srgbClr val="000000"/>
                </a:solidFill>
              </a:rPr>
              <a:t>ОРГАНОВ МЕСТНОГО САМОУПРАВЛЕНИЯ </a:t>
            </a:r>
            <a:r>
              <a:rPr lang="ru-RU" sz="1700" b="0">
                <a:solidFill>
                  <a:srgbClr val="000000"/>
                </a:solidFill>
              </a:rPr>
              <a:t>НА 1 ЖИТЕЛЯ К СРЕДНЕМУ ПОКАЗАТЕЛЮ ПО ГРУППЕ, ЭКОНОМИЯ БЮДЖЕТНЫХ СРЕДСТВ СОСТАВИТ </a:t>
            </a:r>
            <a:r>
              <a:rPr lang="ru-RU" sz="1700" b="0">
                <a:solidFill>
                  <a:srgbClr val="FF0000"/>
                </a:solidFill>
              </a:rPr>
              <a:t>4 200 ТЫС. РУБЛЕЙ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V="1">
            <a:off x="0" y="1262063"/>
            <a:ext cx="8974138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2554288" y="1295400"/>
            <a:ext cx="261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2 группа дотационности**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575300" y="4805363"/>
            <a:ext cx="941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Среднее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значение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422</a:t>
            </a:r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 flipH="1">
            <a:off x="5575300" y="1973263"/>
            <a:ext cx="0" cy="356711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7245350" y="1290638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РУБЛЕЙ НА 1 ЖИТЕЛЯ</a:t>
            </a:r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 flipH="1">
            <a:off x="5972175" y="2386013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6546850" y="2266950"/>
            <a:ext cx="230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Экономия 4 200 тыс.руб.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V="1">
            <a:off x="5584825" y="2386013"/>
            <a:ext cx="3778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0" y="6253163"/>
            <a:ext cx="420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* - в расчете не учитывались северные и районные коэффициенты;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** - из группы исключены северные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22834308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750D16-03DA-455C-853A-E683BD4C27A0}" type="slidenum">
              <a:rPr lang="en-US">
                <a:solidFill>
                  <a:srgbClr val="FFFFFF"/>
                </a:solidFill>
              </a:rPr>
              <a:pPr eaLnBrk="1" hangingPunct="1"/>
              <a:t>85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1449388"/>
          <a:ext cx="7308850" cy="448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Диаграмма" r:id="rId3" imgW="7362825" imgH="4514850" progId="Excel.Chart.8">
                  <p:embed/>
                </p:oleObj>
              </mc:Choice>
              <mc:Fallback>
                <p:oleObj name="Диаграмма" r:id="rId3" imgW="7362825" imgH="45148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9388"/>
                        <a:ext cx="7308850" cy="448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1714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4" tIns="46526" rIns="93054" bIns="4652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700" b="0">
                <a:solidFill>
                  <a:srgbClr val="000000"/>
                </a:solidFill>
              </a:rPr>
              <a:t>ПРИ ПРИВЕДЕНИИ В </a:t>
            </a:r>
            <a:r>
              <a:rPr lang="ru-RU" sz="1700" b="0">
                <a:solidFill>
                  <a:srgbClr val="FF0000"/>
                </a:solidFill>
              </a:rPr>
              <a:t>7-И ТЕРРИТОРИЯХ</a:t>
            </a:r>
            <a:r>
              <a:rPr lang="ru-RU" sz="1700" b="0">
                <a:solidFill>
                  <a:srgbClr val="000000"/>
                </a:solidFill>
              </a:rPr>
              <a:t> РАСХОДОВ МЕСТНЫХ БЮДЖЕТОВ НА ЗАРАБОТНУЮ ПЛАТУ</a:t>
            </a:r>
            <a:r>
              <a:rPr lang="ru-RU" b="0">
                <a:solidFill>
                  <a:srgbClr val="000000"/>
                </a:solidFill>
              </a:rPr>
              <a:t>*</a:t>
            </a:r>
            <a:r>
              <a:rPr lang="ru-RU" sz="1700" b="0">
                <a:solidFill>
                  <a:srgbClr val="000000"/>
                </a:solidFill>
              </a:rPr>
              <a:t> РАБОТНИКОВ </a:t>
            </a:r>
            <a:r>
              <a:rPr lang="ru-RU" b="0">
                <a:solidFill>
                  <a:srgbClr val="000000"/>
                </a:solidFill>
              </a:rPr>
              <a:t>ОРГАНОВ МЕСТНОГО САМОУПРАВЛЕНИЯ </a:t>
            </a:r>
            <a:r>
              <a:rPr lang="ru-RU" sz="1700" b="0">
                <a:solidFill>
                  <a:srgbClr val="000000"/>
                </a:solidFill>
              </a:rPr>
              <a:t>НА 1 ЖИТЕЛЯ К СРЕДНЕМУ ПОКАЗАТЕЛЮ ПО ГРУППЕ ЭКОНОМИЯ БЮДЖЕТНЫХ СРЕДСТВ СОСТАВИТ </a:t>
            </a:r>
            <a:r>
              <a:rPr lang="ru-RU" sz="1700" b="0">
                <a:solidFill>
                  <a:srgbClr val="FF0000"/>
                </a:solidFill>
              </a:rPr>
              <a:t>35 002 ТЫС.РУБЛЕЙ</a:t>
            </a: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 flipV="1">
            <a:off x="0" y="1262063"/>
            <a:ext cx="8974138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2582863" y="1238250"/>
            <a:ext cx="261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3 группа дотационности**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3479800" y="5386388"/>
            <a:ext cx="941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6" tIns="46623" rIns="93246" bIns="4662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Среднее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значение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523***</a:t>
            </a: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H="1">
            <a:off x="3546475" y="1573213"/>
            <a:ext cx="0" cy="463391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7245350" y="1290638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РУБЛЕЙ НА 1 ЖИТЕЛЯ</a:t>
            </a: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H="1" flipV="1">
            <a:off x="6351588" y="1712913"/>
            <a:ext cx="712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7099300" y="1579563"/>
            <a:ext cx="1911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Экономия – 11 034 тыс.руб. </a:t>
            </a: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 flipH="1">
            <a:off x="5210175" y="1947863"/>
            <a:ext cx="850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5994400" y="1828800"/>
            <a:ext cx="230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Экономия 9 359 тыс.руб.</a:t>
            </a:r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3536950" y="1712913"/>
            <a:ext cx="28241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 flipV="1">
            <a:off x="3546475" y="1947863"/>
            <a:ext cx="16351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0" y="6129338"/>
            <a:ext cx="6564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* - в расчете не учитывались северные и районные коэффициенты;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** - из группы исключены северные территории;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b="0">
                <a:solidFill>
                  <a:srgbClr val="000000"/>
                </a:solidFill>
              </a:rPr>
              <a:t>*** -  из расчета среднего значения по группе исключен максимальный и минимальный показатель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1412578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F20971-A944-485E-8AFD-F33498035BEC}" type="slidenum">
              <a:rPr lang="en-US">
                <a:solidFill>
                  <a:srgbClr val="FFFFFF"/>
                </a:solidFill>
              </a:rPr>
              <a:pPr eaLnBrk="1" hangingPunct="1"/>
              <a:t>86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/>
          </p:nvPr>
        </p:nvGraphicFramePr>
        <p:xfrm>
          <a:off x="114300" y="1889125"/>
          <a:ext cx="7158038" cy="41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Диаграмма" r:id="rId3" imgW="7277100" imgH="4267200" progId="Excel.Chart.8">
                  <p:embed/>
                </p:oleObj>
              </mc:Choice>
              <mc:Fallback>
                <p:oleObj name="Диаграмма" r:id="rId3" imgW="7277100" imgH="42672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889125"/>
                        <a:ext cx="7158038" cy="419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161925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4" tIns="46526" rIns="93054" bIns="4652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700" b="0">
                <a:solidFill>
                  <a:srgbClr val="000000"/>
                </a:solidFill>
              </a:rPr>
              <a:t>ПРИ ПРИВЕДЕНИИ В </a:t>
            </a:r>
            <a:r>
              <a:rPr lang="ru-RU" sz="1700" b="0">
                <a:solidFill>
                  <a:srgbClr val="FF0000"/>
                </a:solidFill>
              </a:rPr>
              <a:t>3-Х ТЕРРИТОРИЯХ</a:t>
            </a:r>
            <a:r>
              <a:rPr lang="ru-RU" sz="1700" b="0">
                <a:solidFill>
                  <a:srgbClr val="000000"/>
                </a:solidFill>
              </a:rPr>
              <a:t> РАСХОДОВ МЕСТНЫХ БЮДЖЕТОВ НА ЗАРАБОТНУЮ ПЛАТУ* РАБОТНИКОВ ОРГАНОВ МЕСТНОГО САМОУПРАВЛЕНИЯ НА 1 ЖИТЕЛЯ К СРЕДНЕМУ ПОКАЗАТЕЛЮ ПО ГРУППЕ ЭКОНОМИЯ БЮДЖЕТНЫХ СРЕДСТВ СОСТАВИТ </a:t>
            </a:r>
            <a:r>
              <a:rPr lang="ru-RU" sz="1700" b="0">
                <a:solidFill>
                  <a:srgbClr val="FF0000"/>
                </a:solidFill>
              </a:rPr>
              <a:t>18 929 ТЫС.РУБЛЕЙ</a:t>
            </a: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 flipV="1">
            <a:off x="0" y="1271588"/>
            <a:ext cx="8974138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411413" y="1323975"/>
            <a:ext cx="2619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4 группа дотационности**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519613" y="5110163"/>
            <a:ext cx="941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6" tIns="46623" rIns="93246" bIns="4662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Среднее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значение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712***</a:t>
            </a:r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4491038" y="2011363"/>
            <a:ext cx="9525" cy="3938587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7019925" y="1397000"/>
            <a:ext cx="18986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РУБЛЕЙ НА 1 ЖИТЕЛЯ</a:t>
            </a:r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 flipH="1" flipV="1">
            <a:off x="6443663" y="2259013"/>
            <a:ext cx="792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7232650" y="2116138"/>
            <a:ext cx="1911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Экономия – 8 012 тыс.руб. </a:t>
            </a:r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 flipH="1">
            <a:off x="5508625" y="2692400"/>
            <a:ext cx="86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6372225" y="2547938"/>
            <a:ext cx="2305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</a:rPr>
              <a:t>Экономия 7 007 тыс.руб.</a:t>
            </a:r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4500563" y="2249488"/>
            <a:ext cx="1901825" cy="95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4500563" y="2692400"/>
            <a:ext cx="10080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0" y="6037263"/>
            <a:ext cx="78549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в расчете не учитывались северные и районные коэффициенты;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** - из группы исключены северные территории;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*** -  из расчета среднего значения по группе исключен максимальный и минимальный показатель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11456116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3278C6-0487-4090-AAC6-208C5C4D65C2}" type="slidenum">
              <a:rPr lang="en-US">
                <a:solidFill>
                  <a:srgbClr val="FFFFFF"/>
                </a:solidFill>
              </a:rPr>
              <a:pPr eaLnBrk="1" hangingPunct="1"/>
              <a:t>87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4578" name="Object 2"/>
          <p:cNvGraphicFramePr>
            <a:graphicFrameLocks noGrp="1" noChangeAspect="1"/>
          </p:cNvGraphicFramePr>
          <p:nvPr>
            <p:ph/>
          </p:nvPr>
        </p:nvGraphicFramePr>
        <p:xfrm>
          <a:off x="1116013" y="1819275"/>
          <a:ext cx="6291262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Диаграмма" r:id="rId3" imgW="6419850" imgH="3819525" progId="Excel.Chart.8">
                  <p:embed/>
                </p:oleObj>
              </mc:Choice>
              <mc:Fallback>
                <p:oleObj name="Диаграмма" r:id="rId3" imgW="6419850" imgH="38195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19275"/>
                        <a:ext cx="6291262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16668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КОЛИЧЕСТВО БЮДЖЕТНЫХ УЧРЕЖДЕНИЙ НА 1000 ЖИТЕЛЕЙ МУНИЦИПАЛЬНОГО ОБРАЗОВАНИЯ</a:t>
            </a:r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 flipV="1">
            <a:off x="76200" y="790575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898775" y="1565275"/>
            <a:ext cx="254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1 группа дотационности*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19050" y="6380163"/>
            <a:ext cx="3533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территории.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126163" y="842963"/>
            <a:ext cx="301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КОЛ-ВО БЮДЖЕТНЫХ УЧРЕЖДЕНИЙ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НА 1000 ЖИТЕЛЕЙ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1441450" y="2889250"/>
            <a:ext cx="469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254,4</a:t>
            </a:r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1479550" y="4651375"/>
            <a:ext cx="469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575,8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701675" y="1765300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Наименование МО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(численность, тыс.чел.)</a:t>
            </a:r>
          </a:p>
        </p:txBody>
      </p:sp>
    </p:spTree>
    <p:extLst>
      <p:ext uri="{BB962C8B-B14F-4D97-AF65-F5344CB8AC3E}">
        <p14:creationId xmlns:p14="http://schemas.microsoft.com/office/powerpoint/2010/main" val="39494945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3C4BB9-D897-4E95-9436-82729D552852}" type="slidenum">
              <a:rPr lang="en-US">
                <a:solidFill>
                  <a:srgbClr val="FFFFFF"/>
                </a:solidFill>
              </a:rPr>
              <a:pPr eaLnBrk="1" hangingPunct="1"/>
              <a:t>88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5602" name="Object 2"/>
          <p:cNvGraphicFramePr>
            <a:graphicFrameLocks noGrp="1" noChangeAspect="1"/>
          </p:cNvGraphicFramePr>
          <p:nvPr>
            <p:ph/>
          </p:nvPr>
        </p:nvGraphicFramePr>
        <p:xfrm>
          <a:off x="258763" y="1435100"/>
          <a:ext cx="7035800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Диаграмма" r:id="rId3" imgW="5934075" imgH="3590925" progId="Excel.Chart.8">
                  <p:embed/>
                </p:oleObj>
              </mc:Choice>
              <mc:Fallback>
                <p:oleObj name="Диаграмма" r:id="rId3" imgW="5934075" imgH="35909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435100"/>
                        <a:ext cx="7035800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1666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В </a:t>
            </a:r>
            <a:r>
              <a:rPr lang="ru-RU" b="0">
                <a:solidFill>
                  <a:srgbClr val="FF0000"/>
                </a:solidFill>
              </a:rPr>
              <a:t>2-Х ТЕРРИТОРИЯХ</a:t>
            </a:r>
            <a:r>
              <a:rPr lang="ru-RU" b="0">
                <a:solidFill>
                  <a:srgbClr val="000000"/>
                </a:solidFill>
              </a:rPr>
              <a:t> КОЛИЧЕСТВО БЮДЖЕТНЫХ УЧРЕЖДЕНИЙ НА 1000 ЖИТЕЛЕЙ МУНИЦИПАЛЬНОГО ОБРАЗОВАНИЯ ПРЕВЫШАЕТ СРЕДНЕЕ ЗНАЧЕНИЕ ПО ГРУППЕ</a:t>
            </a:r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 flipV="1">
            <a:off x="66675" y="1028700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2003425" y="1108075"/>
            <a:ext cx="254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2 группа дотационности*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5040313" y="4945063"/>
            <a:ext cx="941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Среднее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значение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0,71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5048250" y="1676400"/>
            <a:ext cx="28575" cy="40671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8100" y="6399213"/>
            <a:ext cx="3533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территории.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6126163" y="1052513"/>
            <a:ext cx="301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КОЛ-ВО БЮДЖЕТНЫХ УЧРЕЖДЕНИЙ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НА 1000 ЖИТЕЛЕЙ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1089025" y="23272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62,5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908050" y="361315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85,9</a:t>
            </a: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1260475" y="494665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43,9</a:t>
            </a: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454025" y="1403350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Наименование МО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(численность, тыс.чел.)</a:t>
            </a:r>
          </a:p>
        </p:txBody>
      </p:sp>
    </p:spTree>
    <p:extLst>
      <p:ext uri="{BB962C8B-B14F-4D97-AF65-F5344CB8AC3E}">
        <p14:creationId xmlns:p14="http://schemas.microsoft.com/office/powerpoint/2010/main" val="29781728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FAE421-CDA3-43C5-A88C-9759EC9E1CD0}" type="slidenum">
              <a:rPr lang="en-US">
                <a:solidFill>
                  <a:srgbClr val="FFFFFF"/>
                </a:solidFill>
              </a:rPr>
              <a:pPr eaLnBrk="1" hangingPunct="1"/>
              <a:t>89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0" y="1666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4" tIns="46526" rIns="93054" bIns="4652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В </a:t>
            </a:r>
            <a:r>
              <a:rPr lang="ru-RU" b="0">
                <a:solidFill>
                  <a:srgbClr val="FF0000"/>
                </a:solidFill>
              </a:rPr>
              <a:t>9-И ТЕРРИТОРИЯХ</a:t>
            </a:r>
            <a:r>
              <a:rPr lang="ru-RU" b="0">
                <a:solidFill>
                  <a:srgbClr val="000000"/>
                </a:solidFill>
              </a:rPr>
              <a:t> КОЛИЧЕСТВО БЮДЖЕТНЫХ УЧРЕЖДЕНИЙ НА 1000 ЖИТЕЛЕЙ МУНИЦИПАЛЬНОГО ОБРАЗОВАНИЯ ПРЕВЫШАЕТ СРЕДНЕЕ ЗНАЧЕНИЕ ПО ГРУППЕ</a:t>
            </a:r>
          </a:p>
        </p:txBody>
      </p:sp>
      <p:graphicFrame>
        <p:nvGraphicFramePr>
          <p:cNvPr id="26626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1319213"/>
          <a:ext cx="8351838" cy="497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Диаграмма" r:id="rId3" imgW="7105650" imgH="4229100" progId="Excel.Chart.8">
                  <p:embed/>
                </p:oleObj>
              </mc:Choice>
              <mc:Fallback>
                <p:oleObj name="Диаграмма" r:id="rId3" imgW="7105650" imgH="42291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19213"/>
                        <a:ext cx="8351838" cy="497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Line 4"/>
          <p:cNvSpPr>
            <a:spLocks noChangeShapeType="1"/>
          </p:cNvSpPr>
          <p:nvPr/>
        </p:nvSpPr>
        <p:spPr bwMode="auto">
          <a:xfrm flipV="1">
            <a:off x="66675" y="1028700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003425" y="1108075"/>
            <a:ext cx="254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3 группа дотационности*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4230688" y="5364163"/>
            <a:ext cx="941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6" tIns="46623" rIns="93246" bIns="4662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Среднее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значение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1,94**</a:t>
            </a:r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4267200" y="1533525"/>
            <a:ext cx="28575" cy="45148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0" y="6199188"/>
            <a:ext cx="775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** - из расчета среднего значения по группе исключен максимальный и минимальный показатель в группе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6126163" y="1052513"/>
            <a:ext cx="301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КОЛ-ВО БЮДЖЕТНЫХ УЧРЕЖДЕНИЙ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НА 1000 ЖИТЕЛЕЙ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1031875" y="16129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10,1</a:t>
            </a: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1031875" y="188912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26,9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1041400" y="216535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28,1</a:t>
            </a:r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1031875" y="24415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27,2</a:t>
            </a:r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1031875" y="27082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40,0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1031875" y="2984500"/>
            <a:ext cx="40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29,4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1031875" y="32512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52,3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1031875" y="35464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21,3</a:t>
            </a: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1031875" y="38131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31,6</a:t>
            </a:r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auto">
          <a:xfrm>
            <a:off x="1031875" y="407035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14,4</a:t>
            </a:r>
          </a:p>
        </p:txBody>
      </p:sp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1031875" y="4344988"/>
            <a:ext cx="406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86,9</a:t>
            </a:r>
          </a:p>
        </p:txBody>
      </p:sp>
      <p:sp>
        <p:nvSpPr>
          <p:cNvPr id="26646" name="Text Box 21"/>
          <p:cNvSpPr txBox="1">
            <a:spLocks noChangeArrowheads="1"/>
          </p:cNvSpPr>
          <p:nvPr/>
        </p:nvSpPr>
        <p:spPr bwMode="auto">
          <a:xfrm>
            <a:off x="1031875" y="46228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70,0</a:t>
            </a:r>
          </a:p>
        </p:txBody>
      </p:sp>
      <p:sp>
        <p:nvSpPr>
          <p:cNvPr id="26647" name="Text Box 22"/>
          <p:cNvSpPr txBox="1">
            <a:spLocks noChangeArrowheads="1"/>
          </p:cNvSpPr>
          <p:nvPr/>
        </p:nvSpPr>
        <p:spPr bwMode="auto">
          <a:xfrm>
            <a:off x="1031875" y="490855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54,3</a:t>
            </a:r>
          </a:p>
        </p:txBody>
      </p:sp>
      <p:sp>
        <p:nvSpPr>
          <p:cNvPr id="26648" name="Text Box 23"/>
          <p:cNvSpPr txBox="1">
            <a:spLocks noChangeArrowheads="1"/>
          </p:cNvSpPr>
          <p:nvPr/>
        </p:nvSpPr>
        <p:spPr bwMode="auto">
          <a:xfrm>
            <a:off x="1031875" y="516572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34,0</a:t>
            </a:r>
          </a:p>
        </p:txBody>
      </p:sp>
      <p:sp>
        <p:nvSpPr>
          <p:cNvPr id="26649" name="Text Box 24"/>
          <p:cNvSpPr txBox="1">
            <a:spLocks noChangeArrowheads="1"/>
          </p:cNvSpPr>
          <p:nvPr/>
        </p:nvSpPr>
        <p:spPr bwMode="auto">
          <a:xfrm>
            <a:off x="1041400" y="54514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42,9</a:t>
            </a:r>
          </a:p>
        </p:txBody>
      </p:sp>
      <p:sp>
        <p:nvSpPr>
          <p:cNvPr id="26650" name="Text Box 25"/>
          <p:cNvSpPr txBox="1">
            <a:spLocks noChangeArrowheads="1"/>
          </p:cNvSpPr>
          <p:nvPr/>
        </p:nvSpPr>
        <p:spPr bwMode="auto">
          <a:xfrm>
            <a:off x="1031875" y="57181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75,2</a:t>
            </a:r>
          </a:p>
        </p:txBody>
      </p:sp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1041400" y="601345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47,8</a:t>
            </a:r>
          </a:p>
        </p:txBody>
      </p:sp>
      <p:sp>
        <p:nvSpPr>
          <p:cNvPr id="26652" name="Text Box 27"/>
          <p:cNvSpPr txBox="1">
            <a:spLocks noChangeArrowheads="1"/>
          </p:cNvSpPr>
          <p:nvPr/>
        </p:nvSpPr>
        <p:spPr bwMode="auto">
          <a:xfrm>
            <a:off x="177800" y="1089025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Наименование МО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(численность, тыс.чел.)</a:t>
            </a:r>
          </a:p>
        </p:txBody>
      </p:sp>
    </p:spTree>
    <p:extLst>
      <p:ext uri="{BB962C8B-B14F-4D97-AF65-F5344CB8AC3E}">
        <p14:creationId xmlns:p14="http://schemas.microsoft.com/office/powerpoint/2010/main" val="319710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2166938"/>
            <a:ext cx="71818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76828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793804-2442-4A22-A250-433B8D387485}" type="slidenum">
              <a:rPr lang="en-US">
                <a:solidFill>
                  <a:srgbClr val="FFFFFF"/>
                </a:solidFill>
              </a:rPr>
              <a:pPr eaLnBrk="1" hangingPunct="1"/>
              <a:t>90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7650" name="Object 2"/>
          <p:cNvGraphicFramePr>
            <a:graphicFrameLocks noGrp="1" noChangeAspect="1"/>
          </p:cNvGraphicFramePr>
          <p:nvPr>
            <p:ph/>
          </p:nvPr>
        </p:nvGraphicFramePr>
        <p:xfrm>
          <a:off x="539750" y="1484313"/>
          <a:ext cx="806450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Диаграмма" r:id="rId3" imgW="7115175" imgH="4219575" progId="Excel.Chart.8">
                  <p:embed/>
                </p:oleObj>
              </mc:Choice>
              <mc:Fallback>
                <p:oleObj name="Диаграмма" r:id="rId3" imgW="7115175" imgH="42195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84313"/>
                        <a:ext cx="8064500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Line 3"/>
          <p:cNvSpPr>
            <a:spLocks noChangeShapeType="1"/>
          </p:cNvSpPr>
          <p:nvPr/>
        </p:nvSpPr>
        <p:spPr bwMode="auto">
          <a:xfrm flipV="1">
            <a:off x="28575" y="1047750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2393950" y="1289050"/>
            <a:ext cx="254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4 группа дотационности*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278438" y="5268913"/>
            <a:ext cx="941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46" tIns="46623" rIns="93246" bIns="4662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Среднее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значение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3,33**</a:t>
            </a:r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5229225" y="1724025"/>
            <a:ext cx="47625" cy="43243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0" y="6199188"/>
            <a:ext cx="775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** - из расчета среднего значения по группе исключен максимальный и минимальный показатель в группе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0" y="166688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4" tIns="46526" rIns="93054" bIns="4652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В </a:t>
            </a:r>
            <a:r>
              <a:rPr lang="ru-RU" b="0">
                <a:solidFill>
                  <a:srgbClr val="FF0000"/>
                </a:solidFill>
              </a:rPr>
              <a:t>3-Х ТЕРРИТОРИЯХ</a:t>
            </a:r>
            <a:r>
              <a:rPr lang="ru-RU" b="0">
                <a:solidFill>
                  <a:srgbClr val="000000"/>
                </a:solidFill>
              </a:rPr>
              <a:t> КОЛИЧЕСТВО БЮДЖЕТНЫХ УЧРЕЖДЕНИЙ НА 1000 ЖИТЕЛЕЙ МУНИЦИПАЛЬНОГО ОБРАЗОВАНИЯ ПРЕВЫШАЕТ СРЕДНЕЕ ЗНАЧЕНИЕ ПО ГРУППЕ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6126163" y="1052513"/>
            <a:ext cx="3017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КОЛ-ВО БЮДЖЕТНЫХ УЧРЕЖДЕНИЙ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НА 1000 ЖИТЕЛЕЙ</a:t>
            </a:r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377825" y="1231900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Наименование МО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(численность, тыс.чел.)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1355725" y="592772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35,7</a:t>
            </a: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1355725" y="19081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16,1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1355725" y="24034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12,8</a:t>
            </a: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1422400" y="2927350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9,7</a:t>
            </a:r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1355725" y="342265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20,4</a:t>
            </a:r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1355725" y="391795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16,7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1422400" y="4422775"/>
            <a:ext cx="342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9,7</a:t>
            </a: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1355725" y="4918075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14,7</a:t>
            </a:r>
          </a:p>
        </p:txBody>
      </p:sp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1355725" y="54229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30,6</a:t>
            </a:r>
          </a:p>
        </p:txBody>
      </p:sp>
    </p:spTree>
    <p:extLst>
      <p:ext uri="{BB962C8B-B14F-4D97-AF65-F5344CB8AC3E}">
        <p14:creationId xmlns:p14="http://schemas.microsoft.com/office/powerpoint/2010/main" val="10713487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2A59A8-8C96-480C-B0C7-8436ECCAF014}" type="slidenum">
              <a:rPr lang="en-US">
                <a:solidFill>
                  <a:srgbClr val="FFFFFF"/>
                </a:solidFill>
              </a:rPr>
              <a:pPr eaLnBrk="1" hangingPunct="1"/>
              <a:t>91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0" y="1857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ПРИРОСТ КРЕДИТОРСКОЙ ЗАДОЛЖЕННОСТИ ЗА 2009 ГОД В РАСЧЕТЕ НА 1 ЖИТЕЛЯ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213100" y="1250950"/>
            <a:ext cx="254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1 группа дотационности*</a:t>
            </a:r>
          </a:p>
        </p:txBody>
      </p:sp>
      <p:sp>
        <p:nvSpPr>
          <p:cNvPr id="28678" name="Line 4"/>
          <p:cNvSpPr>
            <a:spLocks noChangeShapeType="1"/>
          </p:cNvSpPr>
          <p:nvPr/>
        </p:nvSpPr>
        <p:spPr bwMode="auto">
          <a:xfrm flipV="1">
            <a:off x="57150" y="781050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0" y="6389688"/>
            <a:ext cx="3533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территории.</a:t>
            </a: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7245350" y="823913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РУБЛЕЙ НА 1 ЖИТЕЛЯ</a:t>
            </a:r>
          </a:p>
        </p:txBody>
      </p:sp>
      <p:graphicFrame>
        <p:nvGraphicFramePr>
          <p:cNvPr id="28674" name="Object 7"/>
          <p:cNvGraphicFramePr>
            <a:graphicFrameLocks noGrp="1" noChangeAspect="1"/>
          </p:cNvGraphicFramePr>
          <p:nvPr>
            <p:ph/>
          </p:nvPr>
        </p:nvGraphicFramePr>
        <p:xfrm>
          <a:off x="981075" y="1828800"/>
          <a:ext cx="531495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Диаграмма" r:id="rId3" imgW="4924425" imgH="3124200" progId="Excel.Chart.8">
                  <p:embed/>
                </p:oleObj>
              </mc:Choice>
              <mc:Fallback>
                <p:oleObj name="Диаграмма" r:id="rId3" imgW="4924425" imgH="31242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828800"/>
                        <a:ext cx="5314950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6156325" y="2608263"/>
            <a:ext cx="781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Иркутск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6165850" y="4103688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Ангарский</a:t>
            </a:r>
          </a:p>
        </p:txBody>
      </p:sp>
    </p:spTree>
    <p:extLst>
      <p:ext uri="{BB962C8B-B14F-4D97-AF65-F5344CB8AC3E}">
        <p14:creationId xmlns:p14="http://schemas.microsoft.com/office/powerpoint/2010/main" val="31362787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68B3C6-987B-4D9B-8FE5-08CD8558A985}" type="slidenum">
              <a:rPr lang="en-US">
                <a:solidFill>
                  <a:srgbClr val="FFFFFF"/>
                </a:solidFill>
              </a:rPr>
              <a:pPr eaLnBrk="1" hangingPunct="1"/>
              <a:t>92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9698" name="Object 2"/>
          <p:cNvGraphicFramePr>
            <a:graphicFrameLocks noGrp="1" noChangeAspect="1"/>
          </p:cNvGraphicFramePr>
          <p:nvPr>
            <p:ph/>
          </p:nvPr>
        </p:nvGraphicFramePr>
        <p:xfrm>
          <a:off x="466725" y="1316038"/>
          <a:ext cx="6124575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Диаграмма" r:id="rId3" imgW="4924425" imgH="3019425" progId="Excel.Chart.8">
                  <p:embed/>
                </p:oleObj>
              </mc:Choice>
              <mc:Fallback>
                <p:oleObj name="Диаграмма" r:id="rId3" imgW="4924425" imgH="30194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316038"/>
                        <a:ext cx="6124575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9526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ПРИРОСТ КРЕДИТОРСКОЙ ЗАДОЛЖЕННОСТИ ЗА 2009 ГОД В РАСЧЕТЕ НА 1 ЖИТЕЛЯ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441700" y="927100"/>
            <a:ext cx="254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2 группа дотационности*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 flipV="1">
            <a:off x="57150" y="781050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0" y="6370638"/>
            <a:ext cx="3533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территории.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7245350" y="823913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РУБЛЕЙ НА 1 ЖИТЕЛЯ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4183063" y="5030788"/>
            <a:ext cx="941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Среднее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значение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-84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 flipH="1" flipV="1">
            <a:off x="4076700" y="1457325"/>
            <a:ext cx="28575" cy="42957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4251325" y="4179888"/>
            <a:ext cx="1470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Усолье-Сибирское</a:t>
            </a:r>
          </a:p>
        </p:txBody>
      </p:sp>
    </p:spTree>
    <p:extLst>
      <p:ext uri="{BB962C8B-B14F-4D97-AF65-F5344CB8AC3E}">
        <p14:creationId xmlns:p14="http://schemas.microsoft.com/office/powerpoint/2010/main" val="1026794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BD1BB5-3D5A-42F6-8E3D-E855F6968296}" type="slidenum">
              <a:rPr lang="en-US">
                <a:solidFill>
                  <a:srgbClr val="FFFFFF"/>
                </a:solidFill>
              </a:rPr>
              <a:pPr eaLnBrk="1" hangingPunct="1"/>
              <a:t>93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0" y="1857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ПРИРОСТ КРЕДИТОРСКОЙ ЗАДОЛЖЕННОСТИ ЗА 2009 ГОД В РАСЧЕТЕ НА 1 ЖИТЕЛЯ</a:t>
            </a:r>
          </a:p>
        </p:txBody>
      </p:sp>
      <p:graphicFrame>
        <p:nvGraphicFramePr>
          <p:cNvPr id="30722" name="Object 3"/>
          <p:cNvGraphicFramePr>
            <a:graphicFrameLocks noGrp="1" noChangeAspect="1"/>
          </p:cNvGraphicFramePr>
          <p:nvPr>
            <p:ph/>
          </p:nvPr>
        </p:nvGraphicFramePr>
        <p:xfrm>
          <a:off x="352425" y="977900"/>
          <a:ext cx="8570913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Диаграмма" r:id="rId3" imgW="5876925" imgH="3533775" progId="Excel.Chart.8">
                  <p:embed/>
                </p:oleObj>
              </mc:Choice>
              <mc:Fallback>
                <p:oleObj name="Диаграмма" r:id="rId3" imgW="5876925" imgH="35337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977900"/>
                        <a:ext cx="8570913" cy="515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441700" y="812800"/>
            <a:ext cx="254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3 группа дотационности*</a:t>
            </a:r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 flipV="1">
            <a:off x="57150" y="781050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0" y="6161088"/>
            <a:ext cx="779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** - из расчета среднего значения по группе исключен максимальный и минимальный показатель в группе.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3222625" y="3703638"/>
            <a:ext cx="13160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Нижнеудинский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3222625" y="3979863"/>
            <a:ext cx="611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Тулун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3213100" y="4256088"/>
            <a:ext cx="869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Аларский</a:t>
            </a:r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3222625" y="4522788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Тулунский</a:t>
            </a:r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7245350" y="823913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РУБЛЕЙ НА 1 ЖИТЕЛЯ</a:t>
            </a:r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3222625" y="4799013"/>
            <a:ext cx="1636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Эхирит-Булагатский</a:t>
            </a:r>
          </a:p>
        </p:txBody>
      </p:sp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3222625" y="5075238"/>
            <a:ext cx="930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Боханский</a:t>
            </a:r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3213100" y="5341938"/>
            <a:ext cx="936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Усольский</a:t>
            </a:r>
          </a:p>
        </p:txBody>
      </p:sp>
      <p:sp>
        <p:nvSpPr>
          <p:cNvPr id="30736" name="Text Box 15"/>
          <p:cNvSpPr txBox="1">
            <a:spLocks noChangeArrowheads="1"/>
          </p:cNvSpPr>
          <p:nvPr/>
        </p:nvSpPr>
        <p:spPr bwMode="auto">
          <a:xfrm>
            <a:off x="3222625" y="5627688"/>
            <a:ext cx="930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Черемхово</a:t>
            </a:r>
          </a:p>
        </p:txBody>
      </p:sp>
      <p:sp>
        <p:nvSpPr>
          <p:cNvPr id="30737" name="Text Box 16"/>
          <p:cNvSpPr txBox="1">
            <a:spLocks noChangeArrowheads="1"/>
          </p:cNvSpPr>
          <p:nvPr/>
        </p:nvSpPr>
        <p:spPr bwMode="auto">
          <a:xfrm>
            <a:off x="4787900" y="5553075"/>
            <a:ext cx="941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Среднее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значение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230**</a:t>
            </a:r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 flipH="1" flipV="1">
            <a:off x="3810000" y="1200150"/>
            <a:ext cx="57150" cy="50101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242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5EE75F-DF43-4F75-9173-A8DBC7A64511}" type="slidenum">
              <a:rPr lang="en-US">
                <a:solidFill>
                  <a:srgbClr val="FFFFFF"/>
                </a:solidFill>
              </a:rPr>
              <a:pPr eaLnBrk="1" hangingPunct="1"/>
              <a:t>94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1746" name="Object 2"/>
          <p:cNvGraphicFramePr>
            <a:graphicFrameLocks noGrp="1" noChangeAspect="1"/>
          </p:cNvGraphicFramePr>
          <p:nvPr>
            <p:ph/>
          </p:nvPr>
        </p:nvGraphicFramePr>
        <p:xfrm>
          <a:off x="477838" y="1219200"/>
          <a:ext cx="7329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Диаграмма" r:id="rId3" imgW="6010275" imgH="3514725" progId="Excel.Chart.8">
                  <p:embed/>
                </p:oleObj>
              </mc:Choice>
              <mc:Fallback>
                <p:oleObj name="Диаграмма" r:id="rId3" imgW="6010275" imgH="35147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1219200"/>
                        <a:ext cx="7329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460750" y="879475"/>
            <a:ext cx="254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0">
                <a:solidFill>
                  <a:srgbClr val="000000"/>
                </a:solidFill>
              </a:rPr>
              <a:t>4 группа дотационности*</a:t>
            </a:r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 flipV="1">
            <a:off x="47625" y="790575"/>
            <a:ext cx="8974138" cy="158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1857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3" tIns="46536" rIns="93073" bIns="46536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0">
                <a:solidFill>
                  <a:srgbClr val="000000"/>
                </a:solidFill>
              </a:rPr>
              <a:t>ПРИРОСТ КРЕДИТОРСКОЙ ЗАДОЛЖЕННОСТИ ЗА 2009 ГОД В РАСЧЕТЕ НА 1 ЖИТЕЛЯ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7245350" y="823913"/>
            <a:ext cx="189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РУБЛЕЙ НА 1 ЖИТЕЛЯ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0" y="6161088"/>
            <a:ext cx="779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 - из группы исключены северные территории;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0">
                <a:solidFill>
                  <a:srgbClr val="000000"/>
                </a:solidFill>
              </a:rPr>
              <a:t>** - из расчета среднего значения по группе исключен максимальный и минимальный показатель в группе.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3306763" y="5335588"/>
            <a:ext cx="941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6" tIns="46633" rIns="93266" bIns="46633">
            <a:spAutoFit/>
          </a:bodyPr>
          <a:lstStyle>
            <a:lvl1pPr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Среднее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значение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по группе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FF3300"/>
                </a:solidFill>
              </a:rPr>
              <a:t>120**</a:t>
            </a:r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 flipH="1" flipV="1">
            <a:off x="3162300" y="1371600"/>
            <a:ext cx="38100" cy="464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2965450" y="3608388"/>
            <a:ext cx="1039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Ольхонский</a:t>
            </a: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2955925" y="4065588"/>
            <a:ext cx="1027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Куйтунский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2955925" y="4503738"/>
            <a:ext cx="947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Нукутский</a:t>
            </a:r>
          </a:p>
        </p:txBody>
      </p: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2955925" y="4970463"/>
            <a:ext cx="960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Зиминский</a:t>
            </a:r>
          </a:p>
        </p:txBody>
      </p:sp>
    </p:spTree>
    <p:extLst>
      <p:ext uri="{BB962C8B-B14F-4D97-AF65-F5344CB8AC3E}">
        <p14:creationId xmlns:p14="http://schemas.microsoft.com/office/powerpoint/2010/main" val="333433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4547</Words>
  <Application>Microsoft Office PowerPoint</Application>
  <PresentationFormat>Экран (4:3)</PresentationFormat>
  <Paragraphs>1131</Paragraphs>
  <Slides>94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94</vt:i4>
      </vt:variant>
    </vt:vector>
  </HeadingPairs>
  <TitlesOfParts>
    <vt:vector size="98" baseType="lpstr">
      <vt:lpstr>Office Theme</vt:lpstr>
      <vt:lpstr>Universal Template_RU</vt:lpstr>
      <vt:lpstr>TCLayout.ActiveDocument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3. Структура доходов и расходов бюджета, межбюджетные отношения.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ГОСУДАРСТВЕННЫЙ ДОЛГ ИРКУТСКОЙ ОБЛАСТИ  В РАСЧЕТЕ НА 1 ЖИТЕЛЯ БОЛЬШЕ НА 12,8 % СРЕДНЕГО ПО СФО.  В 2008 ГОДУ ДАННЫЙ ПОКАЗАТЕЛЬ БЫЛ НА 119,9% БОЛЬШЕ СРЕДНЕГО ПО СФО</vt:lpstr>
      <vt:lpstr>ОБЪЕМ ГОСУДАРСТВЕННОГО ДОЛГА ИРКУТСКОЙ ОБЛАСТИ И ДОЛЯ К ДОХОДАМ БЕЗ УЧЕТА БЕЗВОЗМЕЗДНЫХ ПОСТУПЛЕНИЙ </vt:lpstr>
      <vt:lpstr>Презентация PowerPoint</vt:lpstr>
      <vt:lpstr>НАЛОГОВЫЕ И НЕНАЛОГОВЫЕ ДОХОДЫ КОНСОЛИДИРОВАННОГО БЮДЖЕТА В 2008 - 2010 ГОДАХ</vt:lpstr>
      <vt:lpstr>МЕЖБЮДЖЕТНЫЕ ТРАНСФЕРТЫ</vt:lpstr>
      <vt:lpstr>Презентация PowerPoint</vt:lpstr>
      <vt:lpstr>Презентация PowerPoint</vt:lpstr>
      <vt:lpstr>ГРУППЫ ДОТАЦИОННОСТИ МУНИЦИПАЛЬНЫХ РАЙОНОВ И ГОРОДСКИХ ОКРУГОВ ПО ПЛАНОВЫМ ПОКАЗАТЕЛЯМ НА 01.05.2010*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ПОКАЗАТЕЛИ, УЧИТЫВАЕМЫЕ ПРИ РАСЧЕТЕ МЕЖБЮДЖЕТНЫХ ТРАНСФЕРТОВ НА ПОДДЕРЖКУ МО, ОСУЩЕСТВЛЯЮЩИХ ЭФФЕКТИВНОЕ УПРАВЛЕНИЕ БЮДЖЕТНЫМИ СРЕДСТВАМИ </vt:lpstr>
      <vt:lpstr>ПОСЛЕДСТВИЯ НЕВЫПОЛНЕНИЯ УСЛОВИЯ ПО ПРЕДЕЛЬНОМУ РАЗМЕРУ ДЕФИЦИТА БЮДЖЕТА, УКАЗАННОМУ В СТ.92.1 БЮДЖЕТНОГО КОДЕКСА РФ</vt:lpstr>
      <vt:lpstr>РЕКОМЕНДАЦИИ ГЛАВАМ МУНИЦИПАЛЬНЫХ ОБРАЗОВАНИЙ  ПРИ УТОЧНЕНИИ И ИСПОЛНЕНИИ МЕСТНЫХ БЮДЖЕТОВ</vt:lpstr>
      <vt:lpstr>Презентация PowerPoint</vt:lpstr>
      <vt:lpstr>Презентация PowerPoint</vt:lpstr>
      <vt:lpstr>Презентация PowerPoint</vt:lpstr>
      <vt:lpstr>ОСНОВНЫЕ НАПРАВЛЕНИЯ РАБОТЫ ДЕЯТЕЛЬНОСТИ  ЦЕЛЕВЫХ ПОДГРУПП РАБОЧЕЙ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СОВЕРШЕНСТВОВАНИЯ МЕЖБЮДЖЕТНЫХ ОТНОШЕНИЙ  В ИРКУТСКОЙ ОБЛАСТИ</vt:lpstr>
      <vt:lpstr>Презентация PowerPoint</vt:lpstr>
      <vt:lpstr>Презентация PowerPoint</vt:lpstr>
      <vt:lpstr>РОСТ СОБСТВЕННЫХ ДОХОДОВ МЕСТНЫХ БЮДЖЕТОВ С 2005 ГОДА ПО 2008 ГОД (В 2,5 РАЗА) НЕ ОКАЗАЛ ПОЛОЖИТЕЛЬНОГО ВЛИЯНИЯ НА ПОКАЗАТЕЛИ, ХАРАКТЕРИЗУЮЩИЕ ИСПОЛНЕНИЕ МЕСТНЫХ БЮДЖЕТОВ: КРЕДИТОРСКАЯ ЗАДОЛЖЕННОСТЬ СНИЗИЛАСЬ ЛИШЬ НА 7,8%; НЕДОИМКА ПО НАЛОГАМ И СБОРАМ УВЕЛИЧИЛАСЬ НА 45%</vt:lpstr>
      <vt:lpstr>РОСТ ДОХОДОВ ПО ДОП. НОРМАТИВАМ С 2005 ПО 2007 ГГ. НЕ ОКАЗАЛ ПОЛОЖИТЕЛЬНОГО ВЛИЯНИЯ НА ПОКАЗАТЕЛИ, ХАРАКТЕРИЗУЮЩИЕ ИСПОЛНЕНИЕ МЕСТНЫХ БЮДЖЕТОВ: КРЕДИТОРСКАЯ ЗАДОЛЖЕННОСТЬ СНИЗИЛАСЬ ЛИШЬ НА 2%; НЕДОИМКА ПО НАЛОГАМ И СБОРАМ УВЕЛИЧИЛАСЬ НА 29%</vt:lpstr>
      <vt:lpstr>Презентация PowerPoint</vt:lpstr>
      <vt:lpstr>Презентация PowerPoint</vt:lpstr>
      <vt:lpstr>ПОСТУПЛЕНИЕ ДОХОДОВ В КОНСОЛИДИРОВАННЫЙ БЮДЖЕТ ИРКУТСКОЙ ОБЛАСТИ ЗА 2008-2009 ГГ. (НЕЦЕЛЕВЫЕ ДОХОДЫ)</vt:lpstr>
      <vt:lpstr>РАСШИФРОВКА ПРОЧИХ ПОСТУПЛЕНИЙ  ЗА 2008-2009 ГГ. (НЕЦЕЛЕВЫЕ ДОХОДЫ)</vt:lpstr>
      <vt:lpstr>РАСХОДЫ КОНСОЛИДИРОВАННОГО БЮДЖЕТА 2008 - 2009  ПО ЭКОНОМИЧЕСКОЙ СТРУКТУРЕ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1: Маркетинг и маркетинговая философия</dc:title>
  <dc:creator>РПОЛЛР</dc:creator>
  <cp:lastModifiedBy>РПОЛЛР</cp:lastModifiedBy>
  <cp:revision>7</cp:revision>
  <dcterms:modified xsi:type="dcterms:W3CDTF">2019-03-12T14:58:53Z</dcterms:modified>
</cp:coreProperties>
</file>