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7533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425459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5484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828800" y="228600"/>
            <a:ext cx="5429250" cy="6629400"/>
          </a:xfrm>
          <a:prstGeom prst="roundRect">
            <a:avLst>
              <a:gd name="adj" fmla="val 1121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90488"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Территориальный продукт во многом совпадает с параметрами внутренней среды территории, но при этом каждая из категорий имеет четко прослеживаемые различия:</a:t>
            </a:r>
          </a:p>
          <a:p>
            <a:pPr marR="90488" lvl="1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1.составляющие внутренней среды территории - это предпосылки формирования территориального продукта, из факта пассивного наличия они превращаются в объект реального потребления, использования человеком;</a:t>
            </a:r>
          </a:p>
          <a:p>
            <a:pPr marR="90488" lvl="1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составляющие внутренней среды в рамках территориального продукта становятся элементами системы, поскольку для потребителя не менее важно оценивать их в комплексе, проследить возможные взаимозависимости, направления взаимодействия и составить себе общее системное представление о территории;</a:t>
            </a:r>
          </a:p>
          <a:p>
            <a:pPr marR="90488" lvl="1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при анализе территориального продукта оценка ресурсов и общественных благ, оказываемых на территории, от общей, объективной оценки смещается в сторону субъективной, индивидуально окрашенной оценки;</a:t>
            </a:r>
          </a:p>
          <a:p>
            <a:pPr marR="90488" lvl="1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не все имеющиеся ресурсы и общественные блага территории как составляющие внутренней среды территории могут иметь для человека равную значимость, ценность отдельных составляющих внутренней среды территории может быть разной;</a:t>
            </a:r>
          </a:p>
          <a:p>
            <a:pPr marR="90488" lvl="1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потребителя территориального продукта волнует не только наличие ресурса или общественной услуги как таковой, а возможность, условия его приобретения и использования лично им;</a:t>
            </a:r>
          </a:p>
          <a:p>
            <a:pPr marR="90488" lvl="1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потребитель рассматривает риски (угрозы), с которыми он может столкнуться при приобретении и пользовании ресурсов территории, оценивает, перекрывают ли положительные характеристики данной территории эти риски (угрозы);</a:t>
            </a:r>
          </a:p>
          <a:p>
            <a:pPr marR="90488" lvl="1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потребитель обращает внимание не только на наличие ресурсов и общественных услуг на территории, а насколько они лучше, в большей степени ему подходят,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05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"/>
            <a:ext cx="6910388" cy="578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620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762000"/>
            <a:ext cx="7304828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67075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"/>
            <a:ext cx="6015038" cy="62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6077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4988" y="1190625"/>
            <a:ext cx="55340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041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"/>
            <a:ext cx="6931808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6856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88" y="828675"/>
            <a:ext cx="53816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48788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" y="604838"/>
            <a:ext cx="81153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5214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05000"/>
            <a:ext cx="592432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418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88770"/>
          <a:ext cx="6096000" cy="3680460"/>
        </p:xfrm>
        <a:graphic>
          <a:graphicData uri="http://schemas.openxmlformats.org/drawingml/2006/table">
            <a:tbl>
              <a:tblPr/>
              <a:tblGrid>
                <a:gridCol w="1479888"/>
                <a:gridCol w="2390588"/>
                <a:gridCol w="2225524"/>
              </a:tblGrid>
              <a:tr h="488742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Что хотел бы иметь резидент территории?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Что хотел бы иметь нерезидент территории?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11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243F6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Ресурсы территории </a:t>
                      </a:r>
                      <a:endParaRPr lang="ru-RU" sz="1000" b="1" i="1">
                        <a:solidFill>
                          <a:srgbClr val="243F6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Рациональную эксплуатацию, сохранение,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Небольшие затраты при использовании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56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Социально-экономическое состояние территории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Рост (улучшение) основных параметров качества жизни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Отношение к этим параметрам нейтральное (иногда безразличное)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856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Менеджмент территории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Предсказуемость решений на долгосрочную перспективу, значительную прозрачность решений, преемственность решений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Быстрое решение краткосрочных задач, невмешательство.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01" tIns="126960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Специфика ожиданий резидентов и нерезидентов от территориального продукта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0688" y="952500"/>
            <a:ext cx="57626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04800"/>
            <a:ext cx="6362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02152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4802" y="749617"/>
            <a:ext cx="5954395" cy="535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4800"/>
            <a:ext cx="6362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0530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6965950" cy="463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8923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7521870" cy="542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7080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9200" y="990600"/>
          <a:ext cx="7105650" cy="4194175"/>
        </p:xfrm>
        <a:graphic>
          <a:graphicData uri="http://schemas.openxmlformats.org/drawingml/2006/table">
            <a:tbl>
              <a:tblPr/>
              <a:tblGrid>
                <a:gridCol w="3343835"/>
                <a:gridCol w="3761815"/>
              </a:tblGrid>
              <a:tr h="514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Признак классификации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Группировка методов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7500" algn="l"/>
                          <a:tab pos="55245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  Номенклатура критериев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	Прямые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	Косвенные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72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  Цель и стадия оценки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17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	Методы, применяемые на стадиях 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изготовления продукции.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17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	Методы, применяемые на стадиях реализации и хранения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83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 Форма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представления данных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	графические;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	матричные;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	расчетные;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	комбинированные: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расчетно-матричные,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расчетно-графические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43000" y="304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Классификация методов оценки конкурентоспособности 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87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57350" y="1295399"/>
          <a:ext cx="5829300" cy="2873058"/>
        </p:xfrm>
        <a:graphic>
          <a:graphicData uri="http://schemas.openxmlformats.org/drawingml/2006/table">
            <a:tbl>
              <a:tblPr/>
              <a:tblGrid>
                <a:gridCol w="3086100"/>
                <a:gridCol w="2743200"/>
              </a:tblGrid>
              <a:tr h="627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Значение коэффициента переплаты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8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&lt; 0,04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Приемлемый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9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0,04 &lt; К&lt; 0,1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7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0,1 &lt;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&lt; 1,16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Неприемлемый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21920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категориальной оценки конкурентоспособности товара по ценовому фактору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877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33400"/>
            <a:ext cx="6577013" cy="509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06819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09800"/>
            <a:ext cx="5591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98889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3052" y="1089977"/>
            <a:ext cx="6017895" cy="467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0132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609602"/>
          <a:ext cx="7696200" cy="5952156"/>
        </p:xfrm>
        <a:graphic>
          <a:graphicData uri="http://schemas.openxmlformats.org/drawingml/2006/table">
            <a:tbl>
              <a:tblPr/>
              <a:tblGrid>
                <a:gridCol w="3778135"/>
                <a:gridCol w="3918065"/>
              </a:tblGrid>
              <a:tr h="43375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243F6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Важно (нравится) пользователю</a:t>
                      </a:r>
                      <a:endParaRPr lang="ru-RU" sz="1400" b="1" i="1" dirty="0">
                        <a:solidFill>
                          <a:srgbClr val="243F6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Важно (нравится) покупателю</a:t>
                      </a:r>
                      <a:endParaRPr lang="ru-RU" sz="1400" b="1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30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Четкая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адресность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информации о территории  и общественных услугах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информации о ресурсах, услугах, условиях приобретения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Качество ресурсов, помощи, услуги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Разумная цена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30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Консультации в процессе получения и использования услуги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Гибкость в условиях оплаты за ресурс, услуги, наличие форм ценового стимулирования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30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Решение (принципиальное, глобальное) проблем пользователя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Сроки и точность исполнения заключенных соглашений  с собственником ресурса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76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Индивидуализация услуг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Удобство приобретения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Критическая масса (достаточность)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Отсрочки в оплате за ресурс, услугу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Учет национальных и религиозных особенностей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Возможность приобретения "пакета" услуг и ресурсов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30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Положительное влияние на здоровье и уровень жизни, в том числе и в будущем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Доступность (легкость) приобретения ресурсов территории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Престижность, модность, уникальность услуги и ресурсов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Возможность "возврата" услуги в случае ее "не качества"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30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Совместимость разных видов услуг, ресурсов, общественных благ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Разнообразие (ассортимент)  ресурсов и услуг, стабильность и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обновляемость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ассортимента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990600" y="0"/>
            <a:ext cx="7240549" cy="37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01" tIns="126960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оценки территориального продукта пользователем и покупателем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57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838200"/>
          <a:ext cx="8001000" cy="6089803"/>
        </p:xfrm>
        <a:graphic>
          <a:graphicData uri="http://schemas.openxmlformats.org/drawingml/2006/table">
            <a:tbl>
              <a:tblPr/>
              <a:tblGrid>
                <a:gridCol w="3721972"/>
                <a:gridCol w="442035"/>
                <a:gridCol w="442856"/>
                <a:gridCol w="442856"/>
                <a:gridCol w="442856"/>
                <a:gridCol w="442856"/>
                <a:gridCol w="688523"/>
                <a:gridCol w="688523"/>
                <a:gridCol w="688523"/>
              </a:tblGrid>
              <a:tr h="35396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Характеристики территории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Оценка в баллах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Значимость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239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Важно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нейтрально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неважно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8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243F6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Климатические условия</a:t>
                      </a:r>
                      <a:endParaRPr lang="ru-RU" sz="1400" b="1" i="1" dirty="0">
                        <a:solidFill>
                          <a:srgbClr val="243F6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природных ресурсов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8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свободных земель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социальных объектов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8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Экологическая чистота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разных видов транспорта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объектов профессионального образования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8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Качество жилья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8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трудовых вакансий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8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Ожидаемый уровень дохода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Возможность иметь дополнительные доходы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Толерантность местного сообщества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территориальных инвестиционных программ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Стоимость арендной платы за муниципальное имущество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41"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территориальных программ поддержки молодых специалистов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01" tIns="126960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характеристик территории.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533400"/>
          <a:ext cx="8077199" cy="5867400"/>
        </p:xfrm>
        <a:graphic>
          <a:graphicData uri="http://schemas.openxmlformats.org/drawingml/2006/table">
            <a:tbl>
              <a:tblPr/>
              <a:tblGrid>
                <a:gridCol w="1296340"/>
                <a:gridCol w="1766679"/>
                <a:gridCol w="2620935"/>
                <a:gridCol w="2393245"/>
              </a:tblGrid>
              <a:tr h="80929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Что хотели бы иметь частные лица (жители)?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Что хотели бы иметь коммерческие предприятия предприниматели?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Что хотели бы иметь  некоммерческие организации?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593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 точки зрения ресурсов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Определенные параметры климата, социальных и технологических ресурсов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Определенные природные, технологические, имущественные,  человеческие, финансовые ресурсы территории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Фактическое наличие потенциальных объектов и субъектов деятельности общественной организации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24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С точки зрения  социально-экономического состояния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Определенные условия жизнедеятельности, высокое качество и уровень жизни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Максимальные доходы и минимальные затраты на ведение деятельности, в том числе на решение социально-экономических задач развития территории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Определенный уровень решения основных задач, являющихся предметом деятельности общественной организации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269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 точки зрения менеджмента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Гарантии  получения общественных услуг определенного качества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Стабильные "правила игры", снижение неоправданного вмешательства в текущие  дела, помощь при инвестициях в бизнес               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Помощь или невмешательство в деятельность общественной организации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295400" y="0"/>
            <a:ext cx="582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Ожидания разных групп потребителей территориального продукта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64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1"/>
          <p:cNvGrpSpPr>
            <a:grpSpLocks/>
          </p:cNvGrpSpPr>
          <p:nvPr/>
        </p:nvGrpSpPr>
        <p:grpSpPr bwMode="auto">
          <a:xfrm>
            <a:off x="1292224" y="381001"/>
            <a:ext cx="7089775" cy="4191000"/>
            <a:chOff x="2098" y="2322"/>
            <a:chExt cx="8814" cy="4746"/>
          </a:xfrm>
        </p:grpSpPr>
        <p:sp>
          <p:nvSpPr>
            <p:cNvPr id="7170" name="Text Box 2"/>
            <p:cNvSpPr txBox="1">
              <a:spLocks noChangeArrowheads="1"/>
            </p:cNvSpPr>
            <p:nvPr/>
          </p:nvSpPr>
          <p:spPr bwMode="auto">
            <a:xfrm>
              <a:off x="3680" y="6390"/>
              <a:ext cx="1695" cy="6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100" smtClean="0">
                  <a:solidFill>
                    <a:prstClr val="black"/>
                  </a:solidFill>
                </a:rPr>
                <a:t>Частные</a:t>
              </a: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100" smtClean="0">
                  <a:solidFill>
                    <a:prstClr val="black"/>
                  </a:solidFill>
                </a:rPr>
                <a:t>лица</a:t>
              </a:r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5375" y="6390"/>
              <a:ext cx="1695" cy="6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100" smtClean="0">
                  <a:solidFill>
                    <a:prstClr val="black"/>
                  </a:solidFill>
                </a:rPr>
                <a:t>Коммерческие организации</a:t>
              </a:r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3680" y="5147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5375" y="5147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3680" y="4356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5375" y="4356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3680" y="3565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5375" y="3565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>
              <a:off x="4132" y="2322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5827" y="2322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098" y="3226"/>
              <a:ext cx="1582" cy="7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36000" tIns="72000" rIns="36000" bIns="36000" numCol="1" anchor="t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100" smtClean="0">
                  <a:solidFill>
                    <a:prstClr val="black"/>
                  </a:solidFill>
                </a:rPr>
                <a:t>Постоянное проживание</a:t>
              </a:r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2098" y="4017"/>
              <a:ext cx="1582" cy="7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36000" tIns="72000" rIns="36000" bIns="36000" numCol="1" anchor="t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100" smtClean="0">
                  <a:solidFill>
                    <a:prstClr val="black"/>
                  </a:solidFill>
                </a:rPr>
                <a:t>Временное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000" smtClean="0">
                  <a:solidFill>
                    <a:prstClr val="black"/>
                  </a:solidFill>
                  <a:latin typeface="Times New Roman" pitchFamily="18" charset="0"/>
                </a:rPr>
                <a:t>проживание</a:t>
              </a:r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2098" y="4808"/>
              <a:ext cx="1582" cy="7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36000" tIns="72000" rIns="36000" bIns="36000" numCol="1" anchor="t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100" smtClean="0">
                  <a:solidFill>
                    <a:prstClr val="black"/>
                  </a:solidFill>
                </a:rPr>
                <a:t>Постоянная деятельность</a:t>
              </a:r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2098" y="5599"/>
              <a:ext cx="1582" cy="7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36000" tIns="72000" rIns="36000" bIns="36000" numCol="1" anchor="t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100" smtClean="0">
                  <a:solidFill>
                    <a:prstClr val="black"/>
                  </a:solidFill>
                </a:rPr>
                <a:t>Временная деятельность</a:t>
              </a:r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7070" y="6390"/>
              <a:ext cx="1695" cy="6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100" smtClean="0">
                  <a:solidFill>
                    <a:prstClr val="black"/>
                  </a:solidFill>
                </a:rPr>
                <a:t>НКО</a:t>
              </a:r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5" name="AutoShape 17"/>
            <p:cNvSpPr>
              <a:spLocks noChangeArrowheads="1"/>
            </p:cNvSpPr>
            <p:nvPr/>
          </p:nvSpPr>
          <p:spPr bwMode="auto">
            <a:xfrm>
              <a:off x="7522" y="4695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86" name="AutoShape 18"/>
            <p:cNvSpPr>
              <a:spLocks noChangeArrowheads="1"/>
            </p:cNvSpPr>
            <p:nvPr/>
          </p:nvSpPr>
          <p:spPr bwMode="auto">
            <a:xfrm>
              <a:off x="7070" y="5147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87" name="AutoShape 19"/>
            <p:cNvSpPr>
              <a:spLocks noChangeArrowheads="1"/>
            </p:cNvSpPr>
            <p:nvPr/>
          </p:nvSpPr>
          <p:spPr bwMode="auto">
            <a:xfrm>
              <a:off x="7522" y="3904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88" name="AutoShape 20"/>
            <p:cNvSpPr>
              <a:spLocks noChangeArrowheads="1"/>
            </p:cNvSpPr>
            <p:nvPr/>
          </p:nvSpPr>
          <p:spPr bwMode="auto">
            <a:xfrm>
              <a:off x="7070" y="4356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89" name="AutoShape 21"/>
            <p:cNvSpPr>
              <a:spLocks noChangeArrowheads="1"/>
            </p:cNvSpPr>
            <p:nvPr/>
          </p:nvSpPr>
          <p:spPr bwMode="auto">
            <a:xfrm>
              <a:off x="7522" y="3113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90" name="AutoShape 22"/>
            <p:cNvSpPr>
              <a:spLocks noChangeArrowheads="1"/>
            </p:cNvSpPr>
            <p:nvPr/>
          </p:nvSpPr>
          <p:spPr bwMode="auto">
            <a:xfrm>
              <a:off x="7070" y="3565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91" name="AutoShape 23"/>
            <p:cNvSpPr>
              <a:spLocks noChangeArrowheads="1"/>
            </p:cNvSpPr>
            <p:nvPr/>
          </p:nvSpPr>
          <p:spPr bwMode="auto">
            <a:xfrm>
              <a:off x="7522" y="2322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92" name="AutoShape 24"/>
            <p:cNvSpPr>
              <a:spLocks noChangeArrowheads="1"/>
            </p:cNvSpPr>
            <p:nvPr/>
          </p:nvSpPr>
          <p:spPr bwMode="auto">
            <a:xfrm>
              <a:off x="3680" y="2774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93" name="AutoShape 25"/>
            <p:cNvSpPr>
              <a:spLocks noChangeArrowheads="1"/>
            </p:cNvSpPr>
            <p:nvPr/>
          </p:nvSpPr>
          <p:spPr bwMode="auto">
            <a:xfrm>
              <a:off x="5375" y="2774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94" name="AutoShape 26"/>
            <p:cNvSpPr>
              <a:spLocks noChangeArrowheads="1"/>
            </p:cNvSpPr>
            <p:nvPr/>
          </p:nvSpPr>
          <p:spPr bwMode="auto">
            <a:xfrm>
              <a:off x="7070" y="2774"/>
              <a:ext cx="2147" cy="1243"/>
            </a:xfrm>
            <a:prstGeom prst="cube">
              <a:avLst>
                <a:gd name="adj" fmla="val 36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9443" y="5599"/>
              <a:ext cx="1469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100" smtClean="0">
                  <a:solidFill>
                    <a:prstClr val="black"/>
                  </a:solidFill>
                </a:rPr>
                <a:t>Покупатель</a:t>
              </a:r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6" name="Text Box 28"/>
            <p:cNvSpPr txBox="1">
              <a:spLocks noChangeArrowheads="1"/>
            </p:cNvSpPr>
            <p:nvPr/>
          </p:nvSpPr>
          <p:spPr bwMode="auto">
            <a:xfrm>
              <a:off x="8991" y="6051"/>
              <a:ext cx="1582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100" smtClean="0">
                  <a:solidFill>
                    <a:prstClr val="black"/>
                  </a:solidFill>
                </a:rPr>
                <a:t>Пользователь</a:t>
              </a:r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685800" y="518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Макросегментация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потребителей в территориальном маркетинге.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107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762000"/>
          <a:ext cx="7848599" cy="5617235"/>
        </p:xfrm>
        <a:graphic>
          <a:graphicData uri="http://schemas.openxmlformats.org/drawingml/2006/table">
            <a:tbl>
              <a:tblPr/>
              <a:tblGrid>
                <a:gridCol w="1368254"/>
                <a:gridCol w="1968712"/>
                <a:gridCol w="2214802"/>
                <a:gridCol w="2296831"/>
              </a:tblGrid>
              <a:tr h="542555"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Частные лица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Коммерческие организации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Некоммерческие организации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302"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Постоянное проживание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Частные лица, постоянно проживают на территории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Постоянно проживающие жители,  являются работниками коммерческих предприятий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Постоянно проживающие жители, являются членами НКО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520"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Временное проживание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Частные лица (гости) территории, неделовые цели посещения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Представители коммерческих предприятий (гости), коммерческие цели посещения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Представители НКО (гости), имеют некоммерческие общественные цели посещения территории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302"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Постоянное ведение деятельности 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Частные лица постоянно ведут деятельность для личного потребления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Коммерческие предприятия, постоянно ведут коммерческую  деятельность на территории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НКО постоянно ведут некоммерческую деятельность на данной территории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520"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Временное (эпизодическое) ведение деятельности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Частные лица эпизодически ведут деятельность  для личного потребления 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Коммерческие предприятия эпизодически  ведут коммерческую  деятельность на территории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НКО эпизодически ведут некоммерческую деятельность на данной территории </a:t>
                      </a: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Декомпозиция группы потребителей и целей потребления территориального продукта.</a:t>
            </a: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6066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199" y="609601"/>
          <a:ext cx="8153400" cy="5943599"/>
        </p:xfrm>
        <a:graphic>
          <a:graphicData uri="http://schemas.openxmlformats.org/drawingml/2006/table">
            <a:tbl>
              <a:tblPr/>
              <a:tblGrid>
                <a:gridCol w="1308570"/>
                <a:gridCol w="2315162"/>
                <a:gridCol w="2264834"/>
                <a:gridCol w="2264834"/>
              </a:tblGrid>
              <a:tr h="575187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Пребывание на территории 1-3 суток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Пребывание на территории 4 -10 суток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Пребывание на территории более 10 суток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56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Ресурсы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 успевает овладеть информацией, знакомится лишь с отдельными объектами или материалами рекламного характера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Овладевает информацией выборочно, часто это является целью посещения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Может составить представление о количестве и качестве ресурсов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19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Социально-экономическое состояние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Оценивает поверхностно, через ассортимент и цены на товары и услуги, наличие   и качество ряда услуг (проживания, питания)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Оценивает качество жизни через наличие  и работу ряда объектов (банкоматы, услуги мобильной связи,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досуговые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и развлекательные учреждения и др.)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Обладает достаточным  пониманием реального уровня производственной и непроизводственной составляющей качества жизни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3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Менеджмент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Оценивается через чистоту на улицах, работу  общественного транспорта,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 личным визуальным оценкам добавляется информация из местных СМИ, информация от знакомых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Формируется собственное мнение о качестве менеджмента на территории, есть личная эмоциональная оценка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62000" y="152400"/>
            <a:ext cx="76199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территории в зависимости от продолжительности пребывания.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34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533399"/>
          <a:ext cx="8458199" cy="6057542"/>
        </p:xfrm>
        <a:graphic>
          <a:graphicData uri="http://schemas.openxmlformats.org/drawingml/2006/table">
            <a:tbl>
              <a:tblPr/>
              <a:tblGrid>
                <a:gridCol w="1579495"/>
                <a:gridCol w="2211294"/>
                <a:gridCol w="2304308"/>
                <a:gridCol w="2363102"/>
              </a:tblGrid>
              <a:tr h="622150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243F6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Жители</a:t>
                      </a:r>
                      <a:endParaRPr lang="ru-RU" sz="1400" b="1" i="1" dirty="0">
                        <a:solidFill>
                          <a:srgbClr val="243F6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243F6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Коммерческие организации</a:t>
                      </a:r>
                      <a:endParaRPr lang="ru-RU" sz="1400" b="1" i="1">
                        <a:solidFill>
                          <a:srgbClr val="243F6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Общественные (некоммерческие) организации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9065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Ресурсы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Территория – как объект применения своего личного потенциала (интеллектуального, трудового)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Территория эффективного ведения бизнеса за счет наличия    и качества ресурсов (природных, человеческих и др.)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Территория, где потребление ресурсов не ведет к накоплению отрицательных последствий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9065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Социально-экономического состояния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Территория – как место комфортного безопасного проживания  для   человека и его семьи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Территория, на которой бизнес будет иметь определенные (минимальные)  явные издержки  и (максимальные) доходы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Территория, на которой есть возможность обеспечить достаточный уровень социальной защищенности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320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Менеджмент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Территория, на которой обеспечено беспроблемное  предоставление и пользование общественными услугами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Территория, на которой бизнес можно вести с минимальными вмененными издержками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Территория, на которой обеспечена реализация прав гражданина на ведение общественной деятельности, не противоречащей закону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68" marR="40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01" tIns="126960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 территории для разных групп потребителей.</a:t>
            </a: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03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609600"/>
          <a:ext cx="7848601" cy="6293787"/>
        </p:xfrm>
        <a:graphic>
          <a:graphicData uri="http://schemas.openxmlformats.org/drawingml/2006/table">
            <a:tbl>
              <a:tblPr/>
              <a:tblGrid>
                <a:gridCol w="1319091"/>
                <a:gridCol w="1905356"/>
                <a:gridCol w="2357268"/>
                <a:gridCol w="2266886"/>
              </a:tblGrid>
              <a:tr h="53830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243F6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Жители</a:t>
                      </a:r>
                      <a:endParaRPr lang="ru-RU" sz="1400" b="1" i="1" dirty="0">
                        <a:solidFill>
                          <a:srgbClr val="243F6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Коммерческая организация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Общественная (некоммерческая) организация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609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Постоянное проживание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Место  комфортного, безопасного проживания (качество жизни)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Место инвестиций в землю, здания, сооружения, зоны хозяйственной застройки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Место высокого уровня защиты  социальных прав и гражданских свобод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915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Временное проживание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Место разных форм отдыха, развлечения, получения информации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Место удовлетворения ограниченного набора первичных потребностей (физиологические потребности, безопасность, личный доход)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Место, на котором отдельные права (личные свободы) могут быть защищены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25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Постоянная деятельность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Место работы, уровень постоянных доходов на рабочем месте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Место определенного (относительно стабильного) уровня рентабельности предприятия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Место постоянной деятельности (штаб-квартира), возможен в связи с эти  особый статус места 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915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Временная деятельность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Место временной работы (сезонные работы), уровень временных (сезонных) доходов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Место получения предприятием временных доходов в краткосрочном периоде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 разовых, нерегулярных действий, мероприятий  в связи с особыми событиями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01" tIns="126960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Представление о территории  (образы места) разных групп клиентов</a:t>
            </a: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294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76400" y="2057400"/>
            <a:ext cx="62443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2. Территориальное управление 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новых условиях. 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Маркетинговая среда территории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286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133600" y="914400"/>
            <a:ext cx="5324475" cy="44227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90488" lvl="1" algn="just" fontAlgn="base">
              <a:spcBef>
                <a:spcPct val="0"/>
              </a:spcBef>
              <a:spcAft>
                <a:spcPts val="1000"/>
              </a:spcAft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</a:rPr>
              <a:t>Основными научными задачами территориального управления являются:</a:t>
            </a:r>
          </a:p>
          <a:p>
            <a:pPr marR="90488" lvl="1" algn="just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</a:rPr>
              <a:t>поиск путей предвидения и преодоления кризисных явлений в развитии территории;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</a:rPr>
              <a:t>разработка новых форм взаимодействия органов власти и хозяйствующих субъектов (резидентов и нерезидентов) территории;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</a:rPr>
              <a:t>поиск механизмов активизации взаимодействия органов власти, населения и некоммерческих общественных организаций;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</a:rPr>
              <a:t>становление новой культуры управления, становление новых технологий управления;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</a:rPr>
              <a:t>поиск новых внебюджетных финансовых источников;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</a:rPr>
              <a:t>разработка моделей межтерриториального сотрудничества;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Char char="-"/>
            </a:pPr>
            <a:r>
              <a:rPr lang="ru-RU" sz="1400" smtClean="0">
                <a:solidFill>
                  <a:prstClr val="black"/>
                </a:solidFill>
                <a:latin typeface="Times New Roman" pitchFamily="18" charset="0"/>
              </a:rPr>
              <a:t>разработка механизмов устойчивого социально-экономического развития.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4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787384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077396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7234238" cy="518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00270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88770"/>
          <a:ext cx="6096001" cy="3680460"/>
        </p:xfrm>
        <a:graphic>
          <a:graphicData uri="http://schemas.openxmlformats.org/drawingml/2006/table">
            <a:tbl>
              <a:tblPr/>
              <a:tblGrid>
                <a:gridCol w="2835203"/>
                <a:gridCol w="246594"/>
                <a:gridCol w="334842"/>
                <a:gridCol w="334842"/>
                <a:gridCol w="334842"/>
                <a:gridCol w="334842"/>
                <a:gridCol w="334842"/>
                <a:gridCol w="334842"/>
                <a:gridCol w="334842"/>
                <a:gridCol w="334842"/>
                <a:gridCol w="335468"/>
              </a:tblGrid>
              <a:tr h="48367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Критерии сравнения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Оценка в баллах (1 – худшая оценка, 10 – лучшая оценка)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67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7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Климатические условия для проживания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37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Качество питьевой воды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7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Удаленность от крупных городов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37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Средняя заработная плата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37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Экологическая чистота</a:t>
                      </a:r>
                      <a:endParaRPr lang="ru-RU" sz="1000" b="1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7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Цена жилья на первичном рынке ( 1 кв.м)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74"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вакансий на рынке труда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67000" y="457200"/>
            <a:ext cx="4081030" cy="68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01" tIns="126960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территорий-конкурентов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6534150" cy="571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75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609599"/>
          <a:ext cx="8229601" cy="5943599"/>
        </p:xfrm>
        <a:graphic>
          <a:graphicData uri="http://schemas.openxmlformats.org/drawingml/2006/table">
            <a:tbl>
              <a:tblPr/>
              <a:tblGrid>
                <a:gridCol w="1514495"/>
                <a:gridCol w="3180441"/>
                <a:gridCol w="3534665"/>
              </a:tblGrid>
              <a:tr h="716723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территории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Сильные стороны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243F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Слабые стороны</a:t>
                      </a:r>
                      <a:endParaRPr lang="ru-RU" sz="1400" b="1" i="1">
                        <a:solidFill>
                          <a:srgbClr val="243F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36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Республика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Карелия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граничит со страной Европейского Союза (сухопутная граница);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3619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139065" algn="l"/>
                          <a:tab pos="6858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большого количества лесных ресурсов;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хорошо развита связь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слабо развития транспортная сеть в направлении запад – восток;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нехватка собственных источников энергии;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водная транспортировка носит сезонный характер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круглогодично действующий морской порт;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3619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48895" algn="l"/>
                          <a:tab pos="6858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граничит со странами Европейского Союза (водная граница);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высокие доходы населения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климатические условия не позволяют развивать сельское хозяйство;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высокие издержки производства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ограничено развитие железнодорожного транспорта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73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Архангельская область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наличие большого количества лесных ресурсов;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3619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139065" algn="l"/>
                          <a:tab pos="6858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богатое историческое наследие;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3619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139065" algn="l"/>
                          <a:tab pos="6858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авиасообщения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низкая плотность населения;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слабо развита дорожная инфраструктура в направлении запад – восток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01" tIns="126960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" algn="l"/>
                <a:tab pos="68580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сильных и слабых сторон территорий-конкурентов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0997" y="914400"/>
          <a:ext cx="8458202" cy="5842489"/>
        </p:xfrm>
        <a:graphic>
          <a:graphicData uri="http://schemas.openxmlformats.org/drawingml/2006/table">
            <a:tbl>
              <a:tblPr/>
              <a:tblGrid>
                <a:gridCol w="4229101"/>
                <a:gridCol w="4229101"/>
              </a:tblGrid>
              <a:tr h="388883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Внутренние конкурентные преимущества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Внешние конкурентные преимущества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83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243F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Низкая стоимость природных ресурсов</a:t>
                      </a:r>
                      <a:endParaRPr lang="ru-RU" sz="1400" b="1" i="1" dirty="0">
                        <a:solidFill>
                          <a:srgbClr val="243F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особых видов природных ресурсов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Низкая стоимость рабочей силы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специалистов с определенными умениями и навыками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83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Хорошая транспортна доступность, развитие всех видов транспорта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особых видов транспорта, например, водная транспортировка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Низкая арендная плата за использование муниципального имущества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привлекательных для инвестиций производственных объектов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83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Низкие коммунальные платежи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на территории разных видов жилой застройки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765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Низкий уровень конкуренции между хозяйствующими субъектами (низкие барьеры входа в отрасль)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отдельных (значимых для потребителя) видов энергетических ресурсов, например природного газа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765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Низкие налоги и сборы (за счет снижения ставки налога по региональным и местным налогам или сокращения суммы сбора)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особых объектов муниципальной собственности, государственной, субъекта федерации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765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смежных отраслей, что позволит в рамках кластера отраслей снизить совокупные затраты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Особое месторасположение территории, например, приграничное положение со страной Европейского Союза.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Низкая цена на энергетические ресурсы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Наличие особых сегментов рынка, например, ориентированных на качество товара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24000" y="228600"/>
            <a:ext cx="6936555" cy="4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01" tIns="126960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 и внешние конкурентные преимущества территории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711452"/>
          <a:ext cx="6096000" cy="3435096"/>
        </p:xfrm>
        <a:graphic>
          <a:graphicData uri="http://schemas.openxmlformats.org/drawingml/2006/table">
            <a:tbl>
              <a:tblPr/>
              <a:tblGrid>
                <a:gridCol w="2701615"/>
                <a:gridCol w="1219569"/>
                <a:gridCol w="1132896"/>
                <a:gridCol w="1041920"/>
              </a:tblGrid>
              <a:tr h="950083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 территории (факторы)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Шкала оценок  территории (1-5)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Вес фактора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Воздействие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фактора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4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243F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объектов социальной сферы</a:t>
                      </a:r>
                      <a:endParaRPr lang="ru-RU" sz="1100" b="1" i="1">
                        <a:solidFill>
                          <a:srgbClr val="243F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вакантных рабочих мест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4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Размер реальной заработной платы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Размер коммунальных платежей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Транспортная доступность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Уровень правонарушений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Совокупная оценка территории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4,15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01" tIns="126960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Характеристика территории.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0380" y="733742"/>
            <a:ext cx="5603240" cy="539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609600"/>
          <a:ext cx="8153401" cy="5330444"/>
        </p:xfrm>
        <a:graphic>
          <a:graphicData uri="http://schemas.openxmlformats.org/drawingml/2006/table">
            <a:tbl>
              <a:tblPr/>
              <a:tblGrid>
                <a:gridCol w="1567960"/>
                <a:gridCol w="2195147"/>
                <a:gridCol w="2195147"/>
                <a:gridCol w="2195147"/>
              </a:tblGrid>
              <a:tr h="345694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Анализируемая территория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Территория-конкурент 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Территория-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конкурент 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470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Экономия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каждой клетке этой строки дается оценка отдельных видов ресурсов территории в рамках комплекса маркетинга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623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каждой клетке этой строки дается оценка по качеству жизни на территории и по качественным характеристикам ресурсов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623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Особые потребитель-ские полезности территории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каждой клетке этой строки дается оценка специфических характеристик территории, значимых для потребителя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Декомпозиции выгод для потребителя при сравнении территорий-конкурентов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1932</Words>
  <Application>Microsoft Office PowerPoint</Application>
  <PresentationFormat>Экран (4:3)</PresentationFormat>
  <Paragraphs>320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РПОЛЛР</dc:creator>
  <cp:lastModifiedBy>РПОЛЛР</cp:lastModifiedBy>
  <cp:revision>4</cp:revision>
  <dcterms:modified xsi:type="dcterms:W3CDTF">2019-03-12T15:57:58Z</dcterms:modified>
</cp:coreProperties>
</file>