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4" r:id="rId4"/>
    <p:sldMasterId id="2147483816" r:id="rId5"/>
    <p:sldMasterId id="2147483828" r:id="rId6"/>
    <p:sldMasterId id="2147483841" r:id="rId7"/>
    <p:sldMasterId id="2147483853" r:id="rId8"/>
    <p:sldMasterId id="2147483865"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slide" Target="slides/slide131.xml"/><Relationship Id="rId145" Type="http://schemas.openxmlformats.org/officeDocument/2006/relationships/slide" Target="slides/slide1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D5908FD-7AD3-4B81-8D9F-330BFD8B68A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5" name="Нижний колонтитул 4"/>
          <p:cNvSpPr>
            <a:spLocks noGrp="1"/>
          </p:cNvSpPr>
          <p:nvPr>
            <p:ph type="ftr" sz="quarter" idx="11"/>
          </p:nvPr>
        </p:nvSpPr>
        <p:spPr/>
        <p:txBody>
          <a:bodyPr/>
          <a:lstStyle/>
          <a:p>
            <a:endParaRPr lang="en-US">
              <a:solidFill>
                <a:srgbClr val="FEFAC9"/>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96812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grpSp>
      <p:sp>
        <p:nvSpPr>
          <p:cNvPr id="96295"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9629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pPr>
              <a:defRPr/>
            </a:pPr>
            <a:fld id="{59826863-3652-458F-BDA1-01FCA1DF0DE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0901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7D7B6B0B-C8A8-4C8E-A7BF-76ADA35FD53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6429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B1AFA0D5-9BD4-4FFC-9349-A18B2AE24E0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4891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3E189BC-61A2-46CE-8FB3-B8E52162D76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9296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8174423E-0ED9-4C7F-AA52-0369CB66A36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7160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6AE90529-029D-45B1-8CD7-E31B9A6F568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40860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85F6228A-8B34-476F-9A29-A1469EBABCF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597853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46FF9B3-D003-48D4-9BAF-1EB5A36087D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774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1F2FA016-5333-45F3-8C6D-60413584E8B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2992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2E90830-E2F3-4F15-BB53-B9E7808240E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8458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07D6CFB1-DAD8-4415-8A06-04F2B96149F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896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08.03.2019</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solidFill>
                <a:srgbClr val="2DA2BF">
                  <a:tint val="20000"/>
                </a:srgb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dirty="0"/>
          </a:p>
        </p:txBody>
      </p:sp>
    </p:spTree>
    <p:extLst>
      <p:ext uri="{BB962C8B-B14F-4D97-AF65-F5344CB8AC3E}">
        <p14:creationId xmlns:p14="http://schemas.microsoft.com/office/powerpoint/2010/main" val="63784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74076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prstClr val="white"/>
                </a:solidFill>
              </a:rPr>
              <a:pPr/>
              <a:t>08.03.2019</a:t>
            </a:fld>
            <a:endParaRPr lang="ru-RU" dirty="0">
              <a:solidFill>
                <a:prstClr val="white"/>
              </a:solidFill>
            </a:endParaRPr>
          </a:p>
        </p:txBody>
      </p:sp>
      <p:sp>
        <p:nvSpPr>
          <p:cNvPr id="5" name="Нижний колонтитул 4"/>
          <p:cNvSpPr>
            <a:spLocks noGrp="1"/>
          </p:cNvSpPr>
          <p:nvPr>
            <p:ph type="ftr" sz="quarter" idx="11"/>
          </p:nvPr>
        </p:nvSpPr>
        <p:spPr/>
        <p:txBody>
          <a:bodyPr/>
          <a:lstStyle>
            <a:extLst/>
          </a:lstStyle>
          <a:p>
            <a:endParaRPr lang="ru-RU" dirty="0">
              <a:solidFill>
                <a:prstClr val="white"/>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prstClr val="white"/>
                </a:solidFill>
              </a:rPr>
              <a:pPr/>
              <a:t>‹#›</a:t>
            </a:fld>
            <a:endParaRPr lang="ru-RU" dirty="0">
              <a:solidFill>
                <a:prstClr val="white"/>
              </a:solidFill>
            </a:endParaRPr>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223861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prstClr val="white"/>
                </a:solidFill>
              </a:rPr>
              <a:pPr/>
              <a:t>08.03.2019</a:t>
            </a:fld>
            <a:endParaRPr lang="ru-RU" dirty="0">
              <a:solidFill>
                <a:prstClr val="white"/>
              </a:solidFill>
            </a:endParaRPr>
          </a:p>
        </p:txBody>
      </p:sp>
      <p:sp>
        <p:nvSpPr>
          <p:cNvPr id="6" name="Нижний колонтитул 5"/>
          <p:cNvSpPr>
            <a:spLocks noGrp="1"/>
          </p:cNvSpPr>
          <p:nvPr>
            <p:ph type="ftr" sz="quarter" idx="11"/>
          </p:nvPr>
        </p:nvSpPr>
        <p:spPr/>
        <p:txBody>
          <a:bodyPr/>
          <a:lstStyle>
            <a:extLst/>
          </a:lstStyle>
          <a:p>
            <a:endParaRPr lang="ru-RU" dirty="0">
              <a:solidFill>
                <a:prstClr val="white"/>
              </a:solidFill>
            </a:endParaRPr>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solidFill>
                  <a:prstClr val="white"/>
                </a:solidFill>
              </a:rPr>
              <a:pPr/>
              <a:t>‹#›</a:t>
            </a:fld>
            <a:endParaRPr lang="ru-RU" dirty="0">
              <a:solidFill>
                <a:prstClr val="white"/>
              </a:solidFill>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199413579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8" name="Нижний колонтитул 7"/>
          <p:cNvSpPr>
            <a:spLocks noGrp="1"/>
          </p:cNvSpPr>
          <p:nvPr>
            <p:ph type="ftr" sz="quarter" idx="11"/>
          </p:nvPr>
        </p:nvSpPr>
        <p:spPr/>
        <p:txBody>
          <a:bodyPr/>
          <a:lstStyle>
            <a:extLst/>
          </a:lstStyle>
          <a:p>
            <a:endParaRPr lang="ru-RU" dirty="0">
              <a:solidFill>
                <a:prstClr val="black"/>
              </a:solidFill>
            </a:endParaRPr>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9913136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solidFill>
                  <a:prstClr val="white"/>
                </a:solidFill>
              </a:rPr>
              <a:pPr/>
              <a:t>08.03.2019</a:t>
            </a:fld>
            <a:endParaRPr lang="ru-RU" dirty="0">
              <a:solidFill>
                <a:prstClr val="white"/>
              </a:solidFill>
            </a:endParaRPr>
          </a:p>
        </p:txBody>
      </p:sp>
      <p:sp>
        <p:nvSpPr>
          <p:cNvPr id="4" name="Нижний колонтитул 3"/>
          <p:cNvSpPr>
            <a:spLocks noGrp="1"/>
          </p:cNvSpPr>
          <p:nvPr>
            <p:ph type="ftr" sz="quarter" idx="11"/>
          </p:nvPr>
        </p:nvSpPr>
        <p:spPr/>
        <p:txBody>
          <a:bodyPr/>
          <a:lstStyle>
            <a:extLst/>
          </a:lstStyle>
          <a:p>
            <a:endParaRPr lang="ru-RU" dirty="0">
              <a:solidFill>
                <a:prstClr val="white"/>
              </a:solidFill>
            </a:endParaRPr>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solidFill>
                  <a:prstClr val="white"/>
                </a:solidFill>
              </a:rPr>
              <a:pPr/>
              <a:t>‹#›</a:t>
            </a:fld>
            <a:endParaRPr lang="ru-RU" dirty="0">
              <a:solidFill>
                <a:prstClr val="white"/>
              </a:solidFill>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49263608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3" name="Нижний колонтитул 2"/>
          <p:cNvSpPr>
            <a:spLocks noGrp="1"/>
          </p:cNvSpPr>
          <p:nvPr>
            <p:ph type="ftr" sz="quarter" idx="11"/>
          </p:nvPr>
        </p:nvSpPr>
        <p:spPr/>
        <p:txBody>
          <a:bodyPr/>
          <a:lstStyle>
            <a:extLst/>
          </a:lstStyle>
          <a:p>
            <a:endParaRPr lang="ru-RU" dirty="0">
              <a:solidFill>
                <a:prstClr val="black"/>
              </a:solidFill>
            </a:endParaRPr>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07994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D5908FD-7AD3-4B81-8D9F-330BFD8B68A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30132423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solidFill>
                  <a:prstClr val="white"/>
                </a:solidFill>
              </a:rPr>
              <a:pPr/>
              <a:t>08.03.2019</a:t>
            </a:fld>
            <a:endParaRPr lang="ru-RU" dirty="0">
              <a:solidFill>
                <a:prstClr val="white"/>
              </a:solidFill>
            </a:endParaRPr>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solidFill>
                <a:prstClr val="white"/>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solidFill>
                  <a:prstClr val="white"/>
                </a:solidFill>
              </a:rPr>
              <a:pPr/>
              <a:t>‹#›</a:t>
            </a:fld>
            <a:endParaRPr lang="ru-RU" dirty="0">
              <a:solidFill>
                <a:prstClr val="white"/>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67964062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77581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402586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10447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ru-RU" noProof="0" smtClean="0"/>
              <a:t>Образец заголовка</a:t>
            </a:r>
          </a:p>
        </p:txBody>
      </p:sp>
      <p:sp>
        <p:nvSpPr>
          <p:cNvPr id="1044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ru-RU" noProof="0" smtClean="0"/>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3EB29061-786D-4C35-8DFA-472AD419083D}" type="slidenum">
              <a:rPr lang="ru-RU">
                <a:solidFill>
                  <a:srgbClr val="FFFFFF"/>
                </a:solidFill>
              </a:rPr>
              <a:pPr>
                <a:defRPr/>
              </a:pPr>
              <a:t>‹#›</a:t>
            </a:fld>
            <a:endParaRPr lang="ru-RU">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2546478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3EB1F1F-474C-4232-8627-AF5EE74D2D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34536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1F09081-6A6B-43AD-84C6-106C22267AD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443426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7F63FBF-4379-461A-AB56-22B4E3AF5F7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62867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1A5D827-2B71-4144-BD9A-5FA393075BF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34889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0BED60-FCE4-4A3A-8CA1-283513FE926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10497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0DCFA76B-5C82-42C7-87A5-7AD2D62AFD0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12269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82B88D04-7C5E-4E39-9093-138A0606B1E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35655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1EE559B-0660-4D52-A7D4-1BA6BE04362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62385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FB6FA7B-36C6-4436-A248-BFFFE841562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60996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39FECF3-1756-4BA2-8B4B-72B1BBE8899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95395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6ECFF">
                    <a:shade val="90000"/>
                  </a:srgbClr>
                </a:solidFill>
              </a:rPr>
              <a:pPr/>
              <a:t>08.03.2019</a:t>
            </a:fld>
            <a:endParaRPr lang="ru-RU">
              <a:solidFill>
                <a:srgbClr val="D6ECFF">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6ECFF">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6ECFF">
                    <a:shade val="90000"/>
                  </a:srgbClr>
                </a:solidFill>
              </a:rPr>
              <a:pPr/>
              <a:t>‹#›</a:t>
            </a:fld>
            <a:endParaRPr lang="ru-RU">
              <a:solidFill>
                <a:srgbClr val="D6ECFF">
                  <a:shade val="90000"/>
                </a:srgbClr>
              </a:solidFill>
            </a:endParaRPr>
          </a:p>
        </p:txBody>
      </p:sp>
    </p:spTree>
    <p:extLst>
      <p:ext uri="{BB962C8B-B14F-4D97-AF65-F5344CB8AC3E}">
        <p14:creationId xmlns:p14="http://schemas.microsoft.com/office/powerpoint/2010/main" val="25310090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E5B6F">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3260433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6ECFF">
                    <a:shade val="90000"/>
                  </a:srgbClr>
                </a:solidFill>
              </a:rPr>
              <a:pPr/>
              <a:t>08.03.2019</a:t>
            </a:fld>
            <a:endParaRPr lang="ru-RU">
              <a:solidFill>
                <a:srgbClr val="D6ECFF">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6ECFF">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6ECFF">
                    <a:shade val="90000"/>
                  </a:srgbClr>
                </a:solidFill>
              </a:rPr>
              <a:pPr/>
              <a:t>‹#›</a:t>
            </a:fld>
            <a:endParaRPr lang="ru-RU">
              <a:solidFill>
                <a:srgbClr val="D6ECFF">
                  <a:shade val="90000"/>
                </a:srgbClr>
              </a:solidFill>
            </a:endParaRPr>
          </a:p>
        </p:txBody>
      </p:sp>
    </p:spTree>
    <p:extLst>
      <p:ext uri="{BB962C8B-B14F-4D97-AF65-F5344CB8AC3E}">
        <p14:creationId xmlns:p14="http://schemas.microsoft.com/office/powerpoint/2010/main" val="166132539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E5B6F">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3974619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4E5B6F">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40409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4E5B6F">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2620476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4E5B6F">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3152358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E5B6F">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105658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4E5B6F">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15075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E5B6F">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74338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4E5B6F">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spTree>
    <p:extLst>
      <p:ext uri="{BB962C8B-B14F-4D97-AF65-F5344CB8AC3E}">
        <p14:creationId xmlns:p14="http://schemas.microsoft.com/office/powerpoint/2010/main" val="288321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24F745-6FA9-46E6-BE77-F3844F4F838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05949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BEC0C8-A8F4-4506-9ACE-1232D6B34C4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7804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F99E10-E6C9-414D-9762-7A47A37E50B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0445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4BAAF-4C60-4126-85AB-52A0B557FF8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0910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4EE888-4A27-4EBA-80F2-3E8751E8E45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47586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B15D93-9FFF-442D-A4EC-B745F838FE6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33500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5B478F-EA66-4293-982E-DD7F1F275B4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76416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C684E1-9EE3-43A1-82AC-99F3D186F4D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5040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61003B-D952-44BC-A35F-415FE61B8F2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58337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279D1-2116-4B6F-B94F-6CE565AB39C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449813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B9DA8-8885-48BC-9AA2-2DBBAAF82B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38893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B4758A-4B0A-4480-8E2A-34B636509C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64670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ru-RU">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3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ru-RU">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26245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ru-RU">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69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ru-RU">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11466590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316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ru-RU">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1218335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ru-RU">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3227850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ru-RU">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3975986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ru-RU">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2307120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ru-RU">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905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ru-RU">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spTree>
    <p:extLst>
      <p:ext uri="{BB962C8B-B14F-4D97-AF65-F5344CB8AC3E}">
        <p14:creationId xmlns:p14="http://schemas.microsoft.com/office/powerpoint/2010/main" val="4243614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ru-RU">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74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5C99FACD-ECBD-4437-B01D-C16DFAEF185F}" type="datetimeFigureOut">
              <a:rPr lang="ru-RU">
                <a:solidFill>
                  <a:prstClr val="white">
                    <a:shade val="50000"/>
                  </a:prstClr>
                </a:solidFill>
              </a:rPr>
              <a:pPr>
                <a:defRPr/>
              </a:pPr>
              <a:t>08.03.2019</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FEDBF110-A88D-4D81-BED8-AEC32CCEE91E}"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1777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028470-D959-4ABE-A953-AE882BB20484}" type="datetimeFigureOut">
              <a:rPr lang="ru-RU">
                <a:solidFill>
                  <a:prstClr val="white">
                    <a:shade val="50000"/>
                  </a:prstClr>
                </a:solidFill>
              </a:rPr>
              <a:pPr>
                <a:defRPr/>
              </a:pPr>
              <a:t>08.03.2019</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19FE3C16-C209-4F5B-97F7-C863A6D9F2A5}"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0115436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9C5B243-6A35-46A9-95B8-CA2953988611}" type="datetimeFigureOut">
              <a:rPr lang="ru-RU">
                <a:solidFill>
                  <a:prstClr val="white">
                    <a:shade val="50000"/>
                  </a:prstClr>
                </a:solidFill>
              </a:rPr>
              <a:pPr>
                <a:defRPr/>
              </a:pPr>
              <a:t>08.03.2019</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7CEFE91-CC6F-4EFC-8A78-A2225011D28B}"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766850743"/>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2686594-E4EC-4F0C-8D64-FB9EBFED8518}" type="datetimeFigureOut">
              <a:rPr lang="ru-RU">
                <a:solidFill>
                  <a:prstClr val="white">
                    <a:shade val="50000"/>
                  </a:prstClr>
                </a:solidFill>
              </a:rPr>
              <a:pPr>
                <a:defRPr/>
              </a:pPr>
              <a:t>08.03.2019</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BE307DFA-1AFC-451A-9ACA-E4147A7C30AA}"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831637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12DE5DF-776D-4B87-9AB2-8C92D9A6878A}" type="datetimeFigureOut">
              <a:rPr lang="ru-RU">
                <a:solidFill>
                  <a:prstClr val="white">
                    <a:shade val="50000"/>
                  </a:prstClr>
                </a:solidFill>
              </a:rPr>
              <a:pPr>
                <a:defRPr/>
              </a:pPr>
              <a:t>08.03.2019</a:t>
            </a:fld>
            <a:endParaRPr lang="ru-RU">
              <a:solidFill>
                <a:prstClr val="white">
                  <a:shade val="50000"/>
                </a:prst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9" name="Номер слайда 22"/>
          <p:cNvSpPr>
            <a:spLocks noGrp="1"/>
          </p:cNvSpPr>
          <p:nvPr>
            <p:ph type="sldNum" sz="quarter" idx="12"/>
          </p:nvPr>
        </p:nvSpPr>
        <p:spPr/>
        <p:txBody>
          <a:bodyPr/>
          <a:lstStyle>
            <a:lvl1pPr>
              <a:defRPr/>
            </a:lvl1pPr>
          </a:lstStyle>
          <a:p>
            <a:pPr>
              <a:defRPr/>
            </a:pPr>
            <a:fld id="{807B94A2-0287-40D4-B6B6-9E29C47D0F6B}"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964682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3CE008C-9717-426C-96F9-F10D593DC328}" type="datetimeFigureOut">
              <a:rPr lang="ru-RU">
                <a:solidFill>
                  <a:prstClr val="white">
                    <a:shade val="50000"/>
                  </a:prstClr>
                </a:solidFill>
              </a:rPr>
              <a:pPr>
                <a:defRPr/>
              </a:pPr>
              <a:t>08.03.2019</a:t>
            </a:fld>
            <a:endParaRPr lang="ru-RU">
              <a:solidFill>
                <a:prstClr val="white">
                  <a:shade val="50000"/>
                </a:prst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5" name="Номер слайда 22"/>
          <p:cNvSpPr>
            <a:spLocks noGrp="1"/>
          </p:cNvSpPr>
          <p:nvPr>
            <p:ph type="sldNum" sz="quarter" idx="12"/>
          </p:nvPr>
        </p:nvSpPr>
        <p:spPr/>
        <p:txBody>
          <a:bodyPr/>
          <a:lstStyle>
            <a:lvl1pPr>
              <a:defRPr/>
            </a:lvl1pPr>
          </a:lstStyle>
          <a:p>
            <a:pPr>
              <a:defRPr/>
            </a:pPr>
            <a:fld id="{7205F40C-D689-491D-BDD3-E2A131BA7981}"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071235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19D69E2-ACB8-453F-965A-B244AE7C6485}" type="datetimeFigureOut">
              <a:rPr lang="ru-RU">
                <a:solidFill>
                  <a:prstClr val="white">
                    <a:shade val="50000"/>
                  </a:prstClr>
                </a:solidFill>
              </a:rPr>
              <a:pPr>
                <a:defRPr/>
              </a:pPr>
              <a:t>08.03.2019</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4" name="Номер слайда 22"/>
          <p:cNvSpPr>
            <a:spLocks noGrp="1"/>
          </p:cNvSpPr>
          <p:nvPr>
            <p:ph type="sldNum" sz="quarter" idx="12"/>
          </p:nvPr>
        </p:nvSpPr>
        <p:spPr/>
        <p:txBody>
          <a:bodyPr/>
          <a:lstStyle>
            <a:lvl1pPr>
              <a:defRPr/>
            </a:lvl1pPr>
          </a:lstStyle>
          <a:p>
            <a:pPr>
              <a:defRPr/>
            </a:pPr>
            <a:fld id="{AD98962B-57AB-4CE6-AF28-24809C04A938}"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12458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07FDE25-DB47-49DB-855F-A914AB3FEFF5}" type="datetimeFigureOut">
              <a:rPr lang="ru-RU">
                <a:solidFill>
                  <a:prstClr val="white">
                    <a:shade val="50000"/>
                  </a:prstClr>
                </a:solidFill>
              </a:rPr>
              <a:pPr>
                <a:defRPr/>
              </a:pPr>
              <a:t>08.03.2019</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34C4AD18-19C1-4769-914E-0775364A42FB}"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72630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DE3D989-8295-48F5-9E9F-8F283D442FC0}" type="datetimeFigureOut">
              <a:rPr lang="ru-RU">
                <a:solidFill>
                  <a:prstClr val="white">
                    <a:shade val="50000"/>
                  </a:prstClr>
                </a:solidFill>
              </a:rPr>
              <a:pPr>
                <a:defRPr/>
              </a:pPr>
              <a:t>08.03.2019</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9FC10420-7B53-41E3-A926-79AD4FAE2121}"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2243277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D1C70D7-4D54-40A9-9059-207D01161D82}" type="datetimeFigureOut">
              <a:rPr lang="ru-RU">
                <a:solidFill>
                  <a:prstClr val="white">
                    <a:shade val="50000"/>
                  </a:prstClr>
                </a:solidFill>
              </a:rPr>
              <a:pPr>
                <a:defRPr/>
              </a:pPr>
              <a:t>08.03.2019</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9491D496-0BFB-4C91-BBB1-BA99E8390676}"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193149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0959A8C-B75F-49CF-8D6D-A0B82314A018}" type="datetimeFigureOut">
              <a:rPr lang="ru-RU">
                <a:solidFill>
                  <a:prstClr val="white">
                    <a:shade val="50000"/>
                  </a:prstClr>
                </a:solidFill>
              </a:rPr>
              <a:pPr>
                <a:defRPr/>
              </a:pPr>
              <a:t>08.03.2019</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D8611FEB-7155-4E54-84F0-A3F8675C3DFA}"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63000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5E35D8F-8AB5-4C1A-869A-766F8B857E8D}" type="datetimeFigureOut">
              <a:rPr lang="ru-RU" smtClean="0"/>
              <a:pPr/>
              <a:t>08.03.2019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908FD-7AD3-4B81-8D9F-330BFD8B68AD}"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Дата 14"/>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16" name="Номер слайда 15"/>
          <p:cNvSpPr>
            <a:spLocks noGrp="1"/>
          </p:cNvSpPr>
          <p:nvPr>
            <p:ph type="sldNum" sz="quarter" idx="11"/>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17" name="Нижний колонтитул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5281547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solidFill>
                  <a:srgbClr val="FEFAC9"/>
                </a:solidFill>
              </a:rPr>
              <a:pPr/>
              <a:t>‹#›</a:t>
            </a:fld>
            <a:endParaRPr lang="en-US">
              <a:solidFill>
                <a:srgbClr val="FEFAC9"/>
              </a:solidFill>
            </a:endParaRPr>
          </a:p>
        </p:txBody>
      </p:sp>
      <p:sp>
        <p:nvSpPr>
          <p:cNvPr id="16" name="Нижний колонтитул 15"/>
          <p:cNvSpPr>
            <a:spLocks noGrp="1"/>
          </p:cNvSpPr>
          <p:nvPr>
            <p:ph type="ftr" sz="quarter" idx="16"/>
          </p:nvPr>
        </p:nvSpPr>
        <p:spPr/>
        <p:txBody>
          <a:bodyPr/>
          <a:lstStyle/>
          <a:p>
            <a:endParaRPr lang="en-US">
              <a:solidFill>
                <a:srgbClr val="FEFAC9"/>
              </a:solidFill>
            </a:endParaRPr>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extLst>
      <p:ext uri="{BB962C8B-B14F-4D97-AF65-F5344CB8AC3E}">
        <p14:creationId xmlns:p14="http://schemas.microsoft.com/office/powerpoint/2010/main" val="23187979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5" name="Нижний колонтитул 4"/>
          <p:cNvSpPr>
            <a:spLocks noGrp="1"/>
          </p:cNvSpPr>
          <p:nvPr>
            <p:ph type="ftr" sz="quarter" idx="11"/>
          </p:nvPr>
        </p:nvSpPr>
        <p:spPr/>
        <p:txBody>
          <a:bodyPr/>
          <a:lstStyle/>
          <a:p>
            <a:endParaRPr lang="en-US">
              <a:solidFill>
                <a:srgbClr val="FEFAC9"/>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975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6" name="Нижний колонтитул 5"/>
          <p:cNvSpPr>
            <a:spLocks noGrp="1"/>
          </p:cNvSpPr>
          <p:nvPr>
            <p:ph type="ftr" sz="quarter" idx="11"/>
          </p:nvPr>
        </p:nvSpPr>
        <p:spPr/>
        <p:txBody>
          <a:bodyPr/>
          <a:lstStyle/>
          <a:p>
            <a:endParaRPr lang="en-US">
              <a:solidFill>
                <a:srgbClr val="FEFAC9"/>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235181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8" name="Нижний колонтитул 7"/>
          <p:cNvSpPr>
            <a:spLocks noGrp="1"/>
          </p:cNvSpPr>
          <p:nvPr>
            <p:ph type="ftr" sz="quarter" idx="11"/>
          </p:nvPr>
        </p:nvSpPr>
        <p:spPr/>
        <p:txBody>
          <a:bodyPr/>
          <a:lstStyle/>
          <a:p>
            <a:endParaRPr lang="en-US">
              <a:solidFill>
                <a:srgbClr val="FEFAC9"/>
              </a:solidFill>
            </a:endParaRPr>
          </a:p>
        </p:txBody>
      </p:sp>
      <p:sp>
        <p:nvSpPr>
          <p:cNvPr id="7" name="Дата 6"/>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124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4" name="Нижний колонтитул 3"/>
          <p:cNvSpPr>
            <a:spLocks noGrp="1"/>
          </p:cNvSpPr>
          <p:nvPr>
            <p:ph type="ftr" sz="quarter" idx="11"/>
          </p:nvPr>
        </p:nvSpPr>
        <p:spPr/>
        <p:txBody>
          <a:bodyPr/>
          <a:lstStyle/>
          <a:p>
            <a:endParaRPr lang="en-US">
              <a:solidFill>
                <a:srgbClr val="FEFAC9"/>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extLst>
      <p:ext uri="{BB962C8B-B14F-4D97-AF65-F5344CB8AC3E}">
        <p14:creationId xmlns:p14="http://schemas.microsoft.com/office/powerpoint/2010/main" val="2238140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3" name="Нижний колонтитул 2"/>
          <p:cNvSpPr>
            <a:spLocks noGrp="1"/>
          </p:cNvSpPr>
          <p:nvPr>
            <p:ph type="ftr" sz="quarter" idx="11"/>
          </p:nvPr>
        </p:nvSpPr>
        <p:spPr/>
        <p:txBody>
          <a:bodyPr/>
          <a:lstStyle/>
          <a:p>
            <a:endParaRPr lang="en-US">
              <a:solidFill>
                <a:srgbClr val="FEFAC9"/>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144882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9" name="Номер слайда 8"/>
          <p:cNvSpPr>
            <a:spLocks noGrp="1"/>
          </p:cNvSpPr>
          <p:nvPr>
            <p:ph type="sldNum" sz="quarter" idx="15"/>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10" name="Нижний колонтитул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3340769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9" name="Номер слайда 8"/>
          <p:cNvSpPr>
            <a:spLocks noGrp="1"/>
          </p:cNvSpPr>
          <p:nvPr>
            <p:ph type="sldNum" sz="quarter" idx="11"/>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
        <p:nvSpPr>
          <p:cNvPr id="10" name="Нижний колонтитул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9090485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FEFAC9"/>
                </a:solidFill>
              </a:rPr>
              <a:pPr/>
              <a:t>3/8/2019</a:t>
            </a:fld>
            <a:endParaRPr lang="en-US">
              <a:solidFill>
                <a:srgbClr val="FEFAC9"/>
              </a:solidFill>
            </a:endParaRPr>
          </a:p>
        </p:txBody>
      </p:sp>
      <p:sp>
        <p:nvSpPr>
          <p:cNvPr id="5" name="Нижний колонтитул 4"/>
          <p:cNvSpPr>
            <a:spLocks noGrp="1"/>
          </p:cNvSpPr>
          <p:nvPr>
            <p:ph type="ftr" sz="quarter" idx="11"/>
          </p:nvPr>
        </p:nvSpPr>
        <p:spPr/>
        <p:txBody>
          <a:bodyPr/>
          <a:lstStyle/>
          <a:p>
            <a:endParaRPr lang="en-US">
              <a:solidFill>
                <a:srgbClr val="FEFAC9"/>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53231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5E35D8F-8AB5-4C1A-869A-766F8B857E8D}" type="datetimeFigureOut">
              <a:rPr lang="ru-RU" smtClean="0"/>
              <a:pPr/>
              <a:t>08.03.2019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5908FD-7AD3-4B81-8D9F-330BFD8B68A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9523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3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3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9523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4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5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5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sp>
          <p:nvSpPr>
            <p:cNvPr id="9525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5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9525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9525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fontAlgn="base">
                  <a:spcBef>
                    <a:spcPct val="0"/>
                  </a:spcBef>
                  <a:spcAft>
                    <a:spcPct val="0"/>
                  </a:spcAft>
                  <a:defRPr/>
                </a:pPr>
                <a:endParaRPr lang="ru-RU">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fontAlgn="base">
                <a:spcBef>
                  <a:spcPct val="0"/>
                </a:spcBef>
                <a:spcAft>
                  <a:spcPct val="0"/>
                </a:spcAft>
                <a:defRPr/>
              </a:pPr>
              <a:endParaRPr lang="ru-RU">
                <a:solidFill>
                  <a:srgbClr val="FFFFFF"/>
                </a:solidFill>
              </a:endParaRPr>
            </a:p>
          </p:txBody>
        </p:sp>
      </p:grpSp>
      <p:sp>
        <p:nvSpPr>
          <p:cNvPr id="95271" name="Rectangle 39"/>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95272" name="Rectangle 40"/>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ru-RU">
              <a:solidFill>
                <a:srgbClr val="FFFFFF"/>
              </a:solidFill>
            </a:endParaRPr>
          </a:p>
        </p:txBody>
      </p:sp>
      <p:sp>
        <p:nvSpPr>
          <p:cNvPr id="95273" name="Rectangle 41"/>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ru-RU">
              <a:solidFill>
                <a:srgbClr val="FFFFFF"/>
              </a:solidFill>
            </a:endParaRPr>
          </a:p>
        </p:txBody>
      </p:sp>
      <p:sp>
        <p:nvSpPr>
          <p:cNvPr id="95274" name="Rectangle 42"/>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cs typeface="Arial" pitchFamily="34" charset="0"/>
              </a:defRPr>
            </a:lvl1pPr>
          </a:lstStyle>
          <a:p>
            <a:pPr fontAlgn="base">
              <a:spcBef>
                <a:spcPct val="0"/>
              </a:spcBef>
              <a:spcAft>
                <a:spcPct val="0"/>
              </a:spcAft>
              <a:defRPr/>
            </a:pPr>
            <a:fld id="{EC350309-5155-42AD-8EA3-425E7D7CC07D}" type="slidenum">
              <a:rPr lang="ru-RU">
                <a:solidFill>
                  <a:srgbClr val="FFFFFF"/>
                </a:solidFill>
              </a:rPr>
              <a:pPr fontAlgn="base">
                <a:spcBef>
                  <a:spcPct val="0"/>
                </a:spcBef>
                <a:spcAft>
                  <a:spcPct val="0"/>
                </a:spcAft>
                <a:defRPr/>
              </a:pPr>
              <a:t>‹#›</a:t>
            </a:fld>
            <a:endParaRPr lang="ru-RU">
              <a:solidFill>
                <a:srgbClr val="FFFFFF"/>
              </a:solidFill>
            </a:endParaRPr>
          </a:p>
        </p:txBody>
      </p:sp>
      <p:sp>
        <p:nvSpPr>
          <p:cNvPr id="95275"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114023192"/>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solidFill>
                  <a:prstClr val="black"/>
                </a:solidFill>
              </a:rPr>
              <a:pPr/>
              <a:t>08.03.2019</a:t>
            </a:fld>
            <a:endParaRPr lang="ru-RU" dirty="0">
              <a:solidFill>
                <a:prstClr val="black"/>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solidFill>
                <a:prstClr val="black"/>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5098664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342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10343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10343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p:spPr>
          <p:txBody>
            <a:bodyPr/>
            <a:lstStyle/>
            <a:p>
              <a:pPr fontAlgn="base">
                <a:spcBef>
                  <a:spcPct val="0"/>
                </a:spcBef>
                <a:spcAft>
                  <a:spcPct val="0"/>
                </a:spcAft>
                <a:defRPr/>
              </a:pPr>
              <a:endParaRPr lang="ru-RU">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103446" name="Rectangle 22"/>
          <p:cNvSpPr>
            <a:spLocks noGrp="1" noChangeArrowheads="1"/>
          </p:cNvSpPr>
          <p:nvPr>
            <p:ph type="title"/>
          </p:nvPr>
        </p:nvSpPr>
        <p:spPr bwMode="auto">
          <a:xfrm>
            <a:off x="457200" y="228600"/>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448" name="Rectangle 24"/>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ru-RU">
              <a:solidFill>
                <a:srgbClr val="FFFFFF"/>
              </a:solidFill>
            </a:endParaRPr>
          </a:p>
        </p:txBody>
      </p:sp>
      <p:sp>
        <p:nvSpPr>
          <p:cNvPr id="103449" name="Rectangle 2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ru-RU">
              <a:solidFill>
                <a:srgbClr val="FFFFFF"/>
              </a:solidFill>
            </a:endParaRPr>
          </a:p>
        </p:txBody>
      </p:sp>
      <p:sp>
        <p:nvSpPr>
          <p:cNvPr id="103450" name="Rectangle 26"/>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15AACB68-422F-420E-AC54-6FC3FA04D62D}"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898248802"/>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4E5B6F">
                    <a:shade val="90000"/>
                  </a:srgbClr>
                </a:solidFill>
              </a:rPr>
              <a:pPr/>
              <a:t>08.03.2019</a:t>
            </a:fld>
            <a:endParaRPr lang="ru-RU">
              <a:solidFill>
                <a:srgbClr val="4E5B6F">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4E5B6F">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4E5B6F">
                    <a:shade val="90000"/>
                  </a:srgbClr>
                </a:solidFill>
              </a:rPr>
              <a:pPr/>
              <a:t>‹#›</a:t>
            </a:fld>
            <a:endParaRPr lang="ru-RU">
              <a:solidFill>
                <a:srgbClr val="4E5B6F">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278095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4DDEDF-337E-4EF0-9EC2-0B52F40F64BD}"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1953804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65E1D2-2E5F-487A-8C65-7D8988E5EDA4}" type="datetimeFigureOut">
              <a:rPr lang="ru-RU" smtClean="0">
                <a:solidFill>
                  <a:prstClr val="black">
                    <a:lumMod val="95000"/>
                    <a:lumOff val="5000"/>
                  </a:prstClr>
                </a:solidFill>
              </a:rPr>
              <a:pPr/>
              <a:t>08.03.2019</a:t>
            </a:fld>
            <a:endParaRPr lang="ru-RU">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E5D25F0-FA5D-4EA8-8590-A57D6C192A1D}" type="slidenum">
              <a:rPr lang="ru-RU" smtClean="0">
                <a:solidFill>
                  <a:prstClr val="black">
                    <a:lumMod val="95000"/>
                    <a:lumOff val="5000"/>
                  </a:prstClr>
                </a:solidFill>
              </a:rPr>
              <a:pPr/>
              <a:t>‹#›</a:t>
            </a:fld>
            <a:endParaRPr lang="ru-RU">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9218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3E4380B-88E9-4E46-B4B0-9145A08059BE}" type="datetimeFigureOut">
              <a:rPr lang="ru-RU">
                <a:solidFill>
                  <a:prstClr val="white">
                    <a:shade val="50000"/>
                  </a:prstClr>
                </a:solidFill>
              </a:rPr>
              <a:pPr>
                <a:defRPr/>
              </a:pPr>
              <a:t>08.03.2019</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F20D275-2262-4F5D-AB46-CBB0138D5C36}"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836088635"/>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solidFill>
                  <a:srgbClr val="FEFAC9"/>
                </a:solidFill>
              </a:rPr>
              <a:pPr/>
              <a:t>3/8/2019</a:t>
            </a:fld>
            <a:endParaRPr lang="en-US">
              <a:solidFill>
                <a:srgbClr val="FEFAC9"/>
              </a:solidFill>
            </a:endParaRPr>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solidFill>
                  <a:srgbClr val="FEFAC9"/>
                </a:solidFill>
              </a:rPr>
              <a:pPr/>
              <a:t>‹#›</a:t>
            </a:fld>
            <a:endParaRPr lang="en-US">
              <a:solidFill>
                <a:srgbClr val="FEFAC9"/>
              </a:solidFill>
            </a:endParaRPr>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extLst>
      <p:ext uri="{BB962C8B-B14F-4D97-AF65-F5344CB8AC3E}">
        <p14:creationId xmlns:p14="http://schemas.microsoft.com/office/powerpoint/2010/main" val="400142051"/>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4.xml"/></Relationships>
</file>

<file path=ppt/slides/_rels/slide11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91.xml"/><Relationship Id="rId4" Type="http://schemas.openxmlformats.org/officeDocument/2006/relationships/image" Target="../media/image68.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hyperlink" Target="http://state.kremlin.ru/administration/divi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hyperlink" Target="http://ru.wikipedia.org/wiki/%D0%91%D0%B0%D0%BD%D0%BA" TargetMode="External"/><Relationship Id="rId2" Type="http://schemas.openxmlformats.org/officeDocument/2006/relationships/image" Target="../media/image5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828800"/>
          </a:xfrm>
        </p:spPr>
        <p:txBody>
          <a:bodyPr>
            <a:normAutofit/>
          </a:bodyPr>
          <a:lstStyle/>
          <a:p>
            <a:r>
              <a:rPr lang="ru-RU" sz="3100" dirty="0" smtClean="0"/>
              <a:t>Общая характеристика системы государственного управления</a:t>
            </a:r>
            <a:r>
              <a:rPr lang="ru-RU" dirty="0" smtClean="0"/>
              <a:t/>
            </a:r>
            <a:br>
              <a:rPr lang="ru-RU" dirty="0" smtClean="0"/>
            </a:br>
            <a:endParaRPr lang="ru-RU" dirty="0"/>
          </a:p>
        </p:txBody>
      </p:sp>
      <p:sp>
        <p:nvSpPr>
          <p:cNvPr id="3" name="Подзаголовок 2"/>
          <p:cNvSpPr>
            <a:spLocks noGrp="1"/>
          </p:cNvSpPr>
          <p:nvPr>
            <p:ph type="subTitle" idx="1"/>
          </p:nvPr>
        </p:nvSpPr>
        <p:spPr>
          <a:xfrm>
            <a:off x="899592" y="1628800"/>
            <a:ext cx="7848872" cy="4608512"/>
          </a:xfrm>
        </p:spPr>
        <p:txBody>
          <a:bodyPr>
            <a:noAutofit/>
          </a:bodyPr>
          <a:lstStyle/>
          <a:p>
            <a:pPr algn="just"/>
            <a:r>
              <a:rPr lang="ru-RU" sz="3200" dirty="0" smtClean="0"/>
              <a:t>Государственное управление — это практическое, организующее и регулирующее воздействие государства (через систему своих структур) на общественную и частную жизнедеятельность людей в целях ее упорядочения, сохранения или преобразования, опирающееся на его властную силу.</a:t>
            </a:r>
            <a:endParaRPr lang="ru-R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296144"/>
          </a:xfrm>
        </p:spPr>
        <p:txBody>
          <a:bodyPr>
            <a:normAutofit fontScale="90000"/>
          </a:bodyPr>
          <a:lstStyle/>
          <a:p>
            <a:r>
              <a:rPr lang="ru-RU" sz="3200" dirty="0" smtClean="0"/>
              <a:t>Функции государственного управления делят на общие и специфические. </a:t>
            </a:r>
            <a:endParaRPr lang="ru-RU" dirty="0"/>
          </a:p>
        </p:txBody>
      </p:sp>
      <p:sp>
        <p:nvSpPr>
          <p:cNvPr id="3" name="Подзаголовок 2"/>
          <p:cNvSpPr>
            <a:spLocks noGrp="1"/>
          </p:cNvSpPr>
          <p:nvPr>
            <p:ph type="subTitle" idx="1"/>
          </p:nvPr>
        </p:nvSpPr>
        <p:spPr>
          <a:xfrm>
            <a:off x="1043608" y="1844824"/>
            <a:ext cx="7344816" cy="4392488"/>
          </a:xfrm>
        </p:spPr>
        <p:txBody>
          <a:bodyPr>
            <a:noAutofit/>
          </a:bodyPr>
          <a:lstStyle/>
          <a:p>
            <a:pPr algn="just">
              <a:spcBef>
                <a:spcPts val="0"/>
              </a:spcBef>
            </a:pPr>
            <a:r>
              <a:rPr lang="ru-RU" i="1" dirty="0" smtClean="0"/>
              <a:t>Специфические функции государственного управления присущи</a:t>
            </a:r>
            <a:r>
              <a:rPr lang="ru-RU" dirty="0" smtClean="0"/>
              <a:t> только этой сфере, никакие другие субъекты, кроме органов государственной власти, их не выполняют. Примерами являются: </a:t>
            </a:r>
          </a:p>
          <a:p>
            <a:pPr algn="just">
              <a:spcBef>
                <a:spcPts val="0"/>
              </a:spcBef>
              <a:buFont typeface="Symbol" pitchFamily="18" charset="2"/>
              <a:buChar char="-"/>
            </a:pPr>
            <a:r>
              <a:rPr lang="ru-RU" dirty="0" smtClean="0"/>
              <a:t>государственное регулирование экономики,</a:t>
            </a:r>
          </a:p>
          <a:p>
            <a:pPr algn="just">
              <a:spcBef>
                <a:spcPts val="0"/>
              </a:spcBef>
              <a:buFont typeface="Symbol" pitchFamily="18" charset="2"/>
              <a:buChar char="-"/>
            </a:pPr>
            <a:r>
              <a:rPr lang="ru-RU" dirty="0" smtClean="0"/>
              <a:t> налогообложение, </a:t>
            </a:r>
          </a:p>
          <a:p>
            <a:pPr algn="just">
              <a:spcBef>
                <a:spcPts val="0"/>
              </a:spcBef>
              <a:buFont typeface="Symbol" pitchFamily="18" charset="2"/>
              <a:buChar char="-"/>
            </a:pPr>
            <a:r>
              <a:rPr lang="ru-RU" dirty="0" smtClean="0"/>
              <a:t>лицензирование, </a:t>
            </a:r>
          </a:p>
          <a:p>
            <a:pPr algn="just">
              <a:spcBef>
                <a:spcPts val="0"/>
              </a:spcBef>
              <a:buFont typeface="Symbol" pitchFamily="18" charset="2"/>
              <a:buChar char="-"/>
            </a:pPr>
            <a:r>
              <a:rPr lang="ru-RU" dirty="0" smtClean="0"/>
              <a:t>проведение выборов и референдумов,</a:t>
            </a:r>
          </a:p>
          <a:p>
            <a:pPr algn="just">
              <a:spcBef>
                <a:spcPts val="0"/>
              </a:spcBef>
              <a:buFont typeface="Symbol" pitchFamily="18" charset="2"/>
              <a:buChar char="-"/>
            </a:pPr>
            <a:r>
              <a:rPr lang="ru-RU" dirty="0" smtClean="0"/>
              <a:t> оборонная функция, пр. </a:t>
            </a:r>
            <a:endParaRPr lang="ru-RU" sz="36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1267"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1268"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1277"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Прямоугольник 10"/>
          <p:cNvSpPr>
            <a:spLocks noChangeArrowheads="1"/>
          </p:cNvSpPr>
          <p:nvPr/>
        </p:nvSpPr>
        <p:spPr bwMode="auto">
          <a:xfrm>
            <a:off x="0" y="2060575"/>
            <a:ext cx="882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400" b="1" smtClean="0">
                <a:solidFill>
                  <a:srgbClr val="000000"/>
                </a:solidFill>
                <a:latin typeface="Times New Roman" pitchFamily="18" charset="0"/>
              </a:rPr>
              <a:t>Виды государственного управления</a:t>
            </a:r>
            <a:endParaRPr lang="ru-RU" sz="2400" smtClean="0">
              <a:solidFill>
                <a:srgbClr val="000000"/>
              </a:solidFill>
            </a:endParaRPr>
          </a:p>
        </p:txBody>
      </p:sp>
      <p:graphicFrame>
        <p:nvGraphicFramePr>
          <p:cNvPr id="12" name="Таблица 11"/>
          <p:cNvGraphicFramePr>
            <a:graphicFrameLocks noGrp="1"/>
          </p:cNvGraphicFramePr>
          <p:nvPr/>
        </p:nvGraphicFramePr>
        <p:xfrm>
          <a:off x="250825" y="2636838"/>
          <a:ext cx="8642350" cy="4221456"/>
        </p:xfrm>
        <a:graphic>
          <a:graphicData uri="http://schemas.openxmlformats.org/drawingml/2006/table">
            <a:tbl>
              <a:tblPr/>
              <a:tblGrid>
                <a:gridCol w="4108304"/>
                <a:gridCol w="4534046"/>
              </a:tblGrid>
              <a:tr h="441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Критерий</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smtClean="0">
                          <a:ln>
                            <a:noFill/>
                          </a:ln>
                          <a:solidFill>
                            <a:schemeClr val="tx1"/>
                          </a:solidFill>
                          <a:effectLst/>
                          <a:latin typeface="Times New Roman" pitchFamily="18" charset="0"/>
                          <a:cs typeface="Times New Roman" pitchFamily="18" charset="0"/>
                        </a:rPr>
                        <a:t>Вид управления</a:t>
                      </a:r>
                      <a:endParaRPr kumimoji="0" lang="ru-RU" sz="2300" b="1" i="0" u="none" strike="noStrike" cap="none" normalizeH="0" baseline="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4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Роль, место человека</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демократическое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авторитарное</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3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взаимоотношение центральной власти 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 административно-национальными единицами</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координационное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субординационное</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34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использование форм собственности</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федеральное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региональное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местное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cs typeface="Times New Roman" pitchFamily="18" charset="0"/>
                        </a:rPr>
                        <a:t>корпоративное</a:t>
                      </a:r>
                      <a:endParaRPr kumimoji="0" lang="ru-RU" sz="2300" b="1" i="0" u="none" strike="noStrike" cap="none" normalizeH="0" baseline="0" dirty="0" smtClean="0">
                        <a:ln>
                          <a:noFill/>
                        </a:ln>
                        <a:solidFill>
                          <a:schemeClr val="tx1"/>
                        </a:solidFill>
                        <a:effectLst/>
                        <a:latin typeface="Arial" charset="0"/>
                      </a:endParaRPr>
                    </a:p>
                  </a:txBody>
                  <a:tcPr marL="91455" marR="91455"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74179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2291"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2292"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2301"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Прямоугольник 10"/>
          <p:cNvSpPr>
            <a:spLocks noChangeArrowheads="1"/>
          </p:cNvSpPr>
          <p:nvPr/>
        </p:nvSpPr>
        <p:spPr bwMode="auto">
          <a:xfrm>
            <a:off x="0" y="2060575"/>
            <a:ext cx="882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400" b="1" smtClean="0">
                <a:solidFill>
                  <a:srgbClr val="000000"/>
                </a:solidFill>
                <a:latin typeface="Times New Roman" pitchFamily="18" charset="0"/>
              </a:rPr>
              <a:t>Виды государственного управления</a:t>
            </a:r>
            <a:endParaRPr lang="ru-RU" sz="2400" smtClean="0">
              <a:solidFill>
                <a:srgbClr val="000000"/>
              </a:solidFill>
            </a:endParaRPr>
          </a:p>
        </p:txBody>
      </p:sp>
      <p:graphicFrame>
        <p:nvGraphicFramePr>
          <p:cNvPr id="12" name="Таблица 11"/>
          <p:cNvGraphicFramePr>
            <a:graphicFrameLocks noGrp="1"/>
          </p:cNvGraphicFramePr>
          <p:nvPr/>
        </p:nvGraphicFramePr>
        <p:xfrm>
          <a:off x="250825" y="2636838"/>
          <a:ext cx="8642350" cy="3597275"/>
        </p:xfrm>
        <a:graphic>
          <a:graphicData uri="http://schemas.openxmlformats.org/drawingml/2006/table">
            <a:tbl>
              <a:tblPr/>
              <a:tblGrid>
                <a:gridCol w="4108304"/>
                <a:gridCol w="4534046"/>
              </a:tblGrid>
              <a:tr h="396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Критерий</a:t>
                      </a:r>
                      <a:endParaRPr kumimoji="0" lang="ru-RU" sz="20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Вид управления</a:t>
                      </a:r>
                      <a:endParaRPr kumimoji="0" lang="ru-RU" sz="2000" b="1" i="0" u="none" strike="noStrike" cap="none" normalizeH="0" baseline="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93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воздействие на управляемый объект</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отраслевое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территориальное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функциональное</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10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способ учета интересов объекта управления</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административное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экономическое</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93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срок исполнения принимаемых решений</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оперативное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тактическое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стратегическое</a:t>
                      </a:r>
                      <a:endParaRPr kumimoji="0" lang="ru-RU" sz="2400" b="1" i="0" u="none" strike="noStrike" cap="none" normalizeH="0" baseline="0" dirty="0" smtClean="0">
                        <a:ln>
                          <a:noFill/>
                        </a:ln>
                        <a:solidFill>
                          <a:schemeClr val="tx1"/>
                        </a:solidFill>
                        <a:effectLst/>
                        <a:latin typeface="Arial" charset="0"/>
                      </a:endParaRPr>
                    </a:p>
                  </a:txBody>
                  <a:tcPr marL="91455" marR="9145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027711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3315"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3316"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3325"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7652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4339"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4340"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4349"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6936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5363"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5364"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5373"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0063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217" y="973667"/>
            <a:ext cx="6645932" cy="5019170"/>
          </a:xfrm>
        </p:spPr>
        <p:txBody>
          <a:bodyPr>
            <a:normAutofit fontScale="90000"/>
          </a:bodyPr>
          <a:lstStyle/>
          <a:p>
            <a:r>
              <a:rPr lang="ru-RU" sz="8000" dirty="0" smtClean="0">
                <a:solidFill>
                  <a:srgbClr val="F52BB2"/>
                </a:solidFill>
              </a:rPr>
              <a:t>Территориальные органы федеральной исполнительной власти </a:t>
            </a:r>
            <a:r>
              <a:rPr lang="ru-RU" sz="8000" smtClean="0">
                <a:solidFill>
                  <a:srgbClr val="F52BB2"/>
                </a:solidFill>
              </a:rPr>
              <a:t>Иркутской области</a:t>
            </a:r>
            <a:endParaRPr lang="ru-RU" sz="8000" dirty="0">
              <a:solidFill>
                <a:srgbClr val="F52BB2"/>
              </a:solidFill>
            </a:endParaRPr>
          </a:p>
        </p:txBody>
      </p:sp>
    </p:spTree>
    <p:extLst>
      <p:ext uri="{BB962C8B-B14F-4D97-AF65-F5344CB8AC3E}">
        <p14:creationId xmlns:p14="http://schemas.microsoft.com/office/powerpoint/2010/main" val="38258377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27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401" y="2751640"/>
            <a:ext cx="7290054" cy="1499616"/>
          </a:xfrm>
        </p:spPr>
        <p:txBody>
          <a:bodyPr>
            <a:noAutofit/>
          </a:bodyPr>
          <a:lstStyle/>
          <a:p>
            <a:r>
              <a:rPr lang="ru-RU" sz="3200" dirty="0"/>
              <a:t>под территориальным органом государственной власти следует понимать элемент ведомственной подсистемы органов государственной власти, иерархически подчиненный высшему или центральному органу государственной власти и осуществляющий часть полномочий, отнесенных к полномочиям соответствующей подсистемы органов государственной власти на нормативно определенной части территории государства или субъекта Федерации.</a:t>
            </a:r>
            <a:br>
              <a:rPr lang="ru-RU" sz="3200" dirty="0"/>
            </a:br>
            <a:endParaRPr lang="ru-RU" sz="3200" dirty="0"/>
          </a:p>
        </p:txBody>
      </p:sp>
    </p:spTree>
    <p:extLst>
      <p:ext uri="{BB962C8B-B14F-4D97-AF65-F5344CB8AC3E}">
        <p14:creationId xmlns:p14="http://schemas.microsoft.com/office/powerpoint/2010/main" val="625733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27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770" y="126612"/>
            <a:ext cx="8514471" cy="5556739"/>
          </a:xfrm>
        </p:spPr>
        <p:txBody>
          <a:bodyPr>
            <a:noAutofit/>
          </a:bodyPr>
          <a:lstStyle/>
          <a:p>
            <a:r>
              <a:rPr lang="ru-RU" sz="4000" dirty="0" smtClean="0"/>
              <a:t>Основными </a:t>
            </a:r>
            <a:r>
              <a:rPr lang="ru-RU" sz="4000" dirty="0"/>
              <a:t>принципами в деятельности территориальных органов являются: соблюдение законности, разделение законодательной, исполнительной и судебной властей, разграничение предметов ведения между федеральными органами исполнительной власти и органами исполнительной власти субъектов Федерации, персональная ответственность.</a:t>
            </a:r>
          </a:p>
        </p:txBody>
      </p:sp>
    </p:spTree>
    <p:extLst>
      <p:ext uri="{BB962C8B-B14F-4D97-AF65-F5344CB8AC3E}">
        <p14:creationId xmlns:p14="http://schemas.microsoft.com/office/powerpoint/2010/main" val="33442707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27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96" y="585216"/>
            <a:ext cx="7290054" cy="1499616"/>
          </a:xfrm>
        </p:spPr>
        <p:txBody>
          <a:bodyPr>
            <a:normAutofit fontScale="90000"/>
          </a:bodyPr>
          <a:lstStyle/>
          <a:p>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endParaRPr lang="ru-RU" sz="3600" dirty="0"/>
          </a:p>
        </p:txBody>
      </p:sp>
      <p:sp>
        <p:nvSpPr>
          <p:cNvPr id="4" name="Прямоугольник 3"/>
          <p:cNvSpPr/>
          <p:nvPr/>
        </p:nvSpPr>
        <p:spPr>
          <a:xfrm>
            <a:off x="411481" y="450168"/>
            <a:ext cx="8577776" cy="8402300"/>
          </a:xfrm>
          <a:prstGeom prst="rect">
            <a:avLst/>
          </a:prstGeom>
        </p:spPr>
        <p:txBody>
          <a:bodyPr wrap="square">
            <a:spAutoFit/>
          </a:bodyPr>
          <a:lstStyle/>
          <a:p>
            <a:r>
              <a:rPr lang="ru-RU" sz="3600" dirty="0">
                <a:solidFill>
                  <a:srgbClr val="000000"/>
                </a:solidFill>
                <a:latin typeface="tahoma" panose="020B0604030504040204" pitchFamily="34" charset="0"/>
              </a:rPr>
              <a:t>Территориальные органы федеральных органов исполнительной власти в Иркутской области</a:t>
            </a:r>
            <a:r>
              <a:rPr lang="ru-RU" sz="3600" dirty="0">
                <a:solidFill>
                  <a:prstClr val="black"/>
                </a:solidFill>
              </a:rPr>
              <a:t/>
            </a:r>
            <a:br>
              <a:rPr lang="ru-RU" sz="3600" dirty="0">
                <a:solidFill>
                  <a:prstClr val="black"/>
                </a:solidFill>
              </a:rPr>
            </a:br>
            <a:r>
              <a:rPr lang="ru-RU" sz="3600" dirty="0">
                <a:solidFill>
                  <a:srgbClr val="000000"/>
                </a:solidFill>
                <a:latin typeface="tahoma" panose="020B0604030504040204" pitchFamily="34" charset="0"/>
              </a:rPr>
              <a:t>Территориальные органы федеральных органов исполнительной власти образуются приказом федерального органа исполнительной власти для осуществления полномочий федерального органа исполнительной власти на определенной территории в соответствии с утвержденной в установленном порядке схемой размещения территориальных органов федерального органа исполнительной власти.</a:t>
            </a:r>
            <a:endParaRPr lang="ru-RU" sz="3600" dirty="0">
              <a:solidFill>
                <a:prstClr val="black"/>
              </a:solidFill>
            </a:endParaRPr>
          </a:p>
        </p:txBody>
      </p:sp>
    </p:spTree>
    <p:extLst>
      <p:ext uri="{BB962C8B-B14F-4D97-AF65-F5344CB8AC3E}">
        <p14:creationId xmlns:p14="http://schemas.microsoft.com/office/powerpoint/2010/main" val="2134778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2700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200466" y="1133934"/>
            <a:ext cx="8943535" cy="7109639"/>
          </a:xfrm>
          <a:prstGeom prst="rect">
            <a:avLst/>
          </a:prstGeom>
        </p:spPr>
        <p:txBody>
          <a:bodyPr wrap="square">
            <a:spAutoFit/>
          </a:bodyPr>
          <a:lstStyle/>
          <a:p>
            <a:r>
              <a:rPr lang="ru-RU" sz="2400" dirty="0" smtClean="0">
                <a:solidFill>
                  <a:prstClr val="black"/>
                </a:solidFill>
              </a:rPr>
              <a:t>Признаки территориальных органов федеральной исполнительной власти :</a:t>
            </a:r>
            <a:r>
              <a:rPr lang="ru-RU" sz="2400" dirty="0">
                <a:solidFill>
                  <a:prstClr val="black"/>
                </a:solidFill>
              </a:rPr>
              <a:t/>
            </a:r>
            <a:br>
              <a:rPr lang="ru-RU" sz="2400" dirty="0">
                <a:solidFill>
                  <a:prstClr val="black"/>
                </a:solidFill>
              </a:rPr>
            </a:br>
            <a:r>
              <a:rPr lang="ru-RU" sz="2400" dirty="0">
                <a:solidFill>
                  <a:prstClr val="black"/>
                </a:solidFill>
              </a:rPr>
              <a:t>1.  Территориальный орган государственной власти осуществляет часть функций создавшего его высшего или центрального органа государственной власти;</a:t>
            </a:r>
            <a:br>
              <a:rPr lang="ru-RU" sz="2400" dirty="0">
                <a:solidFill>
                  <a:prstClr val="black"/>
                </a:solidFill>
              </a:rPr>
            </a:br>
            <a:r>
              <a:rPr lang="ru-RU" sz="2400" dirty="0">
                <a:solidFill>
                  <a:prstClr val="black"/>
                </a:solidFill>
              </a:rPr>
              <a:t>2. Территориальные органы государственной власти иерархически взаимосвязаны с высшим или центральным органом государственной власти. ;</a:t>
            </a:r>
            <a:br>
              <a:rPr lang="ru-RU" sz="2400" dirty="0">
                <a:solidFill>
                  <a:prstClr val="black"/>
                </a:solidFill>
              </a:rPr>
            </a:br>
            <a:r>
              <a:rPr lang="ru-RU" sz="2400" dirty="0">
                <a:solidFill>
                  <a:prstClr val="black"/>
                </a:solidFill>
              </a:rPr>
              <a:t>3. Компетенция территориального органа власти распространяется не на всю территорию государства или субъекта федеративного государства, а только на определенную его часть — федеральный округ, субъект Федерации, административно-территориальную единицу субъекта Федерации;</a:t>
            </a:r>
            <a:br>
              <a:rPr lang="ru-RU" sz="2400" dirty="0">
                <a:solidFill>
                  <a:prstClr val="black"/>
                </a:solidFill>
              </a:rPr>
            </a:br>
            <a:r>
              <a:rPr lang="ru-RU" sz="2400" dirty="0">
                <a:solidFill>
                  <a:prstClr val="black"/>
                </a:solidFill>
              </a:rPr>
              <a:t>4. Совокупная территориальная юрисдикция всех территориальных органов, входящих в ту или иную подсистему органа государственной власти, должна представлять собой территорию государства или субъекта в федеративном государстве;</a:t>
            </a:r>
            <a:br>
              <a:rPr lang="ru-RU" sz="2400" dirty="0">
                <a:solidFill>
                  <a:prstClr val="black"/>
                </a:solidFill>
              </a:rPr>
            </a:br>
            <a:endParaRPr lang="ru-RU" sz="2400" dirty="0">
              <a:solidFill>
                <a:prstClr val="black"/>
              </a:solidFill>
            </a:endParaRPr>
          </a:p>
        </p:txBody>
      </p:sp>
    </p:spTree>
    <p:extLst>
      <p:ext uri="{BB962C8B-B14F-4D97-AF65-F5344CB8AC3E}">
        <p14:creationId xmlns:p14="http://schemas.microsoft.com/office/powerpoint/2010/main" val="376567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936104"/>
          </a:xfrm>
        </p:spPr>
        <p:txBody>
          <a:bodyPr>
            <a:normAutofit/>
          </a:bodyPr>
          <a:lstStyle/>
          <a:p>
            <a:r>
              <a:rPr lang="ru-RU" sz="2800" dirty="0" smtClean="0"/>
              <a:t>Ресурсы государственного управления </a:t>
            </a:r>
            <a:r>
              <a:rPr lang="ru-RU" sz="3200" dirty="0" smtClean="0"/>
              <a:t> </a:t>
            </a:r>
            <a:endParaRPr lang="ru-RU" dirty="0"/>
          </a:p>
        </p:txBody>
      </p:sp>
      <p:sp>
        <p:nvSpPr>
          <p:cNvPr id="3" name="Подзаголовок 2"/>
          <p:cNvSpPr>
            <a:spLocks noGrp="1"/>
          </p:cNvSpPr>
          <p:nvPr>
            <p:ph type="subTitle" idx="1"/>
          </p:nvPr>
        </p:nvSpPr>
        <p:spPr>
          <a:xfrm>
            <a:off x="323528" y="1340768"/>
            <a:ext cx="8496944" cy="4896544"/>
          </a:xfrm>
        </p:spPr>
        <p:txBody>
          <a:bodyPr>
            <a:noAutofit/>
          </a:bodyPr>
          <a:lstStyle/>
          <a:p>
            <a:pPr algn="just">
              <a:spcBef>
                <a:spcPts val="0"/>
              </a:spcBef>
            </a:pPr>
            <a:r>
              <a:rPr lang="ru-RU" sz="2400" dirty="0" smtClean="0"/>
              <a:t>включают финансовые, имущественные, природные и иные ресурсы государства, которые можно выделить на достижение государственных целей, а также средства частных лиц, внешние и внутренние займы, другие негосударственные ресурсы, которые на законном основании могут быть направлены на эти цели. Определенная часть государственных финансовых ресурсов обособляется в виде различных фондов. Государственная собственность представляет собой запасы государственных ресурсов, доходы и расходы бюджета — их поток. Если в частном секторе поток ресурсов обычно соответствует их запасам (так как доход распределяется в соответствии с капиталом), то государство, занимаясь перераспределением доходов, имеет в национальном доходе страны больший удельный вес, чем в совокупном капитале или в производстве реализуемых на рынке товаров и услуг.</a:t>
            </a:r>
            <a:endParaRPr lang="ru-RU" sz="2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444" y="866570"/>
            <a:ext cx="7398200" cy="4732372"/>
          </a:xfrm>
        </p:spPr>
        <p:txBody>
          <a:bodyPr>
            <a:noAutofit/>
          </a:bodyPr>
          <a:lstStyle/>
          <a:p>
            <a:r>
              <a:rPr lang="ru-RU" sz="5400" dirty="0" smtClean="0"/>
              <a:t>На территории Иркутской области всего пятьдесят территориальных органов федеральной исполнительной власти.</a:t>
            </a:r>
            <a:endParaRPr lang="ru-RU" sz="5400" dirty="0"/>
          </a:p>
        </p:txBody>
      </p:sp>
    </p:spTree>
    <p:extLst>
      <p:ext uri="{BB962C8B-B14F-4D97-AF65-F5344CB8AC3E}">
        <p14:creationId xmlns:p14="http://schemas.microsoft.com/office/powerpoint/2010/main" val="42507702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56991" y="276051"/>
            <a:ext cx="8768961" cy="1569660"/>
          </a:xfrm>
          <a:prstGeom prst="rect">
            <a:avLst/>
          </a:prstGeom>
        </p:spPr>
        <p:txBody>
          <a:bodyPr wrap="square">
            <a:spAutoFit/>
          </a:bodyPr>
          <a:lstStyle/>
          <a:p>
            <a:pPr algn="ctr"/>
            <a:r>
              <a:rPr lang="ru-RU" sz="3200" dirty="0" smtClean="0">
                <a:solidFill>
                  <a:srgbClr val="2683C6">
                    <a:lumMod val="50000"/>
                  </a:srgbClr>
                </a:solidFill>
                <a:latin typeface="Georgia" panose="02040502050405020303" pitchFamily="18" charset="0"/>
                <a:cs typeface="Estrangelo Edessa" panose="03080600000000000000" pitchFamily="66" charset="0"/>
              </a:rPr>
              <a:t>Например,  территориальный орган федеральной исполнительной власти- УФМС России по Иркутской области</a:t>
            </a:r>
            <a:endParaRPr lang="ru-RU" sz="3200" dirty="0">
              <a:solidFill>
                <a:srgbClr val="2683C6">
                  <a:lumMod val="50000"/>
                </a:srgbClr>
              </a:solidFill>
              <a:latin typeface="Georgia" panose="02040502050405020303" pitchFamily="18" charset="0"/>
              <a:cs typeface="Estrangelo Edessa" panose="03080600000000000000" pitchFamily="66" charset="0"/>
            </a:endParaRPr>
          </a:p>
        </p:txBody>
      </p:sp>
      <p:sp>
        <p:nvSpPr>
          <p:cNvPr id="3" name="Прямоугольник 2"/>
          <p:cNvSpPr/>
          <p:nvPr/>
        </p:nvSpPr>
        <p:spPr>
          <a:xfrm>
            <a:off x="2286001" y="3105838"/>
            <a:ext cx="5215597" cy="461665"/>
          </a:xfrm>
          <a:prstGeom prst="rect">
            <a:avLst/>
          </a:prstGeom>
        </p:spPr>
        <p:txBody>
          <a:bodyPr wrap="square">
            <a:spAutoFit/>
          </a:bodyPr>
          <a:lstStyle/>
          <a:p>
            <a:endParaRPr lang="ru-RU" sz="2400" dirty="0">
              <a:solidFill>
                <a:srgbClr val="242424"/>
              </a:solidFill>
              <a:latin typeface="Arial" panose="020B0604020202020204" pitchFamily="34" charset="0"/>
            </a:endParaRPr>
          </a:p>
        </p:txBody>
      </p:sp>
      <p:sp>
        <p:nvSpPr>
          <p:cNvPr id="4" name="Прямоугольник 3"/>
          <p:cNvSpPr/>
          <p:nvPr/>
        </p:nvSpPr>
        <p:spPr>
          <a:xfrm>
            <a:off x="156991" y="1586430"/>
            <a:ext cx="8890613" cy="6647974"/>
          </a:xfrm>
          <a:prstGeom prst="rect">
            <a:avLst/>
          </a:prstGeom>
        </p:spPr>
        <p:txBody>
          <a:bodyPr wrap="square">
            <a:spAutoFit/>
          </a:bodyPr>
          <a:lstStyle/>
          <a:p>
            <a:r>
              <a:rPr lang="ru-RU" sz="2400" dirty="0">
                <a:solidFill>
                  <a:srgbClr val="333333"/>
                </a:solidFill>
                <a:latin typeface="Arial" panose="020B0604020202020204" pitchFamily="34" charset="0"/>
              </a:rPr>
              <a:t>Управление Федеральной миграционной службы по Иркутской области является территориальным органом Федеральной миграционной службы в субъекте Российской Федерации, осуществляющим правоприменительные функции, функции по контролю, надзору и оказанию государственных услуг в сфере миграции на территории Иркутской области </a:t>
            </a:r>
            <a:endParaRPr lang="ru-RU" sz="2400" dirty="0" smtClean="0">
              <a:solidFill>
                <a:srgbClr val="333333"/>
              </a:solidFill>
              <a:latin typeface="Arial" panose="020B0604020202020204" pitchFamily="34" charset="0"/>
            </a:endParaRPr>
          </a:p>
          <a:p>
            <a:r>
              <a:rPr lang="ru-RU" sz="2400" dirty="0">
                <a:solidFill>
                  <a:prstClr val="black"/>
                </a:solidFill>
              </a:rPr>
              <a:t>Основными задачами Управления являются: </a:t>
            </a:r>
          </a:p>
          <a:p>
            <a:r>
              <a:rPr lang="ru-RU" sz="2400" dirty="0">
                <a:solidFill>
                  <a:prstClr val="black"/>
                </a:solidFill>
              </a:rPr>
              <a:t>6.1. Производство по делам о гражданстве Российской </a:t>
            </a:r>
            <a:r>
              <a:rPr lang="ru-RU" sz="2400" dirty="0" smtClean="0">
                <a:solidFill>
                  <a:prstClr val="black"/>
                </a:solidFill>
              </a:rPr>
              <a:t>Федерации.</a:t>
            </a:r>
            <a:r>
              <a:rPr lang="ru-RU" sz="2400" dirty="0">
                <a:solidFill>
                  <a:prstClr val="black"/>
                </a:solidFill>
              </a:rPr>
              <a:t> </a:t>
            </a:r>
          </a:p>
          <a:p>
            <a:r>
              <a:rPr lang="ru-RU" sz="2400" dirty="0">
                <a:solidFill>
                  <a:prstClr val="black"/>
                </a:solidFill>
              </a:rPr>
              <a:t>6.2. Осуществление регистрационного учета граждан Российской Федерации по месту пребывания и по месту жительства в пределах Российской Федерации. </a:t>
            </a:r>
          </a:p>
          <a:p>
            <a:r>
              <a:rPr lang="ru-RU" sz="2400" dirty="0">
                <a:solidFill>
                  <a:prstClr val="black"/>
                </a:solidFill>
              </a:rPr>
              <a:t>6.3. Оформление и выдача иностранным гражданам и лицам без гражданства документов для въезда в Российскую </a:t>
            </a:r>
            <a:r>
              <a:rPr lang="ru-RU" sz="2400" dirty="0" smtClean="0">
                <a:solidFill>
                  <a:prstClr val="black"/>
                </a:solidFill>
              </a:rPr>
              <a:t>Федерацию.</a:t>
            </a:r>
            <a:r>
              <a:rPr lang="ru-RU" sz="2400" dirty="0">
                <a:solidFill>
                  <a:prstClr val="black"/>
                </a:solidFill>
              </a:rPr>
              <a:t> </a:t>
            </a:r>
          </a:p>
          <a:p>
            <a:r>
              <a:rPr lang="ru-RU" sz="2400" dirty="0">
                <a:solidFill>
                  <a:prstClr val="black"/>
                </a:solidFill>
              </a:rPr>
              <a:t>6.4. Осуществление федерального государственного контроля (надзора) в сфере миграции. </a:t>
            </a:r>
          </a:p>
          <a:p>
            <a:endParaRPr lang="ru-RU" dirty="0">
              <a:solidFill>
                <a:prstClr val="black"/>
              </a:solidFill>
            </a:endParaRPr>
          </a:p>
        </p:txBody>
      </p:sp>
    </p:spTree>
    <p:extLst>
      <p:ext uri="{BB962C8B-B14F-4D97-AF65-F5344CB8AC3E}">
        <p14:creationId xmlns:p14="http://schemas.microsoft.com/office/powerpoint/2010/main" val="6097331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165254" y="242372"/>
            <a:ext cx="8337015" cy="4524315"/>
          </a:xfrm>
          <a:prstGeom prst="rect">
            <a:avLst/>
          </a:prstGeom>
        </p:spPr>
        <p:txBody>
          <a:bodyPr wrap="square">
            <a:spAutoFit/>
          </a:bodyPr>
          <a:lstStyle/>
          <a:p>
            <a:pPr algn="just"/>
            <a:r>
              <a:rPr lang="ru-RU" sz="2400" dirty="0">
                <a:solidFill>
                  <a:srgbClr val="333333"/>
                </a:solidFill>
                <a:latin typeface="Arial" panose="020B0604020202020204" pitchFamily="34" charset="0"/>
              </a:rPr>
              <a:t>6.5. Осуществление миграционного учета иностранных граждан и лиц без гражданства в Российской Федерации. </a:t>
            </a:r>
          </a:p>
          <a:p>
            <a:pPr algn="just"/>
            <a:r>
              <a:rPr lang="ru-RU" sz="2400" dirty="0">
                <a:solidFill>
                  <a:srgbClr val="333333"/>
                </a:solidFill>
                <a:latin typeface="Arial" panose="020B0604020202020204" pitchFamily="34" charset="0"/>
              </a:rPr>
              <a:t>6.6. Реализация во взаимодействии с другими территориальными органами федеральных органов исполнительной власти мер по предупреждению и пресечению незаконной миграции. </a:t>
            </a:r>
          </a:p>
          <a:p>
            <a:pPr algn="just"/>
            <a:r>
              <a:rPr lang="ru-RU" sz="2400" dirty="0">
                <a:solidFill>
                  <a:srgbClr val="333333"/>
                </a:solidFill>
                <a:latin typeface="Arial" panose="020B0604020202020204" pitchFamily="34" charset="0"/>
              </a:rPr>
              <a:t>6.7. Исполнение законодательства Российской Федерации по вопросам беженцев и вынужденных переселенцев, участие в установленном порядке в предоставлении политического убежища иностранным гражданам и лицам </a:t>
            </a:r>
            <a:r>
              <a:rPr lang="ru-RU" sz="2400" dirty="0" smtClean="0">
                <a:solidFill>
                  <a:srgbClr val="333333"/>
                </a:solidFill>
                <a:latin typeface="Arial" panose="020B0604020202020204" pitchFamily="34" charset="0"/>
              </a:rPr>
              <a:t>без гражданства</a:t>
            </a:r>
            <a:r>
              <a:rPr lang="ru-RU" sz="2400" dirty="0">
                <a:solidFill>
                  <a:srgbClr val="333333"/>
                </a:solidFill>
                <a:latin typeface="Arial" panose="020B0604020202020204" pitchFamily="34" charset="0"/>
              </a:rPr>
              <a:t>. </a:t>
            </a:r>
          </a:p>
        </p:txBody>
      </p:sp>
      <p:pic>
        <p:nvPicPr>
          <p:cNvPr id="1026" name="Picture 2" descr="Начальник УФМС России по Иркутской обла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0" y="3614393"/>
            <a:ext cx="1659788" cy="297369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7778" y="4383794"/>
            <a:ext cx="4572000" cy="1569660"/>
          </a:xfrm>
          <a:prstGeom prst="rect">
            <a:avLst/>
          </a:prstGeom>
        </p:spPr>
        <p:txBody>
          <a:bodyPr>
            <a:spAutoFit/>
          </a:bodyPr>
          <a:lstStyle/>
          <a:p>
            <a:r>
              <a:rPr lang="ru-RU" sz="2400" b="1" dirty="0" err="1">
                <a:solidFill>
                  <a:srgbClr val="242424"/>
                </a:solidFill>
                <a:latin typeface="Arial" panose="020B0604020202020204" pitchFamily="34" charset="0"/>
              </a:rPr>
              <a:t>Маркатюк</a:t>
            </a:r>
            <a:r>
              <a:rPr lang="ru-RU" sz="2400" b="1" dirty="0">
                <a:solidFill>
                  <a:srgbClr val="242424"/>
                </a:solidFill>
                <a:latin typeface="Arial" panose="020B0604020202020204" pitchFamily="34" charset="0"/>
              </a:rPr>
              <a:t> Юрий Владимирович</a:t>
            </a:r>
            <a:endParaRPr lang="ru-RU" sz="2400" dirty="0">
              <a:solidFill>
                <a:srgbClr val="242424"/>
              </a:solidFill>
              <a:latin typeface="Arial" panose="020B0604020202020204" pitchFamily="34" charset="0"/>
            </a:endParaRPr>
          </a:p>
          <a:p>
            <a:r>
              <a:rPr lang="ru-RU" sz="2400" dirty="0">
                <a:solidFill>
                  <a:srgbClr val="242424"/>
                </a:solidFill>
                <a:latin typeface="Arial" panose="020B0604020202020204" pitchFamily="34" charset="0"/>
              </a:rPr>
              <a:t>Начальник УФМС России по Иркутской области</a:t>
            </a:r>
          </a:p>
        </p:txBody>
      </p:sp>
    </p:spTree>
    <p:extLst>
      <p:ext uri="{BB962C8B-B14F-4D97-AF65-F5344CB8AC3E}">
        <p14:creationId xmlns:p14="http://schemas.microsoft.com/office/powerpoint/2010/main" val="17696201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84000"/>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286000" y="2828839"/>
            <a:ext cx="4572000" cy="461665"/>
          </a:xfrm>
          <a:prstGeom prst="rect">
            <a:avLst/>
          </a:prstGeom>
        </p:spPr>
        <p:txBody>
          <a:bodyPr>
            <a:spAutoFit/>
          </a:bodyPr>
          <a:lstStyle/>
          <a:p>
            <a:endParaRPr lang="ru-RU" sz="2400" dirty="0">
              <a:solidFill>
                <a:srgbClr val="242424"/>
              </a:solidFill>
              <a:latin typeface="Arial" panose="020B0604020202020204" pitchFamily="34" charset="0"/>
            </a:endParaRPr>
          </a:p>
        </p:txBody>
      </p:sp>
      <p:sp>
        <p:nvSpPr>
          <p:cNvPr id="4" name="Прямоугольник 3"/>
          <p:cNvSpPr/>
          <p:nvPr/>
        </p:nvSpPr>
        <p:spPr>
          <a:xfrm>
            <a:off x="2" y="253388"/>
            <a:ext cx="8973111" cy="1569660"/>
          </a:xfrm>
          <a:prstGeom prst="rect">
            <a:avLst/>
          </a:prstGeom>
        </p:spPr>
        <p:txBody>
          <a:bodyPr wrap="square">
            <a:spAutoFit/>
          </a:bodyPr>
          <a:lstStyle/>
          <a:p>
            <a:pPr algn="ctr"/>
            <a:r>
              <a:rPr lang="ru-RU" sz="3200" dirty="0" smtClean="0">
                <a:solidFill>
                  <a:srgbClr val="7030A0"/>
                </a:solidFill>
              </a:rPr>
              <a:t>Так же одним из территориальных органов федеральной исполнительной власти является-МЧС </a:t>
            </a:r>
            <a:r>
              <a:rPr lang="ru-RU" sz="3200" dirty="0">
                <a:solidFill>
                  <a:srgbClr val="7030A0"/>
                </a:solidFill>
              </a:rPr>
              <a:t>России по иркутской области</a:t>
            </a:r>
          </a:p>
        </p:txBody>
      </p:sp>
      <p:sp>
        <p:nvSpPr>
          <p:cNvPr id="6" name="Прямоугольник 5"/>
          <p:cNvSpPr/>
          <p:nvPr/>
        </p:nvSpPr>
        <p:spPr>
          <a:xfrm>
            <a:off x="223092" y="1266091"/>
            <a:ext cx="8750021" cy="3539430"/>
          </a:xfrm>
          <a:prstGeom prst="rect">
            <a:avLst/>
          </a:prstGeom>
        </p:spPr>
        <p:txBody>
          <a:bodyPr wrap="square">
            <a:spAutoFit/>
          </a:bodyPr>
          <a:lstStyle/>
          <a:p>
            <a:r>
              <a:rPr lang="ru-RU" sz="2800" dirty="0" smtClean="0">
                <a:solidFill>
                  <a:srgbClr val="4E4E4E"/>
                </a:solidFill>
                <a:latin typeface="arial" panose="020B0604020202020204" pitchFamily="34" charset="0"/>
              </a:rPr>
              <a:t>территориальный орган </a:t>
            </a:r>
            <a:r>
              <a:rPr lang="ru-RU" sz="2800" dirty="0">
                <a:solidFill>
                  <a:srgbClr val="4E4E4E"/>
                </a:solidFill>
                <a:latin typeface="arial" panose="020B0604020202020204" pitchFamily="34" charset="0"/>
              </a:rPr>
              <a:t>Министерства Российской Федерации по делам гражданской обороны, чрезвычайным ситуациям и ликвидации последствий стихийных бедствий - органе, специально уполномоченном решать задачи гражданской обороны и задачи по предупреждению и ликвидации чрезвычайных ситуаций по субъекту Российской </a:t>
            </a:r>
            <a:r>
              <a:rPr lang="ru-RU" sz="2800" dirty="0" smtClean="0">
                <a:solidFill>
                  <a:srgbClr val="4E4E4E"/>
                </a:solidFill>
                <a:latin typeface="arial" panose="020B0604020202020204" pitchFamily="34" charset="0"/>
              </a:rPr>
              <a:t>Федерации.</a:t>
            </a:r>
            <a:endParaRPr lang="ru-RU" sz="2800" dirty="0">
              <a:solidFill>
                <a:prstClr val="black"/>
              </a:solidFill>
            </a:endParaRPr>
          </a:p>
        </p:txBody>
      </p:sp>
      <p:sp>
        <p:nvSpPr>
          <p:cNvPr id="7" name="Прямоугольник 6"/>
          <p:cNvSpPr/>
          <p:nvPr/>
        </p:nvSpPr>
        <p:spPr>
          <a:xfrm>
            <a:off x="305972" y="4093697"/>
            <a:ext cx="8411124" cy="3970318"/>
          </a:xfrm>
          <a:prstGeom prst="rect">
            <a:avLst/>
          </a:prstGeom>
        </p:spPr>
        <p:txBody>
          <a:bodyPr wrap="square">
            <a:spAutoFit/>
          </a:bodyPr>
          <a:lstStyle/>
          <a:p>
            <a:r>
              <a:rPr lang="ru-RU" sz="2800" b="1" dirty="0">
                <a:solidFill>
                  <a:srgbClr val="4E4E4E"/>
                </a:solidFill>
                <a:latin typeface="arial" panose="020B0604020202020204" pitchFamily="34" charset="0"/>
              </a:rPr>
              <a:t>основными задачами Главного Управления являются:</a:t>
            </a:r>
          </a:p>
          <a:p>
            <a:pPr algn="just"/>
            <a:r>
              <a:rPr lang="ru-RU" sz="2800" dirty="0">
                <a:solidFill>
                  <a:srgbClr val="4E4E4E"/>
                </a:solidFill>
                <a:latin typeface="arial" panose="020B0604020202020204" pitchFamily="34" charset="0"/>
              </a:rPr>
              <a:t>1) реализация государственной политики в области гражданской обороны, защиты населения и территорий от чрезвычайных ситуаций, обеспечения пожарной безопасности и безопасности людей на водных объектах на территории Иркутской области  в пределах установленных полномочий;</a:t>
            </a:r>
          </a:p>
        </p:txBody>
      </p:sp>
    </p:spTree>
    <p:extLst>
      <p:ext uri="{BB962C8B-B14F-4D97-AF65-F5344CB8AC3E}">
        <p14:creationId xmlns:p14="http://schemas.microsoft.com/office/powerpoint/2010/main" val="12050828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84000"/>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781759" y="2932710"/>
            <a:ext cx="4572000" cy="646331"/>
          </a:xfrm>
          <a:prstGeom prst="rect">
            <a:avLst/>
          </a:prstGeom>
        </p:spPr>
        <p:txBody>
          <a:bodyPr>
            <a:spAutoFit/>
          </a:bodyPr>
          <a:lstStyle/>
          <a:p>
            <a:r>
              <a:rPr lang="ru-RU" dirty="0" smtClean="0">
                <a:solidFill>
                  <a:prstClr val="black"/>
                </a:solidFill>
              </a:rPr>
              <a:t/>
            </a:r>
            <a:br>
              <a:rPr lang="ru-RU" dirty="0" smtClean="0">
                <a:solidFill>
                  <a:prstClr val="black"/>
                </a:solidFill>
              </a:rPr>
            </a:br>
            <a:endParaRPr lang="ru-RU" dirty="0">
              <a:solidFill>
                <a:prstClr val="black"/>
              </a:solidFill>
            </a:endParaRPr>
          </a:p>
        </p:txBody>
      </p:sp>
      <p:sp>
        <p:nvSpPr>
          <p:cNvPr id="3" name="Прямоугольник 2"/>
          <p:cNvSpPr/>
          <p:nvPr/>
        </p:nvSpPr>
        <p:spPr>
          <a:xfrm>
            <a:off x="289192" y="323559"/>
            <a:ext cx="8460956" cy="3046988"/>
          </a:xfrm>
          <a:prstGeom prst="rect">
            <a:avLst/>
          </a:prstGeom>
        </p:spPr>
        <p:txBody>
          <a:bodyPr wrap="square">
            <a:spAutoFit/>
          </a:bodyPr>
          <a:lstStyle/>
          <a:p>
            <a:r>
              <a:rPr lang="ru-RU" sz="3200" dirty="0">
                <a:solidFill>
                  <a:srgbClr val="4E4E4E"/>
                </a:solidFill>
                <a:latin typeface="arial" panose="020B0604020202020204" pitchFamily="34" charset="0"/>
              </a:rPr>
              <a:t>2) осуществление управления в пределах своей компетенции в области гражданской обороны, защиты населения и территорий от чрезвычайных ситуаций, обеспечения пожарной безопасности и безопасности людей на водных объектах</a:t>
            </a:r>
            <a:r>
              <a:rPr lang="ru-RU" sz="2400" dirty="0">
                <a:solidFill>
                  <a:srgbClr val="4E4E4E"/>
                </a:solidFill>
                <a:latin typeface="arial" panose="020B0604020202020204" pitchFamily="34" charset="0"/>
              </a:rPr>
              <a:t>;</a:t>
            </a:r>
            <a:endParaRPr lang="ru-RU" sz="2400" dirty="0">
              <a:solidFill>
                <a:prstClr val="black"/>
              </a:solidFill>
            </a:endParaRPr>
          </a:p>
        </p:txBody>
      </p:sp>
      <p:sp>
        <p:nvSpPr>
          <p:cNvPr id="4" name="Прямоугольник 3"/>
          <p:cNvSpPr/>
          <p:nvPr/>
        </p:nvSpPr>
        <p:spPr>
          <a:xfrm>
            <a:off x="289193" y="2820318"/>
            <a:ext cx="8370065" cy="4031873"/>
          </a:xfrm>
          <a:prstGeom prst="rect">
            <a:avLst/>
          </a:prstGeom>
        </p:spPr>
        <p:txBody>
          <a:bodyPr wrap="square">
            <a:spAutoFit/>
          </a:bodyPr>
          <a:lstStyle/>
          <a:p>
            <a:r>
              <a:rPr lang="ru-RU" sz="3200" dirty="0">
                <a:solidFill>
                  <a:srgbClr val="4E4E4E"/>
                </a:solidFill>
                <a:latin typeface="arial" panose="020B0604020202020204" pitchFamily="34" charset="0"/>
              </a:rPr>
              <a:t>3) осуществление в установленном порядке надзорных и контрольных функций в области гражданской обороны, защиты населения и территорий от чрезвычайных ситуаций, обеспечения пожарной безопасности и безопасности людей на водных объектах на территории Иркутской области;</a:t>
            </a:r>
            <a:endParaRPr lang="ru-RU" sz="3200" dirty="0">
              <a:solidFill>
                <a:prstClr val="black"/>
              </a:solidFill>
            </a:endParaRPr>
          </a:p>
        </p:txBody>
      </p:sp>
    </p:spTree>
    <p:extLst>
      <p:ext uri="{BB962C8B-B14F-4D97-AF65-F5344CB8AC3E}">
        <p14:creationId xmlns:p14="http://schemas.microsoft.com/office/powerpoint/2010/main" val="2401556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84000"/>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173516" y="264405"/>
            <a:ext cx="8527055" cy="3046988"/>
          </a:xfrm>
          <a:prstGeom prst="rect">
            <a:avLst/>
          </a:prstGeom>
        </p:spPr>
        <p:txBody>
          <a:bodyPr wrap="square">
            <a:spAutoFit/>
          </a:bodyPr>
          <a:lstStyle/>
          <a:p>
            <a:r>
              <a:rPr lang="ru-RU" sz="2400" dirty="0">
                <a:solidFill>
                  <a:srgbClr val="4E4E4E"/>
                </a:solidFill>
                <a:latin typeface="arial" panose="020B0604020202020204" pitchFamily="34" charset="0"/>
              </a:rPr>
              <a:t>4) осуществление деятельности в пределах своей компетенции по организации и ведению гражданской обороны, экстренному реагированию при чрезвычайных ситуациях, в том числе по чрезвычайному гуманитарному реагированию, защите населения и территорий от чрезвычайных ситуаций и пожаров, обеспечению безопасности людей на водных объектах на территории Иркутской области.</a:t>
            </a:r>
            <a:endParaRPr lang="ru-RU" sz="2400" dirty="0">
              <a:solidFill>
                <a:prstClr val="black"/>
              </a:solidFill>
            </a:endParaRPr>
          </a:p>
        </p:txBody>
      </p:sp>
      <p:pic>
        <p:nvPicPr>
          <p:cNvPr id="2050" name="Picture 2" descr="http://img2.sibnovosti.ru/pictures/0536/6672/v_irkutskoy_oblasti_naznachen_regionalnyy_nachalnik_gu_mchs_rossii_thumb_fed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491" y="2655065"/>
            <a:ext cx="5081530" cy="383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305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http://www.38.mchs.gov.ru/nv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252" y="1772530"/>
            <a:ext cx="1976341" cy="37179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23283" y="2577947"/>
            <a:ext cx="5015429" cy="2308324"/>
          </a:xfrm>
          <a:prstGeom prst="rect">
            <a:avLst/>
          </a:prstGeom>
        </p:spPr>
        <p:txBody>
          <a:bodyPr wrap="square">
            <a:spAutoFit/>
          </a:bodyPr>
          <a:lstStyle/>
          <a:p>
            <a:pPr algn="just"/>
            <a:r>
              <a:rPr lang="ru-RU" sz="2400" dirty="0">
                <a:solidFill>
                  <a:prstClr val="black"/>
                </a:solidFill>
                <a:latin typeface="arial" panose="020B0604020202020204" pitchFamily="34" charset="0"/>
              </a:rPr>
              <a:t>Начальник Главного управления МЧС России по Иркутской области  </a:t>
            </a:r>
          </a:p>
          <a:p>
            <a:pPr algn="just"/>
            <a:r>
              <a:rPr lang="ru-RU" sz="2400" dirty="0">
                <a:solidFill>
                  <a:prstClr val="black"/>
                </a:solidFill>
                <a:latin typeface="arial" panose="020B0604020202020204" pitchFamily="34" charset="0"/>
              </a:rPr>
              <a:t>полковник внутренней службы</a:t>
            </a:r>
          </a:p>
          <a:p>
            <a:r>
              <a:rPr lang="ru-RU" sz="2400" b="1" dirty="0">
                <a:solidFill>
                  <a:prstClr val="black"/>
                </a:solidFill>
                <a:latin typeface="arial" panose="020B0604020202020204" pitchFamily="34" charset="0"/>
              </a:rPr>
              <a:t>Нелюбов</a:t>
            </a:r>
          </a:p>
          <a:p>
            <a:r>
              <a:rPr lang="ru-RU" sz="2400" b="1" dirty="0">
                <a:solidFill>
                  <a:prstClr val="black"/>
                </a:solidFill>
                <a:latin typeface="arial" panose="020B0604020202020204" pitchFamily="34" charset="0"/>
              </a:rPr>
              <a:t>Валентин Николаевич</a:t>
            </a:r>
          </a:p>
        </p:txBody>
      </p:sp>
    </p:spTree>
    <p:extLst>
      <p:ext uri="{BB962C8B-B14F-4D97-AF65-F5344CB8AC3E}">
        <p14:creationId xmlns:p14="http://schemas.microsoft.com/office/powerpoint/2010/main" val="37371345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eaLnBrk="1" fontAlgn="auto" hangingPunct="1">
              <a:spcAft>
                <a:spcPts val="0"/>
              </a:spcAft>
              <a:defRPr/>
            </a:pPr>
            <a:r>
              <a:rPr lang="ru-RU" dirty="0" smtClean="0"/>
              <a:t>ФУНКЦИИ ОРГАНОВ ГОСУДАРСТВЕННОГО УПРАВЛЕНИЯ </a:t>
            </a:r>
            <a:endParaRPr lang="ru-RU" dirty="0"/>
          </a:p>
        </p:txBody>
      </p:sp>
      <p:sp>
        <p:nvSpPr>
          <p:cNvPr id="3075" name="Подзаголовок 2"/>
          <p:cNvSpPr>
            <a:spLocks noGrp="1"/>
          </p:cNvSpPr>
          <p:nvPr>
            <p:ph type="subTitle" idx="1"/>
          </p:nvPr>
        </p:nvSpPr>
        <p:spPr>
          <a:xfrm>
            <a:off x="4932363" y="4724400"/>
            <a:ext cx="3960812" cy="1873250"/>
          </a:xfrm>
        </p:spPr>
        <p:txBody>
          <a:bodyPr/>
          <a:lstStyle/>
          <a:p>
            <a:pPr eaLnBrk="1" hangingPunct="1"/>
            <a:endParaRPr lang="ru-RU" sz="1400" smtClean="0"/>
          </a:p>
          <a:p>
            <a:pPr eaLnBrk="1" hangingPunct="1"/>
            <a:endParaRPr lang="ru-RU" sz="1400" smtClean="0"/>
          </a:p>
          <a:p>
            <a:pPr eaLnBrk="1" hangingPunct="1"/>
            <a:endParaRPr lang="ru-RU" sz="1400" smtClean="0"/>
          </a:p>
          <a:p>
            <a:pPr eaLnBrk="1" hangingPunct="1"/>
            <a:r>
              <a:rPr lang="ru-RU" sz="1400" smtClean="0"/>
              <a:t>Май 2014</a:t>
            </a:r>
          </a:p>
        </p:txBody>
      </p:sp>
    </p:spTree>
    <p:extLst>
      <p:ext uri="{BB962C8B-B14F-4D97-AF65-F5344CB8AC3E}">
        <p14:creationId xmlns:p14="http://schemas.microsoft.com/office/powerpoint/2010/main" val="34438039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323850" y="549275"/>
            <a:ext cx="8362950" cy="5759450"/>
          </a:xfrm>
        </p:spPr>
        <p:txBody>
          <a:bodyPr/>
          <a:lstStyle/>
          <a:p>
            <a:pPr eaLnBrk="1" hangingPunct="1">
              <a:buFont typeface="Wingdings 2" pitchFamily="18" charset="2"/>
              <a:buNone/>
            </a:pPr>
            <a:endParaRPr lang="ru-RU" sz="2400" i="1" smtClean="0">
              <a:solidFill>
                <a:schemeClr val="bg1"/>
              </a:solidFill>
            </a:endParaRPr>
          </a:p>
          <a:p>
            <a:pPr eaLnBrk="1" hangingPunct="1">
              <a:buFont typeface="Wingdings 2" pitchFamily="18" charset="2"/>
              <a:buNone/>
            </a:pPr>
            <a:endParaRPr lang="ru-RU" sz="2400" i="1" smtClean="0">
              <a:solidFill>
                <a:schemeClr val="bg1"/>
              </a:solidFill>
            </a:endParaRPr>
          </a:p>
          <a:p>
            <a:pPr eaLnBrk="1" hangingPunct="1">
              <a:buFont typeface="Wingdings 2" pitchFamily="18" charset="2"/>
              <a:buNone/>
            </a:pPr>
            <a:r>
              <a:rPr lang="ru-RU" smtClean="0">
                <a:solidFill>
                  <a:schemeClr val="bg1"/>
                </a:solidFill>
              </a:rPr>
              <a:t>        Органы государственного управления – это разновидность органов государственной власти. Следовательно, им присущи основные черты, свойственные органам государственной власти . Орган государственного управления -понятие, которое обозначает  название органов, осуществляющих исполнительную деятельность (правительств, министерств, ведомств, исполнительных комитетов, советов). </a:t>
            </a:r>
          </a:p>
          <a:p>
            <a:pPr eaLnBrk="1" hangingPunct="1"/>
            <a:endParaRPr lang="ru-RU" smtClean="0"/>
          </a:p>
        </p:txBody>
      </p:sp>
    </p:spTree>
    <p:extLst>
      <p:ext uri="{BB962C8B-B14F-4D97-AF65-F5344CB8AC3E}">
        <p14:creationId xmlns:p14="http://schemas.microsoft.com/office/powerpoint/2010/main" val="4658841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468313" y="476250"/>
            <a:ext cx="8218487" cy="5832475"/>
          </a:xfrm>
        </p:spPr>
        <p:txBody>
          <a:bodyPr/>
          <a:lstStyle/>
          <a:p>
            <a:pPr eaLnBrk="1" hangingPunct="1">
              <a:buFont typeface="Wingdings 2" pitchFamily="18" charset="2"/>
              <a:buNone/>
            </a:pPr>
            <a:r>
              <a:rPr lang="ru-RU" b="1" smtClean="0"/>
              <a:t>     </a:t>
            </a:r>
            <a:r>
              <a:rPr lang="ru-RU" sz="2400" b="1" smtClean="0">
                <a:solidFill>
                  <a:schemeClr val="bg1"/>
                </a:solidFill>
              </a:rPr>
              <a:t>   </a:t>
            </a:r>
            <a:r>
              <a:rPr lang="ru-RU" sz="2500" b="1" smtClean="0">
                <a:solidFill>
                  <a:schemeClr val="bg1"/>
                </a:solidFill>
              </a:rPr>
              <a:t> </a:t>
            </a:r>
            <a:r>
              <a:rPr lang="ru-RU" sz="2500" smtClean="0">
                <a:solidFill>
                  <a:schemeClr val="bg1"/>
                </a:solidFill>
              </a:rPr>
              <a:t>Органы государственного управления</a:t>
            </a:r>
            <a:r>
              <a:rPr lang="ru-RU" sz="2500" b="1" smtClean="0">
                <a:solidFill>
                  <a:schemeClr val="bg1"/>
                </a:solidFill>
              </a:rPr>
              <a:t> </a:t>
            </a:r>
            <a:r>
              <a:rPr lang="ru-RU" sz="2500" smtClean="0">
                <a:solidFill>
                  <a:schemeClr val="bg1"/>
                </a:solidFill>
              </a:rPr>
              <a:t>по предметам ведения и в объеме своей компетенции самостоятельно осуществляют исполнительно-распорядительные функции, в первую очередь контрольные и надзорные.</a:t>
            </a:r>
          </a:p>
          <a:p>
            <a:pPr eaLnBrk="1" hangingPunct="1">
              <a:buFont typeface="Wingdings 2" pitchFamily="18" charset="2"/>
              <a:buNone/>
            </a:pPr>
            <a:r>
              <a:rPr lang="ru-RU" sz="2500" smtClean="0">
                <a:solidFill>
                  <a:schemeClr val="bg1"/>
                </a:solidFill>
              </a:rPr>
              <a:t>          К органам государственного управления можно отнести практически все линейные и функциональные подразделения органов исполнительной власти, которые осуществляют исполнительно-распорядительные функции по предметам ведения и в объеме компетенции, но не обладают такими функциями исполнительной власти, как осуществление государственной политики и нормотворческая.</a:t>
            </a:r>
          </a:p>
          <a:p>
            <a:pPr eaLnBrk="1" hangingPunct="1"/>
            <a:endParaRPr lang="ru-RU" sz="2200" smtClean="0"/>
          </a:p>
        </p:txBody>
      </p:sp>
    </p:spTree>
    <p:extLst>
      <p:ext uri="{BB962C8B-B14F-4D97-AF65-F5344CB8AC3E}">
        <p14:creationId xmlns:p14="http://schemas.microsoft.com/office/powerpoint/2010/main" val="290576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576064"/>
          </a:xfrm>
        </p:spPr>
        <p:txBody>
          <a:bodyPr>
            <a:normAutofit/>
          </a:bodyPr>
          <a:lstStyle/>
          <a:p>
            <a:r>
              <a:rPr lang="ru-RU" sz="2800" dirty="0" smtClean="0"/>
              <a:t>Государственная гражданская служба </a:t>
            </a:r>
            <a:endParaRPr lang="ru-RU" dirty="0"/>
          </a:p>
        </p:txBody>
      </p:sp>
      <p:sp>
        <p:nvSpPr>
          <p:cNvPr id="3" name="Подзаголовок 2"/>
          <p:cNvSpPr>
            <a:spLocks noGrp="1"/>
          </p:cNvSpPr>
          <p:nvPr>
            <p:ph type="subTitle" idx="1"/>
          </p:nvPr>
        </p:nvSpPr>
        <p:spPr>
          <a:xfrm>
            <a:off x="323528" y="1340768"/>
            <a:ext cx="8496944" cy="4896544"/>
          </a:xfrm>
        </p:spPr>
        <p:txBody>
          <a:bodyPr>
            <a:noAutofit/>
          </a:bodyPr>
          <a:lstStyle/>
          <a:p>
            <a:pPr algn="just" hangingPunct="0"/>
            <a:r>
              <a:rPr lang="ru-RU" dirty="0" smtClean="0"/>
              <a:t>вид государственной службы, представляющей собой профессиональную служебную деятельность граждан Российской Федерации на должностях государственной гражданской службы Российской Федерации по обеспечению исполнения полномочий федеральных государственных органов, государственных органов субъектов Российской Федерации, лиц, замещающих государственные должности Российской Федерации, и лиц, замещающих государственные должности субъектов Российской Федерации (включая нахождение в кадровом резерве и другие случаи).</a:t>
            </a:r>
            <a:endParaRPr lang="ru-RU"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323850" y="188913"/>
            <a:ext cx="8424863" cy="6119812"/>
          </a:xfrm>
        </p:spPr>
        <p:txBody>
          <a:bodyPr/>
          <a:lstStyle/>
          <a:p>
            <a:pPr algn="ctr" eaLnBrk="1" hangingPunct="1">
              <a:buFont typeface="Wingdings 2" pitchFamily="18" charset="2"/>
              <a:buNone/>
            </a:pPr>
            <a:r>
              <a:rPr lang="ru-RU" sz="2500" smtClean="0">
                <a:solidFill>
                  <a:schemeClr val="bg1"/>
                </a:solidFill>
              </a:rPr>
              <a:t>Принципы формирования системы органов   государственного управления.</a:t>
            </a:r>
          </a:p>
        </p:txBody>
      </p:sp>
      <p:sp>
        <p:nvSpPr>
          <p:cNvPr id="6147" name="TextBox 3"/>
          <p:cNvSpPr txBox="1">
            <a:spLocks noChangeArrowheads="1"/>
          </p:cNvSpPr>
          <p:nvPr/>
        </p:nvSpPr>
        <p:spPr bwMode="auto">
          <a:xfrm>
            <a:off x="971550" y="1557338"/>
            <a:ext cx="76327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ru-RU" sz="2500" smtClean="0">
                <a:solidFill>
                  <a:prstClr val="black"/>
                </a:solidFill>
                <a:latin typeface="Times New Roman" pitchFamily="18" charset="0"/>
              </a:rPr>
              <a:t>Выделение трех видов органов государственного управления: законодательные, исполнительные, судебные.</a:t>
            </a:r>
          </a:p>
          <a:p>
            <a:pPr eaLnBrk="1" fontAlgn="base" hangingPunct="1">
              <a:spcBef>
                <a:spcPct val="0"/>
              </a:spcBef>
              <a:spcAft>
                <a:spcPct val="0"/>
              </a:spcAft>
              <a:buFont typeface="Arial" charset="0"/>
              <a:buChar char="•"/>
            </a:pPr>
            <a:endParaRPr lang="ru-RU" sz="2500" smtClean="0">
              <a:solidFill>
                <a:prstClr val="black"/>
              </a:solidFill>
              <a:latin typeface="Times New Roman" pitchFamily="18" charset="0"/>
            </a:endParaRPr>
          </a:p>
          <a:p>
            <a:pPr eaLnBrk="1" fontAlgn="base" hangingPunct="1">
              <a:spcBef>
                <a:spcPct val="0"/>
              </a:spcBef>
              <a:spcAft>
                <a:spcPct val="0"/>
              </a:spcAft>
            </a:pPr>
            <a:endParaRPr lang="ru-RU" sz="2500" smtClean="0">
              <a:solidFill>
                <a:prstClr val="black"/>
              </a:solidFill>
              <a:latin typeface="Times New Roman" pitchFamily="18" charset="0"/>
            </a:endParaRPr>
          </a:p>
          <a:p>
            <a:pPr eaLnBrk="1" fontAlgn="base" hangingPunct="1">
              <a:spcBef>
                <a:spcPct val="0"/>
              </a:spcBef>
              <a:spcAft>
                <a:spcPct val="0"/>
              </a:spcAft>
              <a:buFont typeface="Arial" charset="0"/>
              <a:buChar char="•"/>
            </a:pPr>
            <a:r>
              <a:rPr lang="ru-RU" sz="2500" smtClean="0">
                <a:solidFill>
                  <a:prstClr val="black"/>
                </a:solidFill>
                <a:latin typeface="Times New Roman" pitchFamily="18" charset="0"/>
              </a:rPr>
              <a:t> На практике наиболее часто встречающейся является трехуровневая структура – федеральный , региональный, местный. </a:t>
            </a:r>
          </a:p>
        </p:txBody>
      </p:sp>
    </p:spTree>
    <p:extLst>
      <p:ext uri="{BB962C8B-B14F-4D97-AF65-F5344CB8AC3E}">
        <p14:creationId xmlns:p14="http://schemas.microsoft.com/office/powerpoint/2010/main" val="37725547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468313" y="620713"/>
            <a:ext cx="8218487" cy="5759450"/>
          </a:xfrm>
        </p:spPr>
        <p:txBody>
          <a:bodyPr/>
          <a:lstStyle/>
          <a:p>
            <a:pPr eaLnBrk="1" hangingPunct="1"/>
            <a:endParaRPr lang="ru-RU" sz="1800" smtClean="0"/>
          </a:p>
          <a:p>
            <a:pPr eaLnBrk="1" hangingPunct="1">
              <a:buFont typeface="Wingdings 2" pitchFamily="18" charset="2"/>
              <a:buNone/>
            </a:pPr>
            <a:r>
              <a:rPr lang="ru-RU" smtClean="0">
                <a:solidFill>
                  <a:schemeClr val="bg1"/>
                </a:solidFill>
              </a:rPr>
              <a:t>    Каждый орган государственного управления (исполнительной власти), как и любой орган государства, имеет свою компетенцию, организационную структуру, территориальный масштаб деятельности.</a:t>
            </a:r>
          </a:p>
        </p:txBody>
      </p:sp>
      <p:pic>
        <p:nvPicPr>
          <p:cNvPr id="7171" name="Рисунок 3" descr="картинк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429000"/>
            <a:ext cx="424815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358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468313" y="476250"/>
            <a:ext cx="8218487" cy="5832475"/>
          </a:xfrm>
        </p:spPr>
        <p:txBody>
          <a:bodyPr/>
          <a:lstStyle/>
          <a:p>
            <a:pPr eaLnBrk="1" hangingPunct="1">
              <a:buFont typeface="Wingdings 2" pitchFamily="18" charset="2"/>
              <a:buNone/>
            </a:pPr>
            <a:r>
              <a:rPr lang="ru-RU" sz="2300" smtClean="0">
                <a:solidFill>
                  <a:schemeClr val="bg1"/>
                </a:solidFill>
              </a:rPr>
              <a:t>   </a:t>
            </a:r>
            <a:r>
              <a:rPr lang="ru-RU" sz="2500" smtClean="0">
                <a:solidFill>
                  <a:schemeClr val="bg1"/>
                </a:solidFill>
              </a:rPr>
              <a:t>Органы государственного управления (исполнительной власти) обладают и специфическими признаками, отличающими их от иных видов государственных органов. </a:t>
            </a:r>
          </a:p>
          <a:p>
            <a:pPr eaLnBrk="1" hangingPunct="1">
              <a:buFont typeface="Wingdings 2" pitchFamily="18" charset="2"/>
              <a:buNone/>
            </a:pPr>
            <a:r>
              <a:rPr lang="ru-RU" sz="2500" smtClean="0">
                <a:solidFill>
                  <a:schemeClr val="bg1"/>
                </a:solidFill>
              </a:rPr>
              <a:t>1. Они осуществляют специфическую по своему содержанию и методам государственную деятельность - государственное управление.</a:t>
            </a:r>
          </a:p>
          <a:p>
            <a:pPr eaLnBrk="1" hangingPunct="1">
              <a:buFont typeface="Wingdings 2" pitchFamily="18" charset="2"/>
              <a:buNone/>
            </a:pPr>
            <a:r>
              <a:rPr lang="ru-RU" sz="2500" smtClean="0">
                <a:solidFill>
                  <a:schemeClr val="bg1"/>
                </a:solidFill>
              </a:rPr>
              <a:t>2. Представляют собой субъекты исполнительной власти и в то же время специальный субъект государственного управления. Их обычно именуют исполнительно-распорядительными органами; в этом смысле данные органы олицетворяют собой исполнительный аппарат государства.</a:t>
            </a:r>
          </a:p>
          <a:p>
            <a:pPr eaLnBrk="1" hangingPunct="1">
              <a:buFont typeface="Wingdings 2" pitchFamily="18" charset="2"/>
              <a:buNone/>
            </a:pPr>
            <a:endParaRPr lang="ru-RU" sz="2500" smtClean="0"/>
          </a:p>
        </p:txBody>
      </p:sp>
    </p:spTree>
    <p:extLst>
      <p:ext uri="{BB962C8B-B14F-4D97-AF65-F5344CB8AC3E}">
        <p14:creationId xmlns:p14="http://schemas.microsoft.com/office/powerpoint/2010/main" val="29985296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64096"/>
          </a:xfrm>
        </p:spPr>
        <p:txBody>
          <a:bodyPr>
            <a:normAutofit fontScale="90000"/>
          </a:bodyPr>
          <a:lstStyle/>
          <a:p>
            <a:pPr eaLnBrk="1" fontAlgn="auto" hangingPunct="1">
              <a:spcAft>
                <a:spcPts val="0"/>
              </a:spcAft>
              <a:defRPr/>
            </a:pPr>
            <a:r>
              <a:rPr lang="ru-RU" sz="2800" b="0" dirty="0" smtClean="0">
                <a:solidFill>
                  <a:schemeClr val="bg1"/>
                </a:solidFill>
                <a:latin typeface="+mn-lt"/>
              </a:rPr>
              <a:t>Виды (классификация) органов государственного управления (государственной власти)</a:t>
            </a:r>
            <a:endParaRPr lang="ru-RU" sz="2800" b="0" dirty="0">
              <a:solidFill>
                <a:schemeClr val="bg1"/>
              </a:solidFill>
              <a:latin typeface="+mn-lt"/>
            </a:endParaRPr>
          </a:p>
        </p:txBody>
      </p:sp>
      <p:sp>
        <p:nvSpPr>
          <p:cNvPr id="9219" name="Содержимое 2"/>
          <p:cNvSpPr>
            <a:spLocks noGrp="1"/>
          </p:cNvSpPr>
          <p:nvPr>
            <p:ph idx="1"/>
          </p:nvPr>
        </p:nvSpPr>
        <p:spPr>
          <a:xfrm>
            <a:off x="395288" y="1125538"/>
            <a:ext cx="8291512" cy="5183187"/>
          </a:xfrm>
        </p:spPr>
        <p:txBody>
          <a:bodyPr/>
          <a:lstStyle/>
          <a:p>
            <a:pPr eaLnBrk="1" hangingPunct="1">
              <a:buFont typeface="Wingdings 2" pitchFamily="18" charset="2"/>
              <a:buNone/>
            </a:pPr>
            <a:r>
              <a:rPr lang="ru-RU" sz="2500" smtClean="0">
                <a:solidFill>
                  <a:schemeClr val="bg1"/>
                </a:solidFill>
              </a:rPr>
              <a:t>    Данные органы можно классифицировать по ряду признаков:</a:t>
            </a:r>
          </a:p>
          <a:p>
            <a:pPr eaLnBrk="1" hangingPunct="1">
              <a:buFont typeface="Wingdings 2" pitchFamily="18" charset="2"/>
              <a:buNone/>
            </a:pPr>
            <a:r>
              <a:rPr lang="ru-RU" sz="2500" smtClean="0">
                <a:solidFill>
                  <a:schemeClr val="bg1"/>
                </a:solidFill>
              </a:rPr>
              <a:t>• по правовым основам образования;</a:t>
            </a:r>
          </a:p>
          <a:p>
            <a:pPr eaLnBrk="1" hangingPunct="1">
              <a:buFont typeface="Wingdings 2" pitchFamily="18" charset="2"/>
              <a:buNone/>
            </a:pPr>
            <a:r>
              <a:rPr lang="ru-RU" sz="2500" smtClean="0">
                <a:solidFill>
                  <a:schemeClr val="bg1"/>
                </a:solidFill>
              </a:rPr>
              <a:t>• в зависимости от государственного устройства и административно-территориального деления;</a:t>
            </a:r>
          </a:p>
          <a:p>
            <a:pPr eaLnBrk="1" hangingPunct="1">
              <a:buFont typeface="Wingdings 2" pitchFamily="18" charset="2"/>
              <a:buNone/>
            </a:pPr>
            <a:r>
              <a:rPr lang="ru-RU" sz="2500" smtClean="0">
                <a:solidFill>
                  <a:schemeClr val="bg1"/>
                </a:solidFill>
              </a:rPr>
              <a:t>• по организационно-правовым формам;</a:t>
            </a:r>
          </a:p>
          <a:p>
            <a:pPr eaLnBrk="1" hangingPunct="1">
              <a:buFont typeface="Wingdings 2" pitchFamily="18" charset="2"/>
              <a:buNone/>
            </a:pPr>
            <a:r>
              <a:rPr lang="ru-RU" sz="2500" smtClean="0">
                <a:solidFill>
                  <a:schemeClr val="bg1"/>
                </a:solidFill>
              </a:rPr>
              <a:t>• по характеру компетенции;</a:t>
            </a:r>
          </a:p>
          <a:p>
            <a:pPr eaLnBrk="1" hangingPunct="1">
              <a:buFont typeface="Wingdings 2" pitchFamily="18" charset="2"/>
              <a:buNone/>
            </a:pPr>
            <a:r>
              <a:rPr lang="ru-RU" sz="2500" smtClean="0">
                <a:solidFill>
                  <a:schemeClr val="bg1"/>
                </a:solidFill>
              </a:rPr>
              <a:t>• по порядку разрешения подведомственных вопросов.</a:t>
            </a:r>
          </a:p>
          <a:p>
            <a:pPr eaLnBrk="1" hangingPunct="1">
              <a:buFont typeface="Wingdings 2" pitchFamily="18" charset="2"/>
              <a:buNone/>
            </a:pPr>
            <a:endParaRPr lang="ru-RU" sz="2500" smtClean="0"/>
          </a:p>
        </p:txBody>
      </p:sp>
    </p:spTree>
    <p:extLst>
      <p:ext uri="{BB962C8B-B14F-4D97-AF65-F5344CB8AC3E}">
        <p14:creationId xmlns:p14="http://schemas.microsoft.com/office/powerpoint/2010/main" val="24964690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68313" y="1052513"/>
            <a:ext cx="8229600" cy="4710112"/>
          </a:xfrm>
        </p:spPr>
        <p:txBody>
          <a:bodyPr/>
          <a:lstStyle/>
          <a:p>
            <a:pPr eaLnBrk="1" hangingPunct="1">
              <a:buFont typeface="Wingdings 2" pitchFamily="18" charset="2"/>
              <a:buNone/>
            </a:pPr>
            <a:r>
              <a:rPr lang="ru-RU" smtClean="0"/>
              <a:t>        </a:t>
            </a:r>
            <a:r>
              <a:rPr lang="ru-RU" smtClean="0">
                <a:solidFill>
                  <a:schemeClr val="bg1"/>
                </a:solidFill>
              </a:rPr>
              <a:t>Система органов государственного управления (исполнительной власти) отражает характер конституционного строя страны, закрепленный в Основном Законе, а также особенности, присущие административно-территориальному делению</a:t>
            </a:r>
            <a:r>
              <a:rPr lang="ru-RU" sz="2200" smtClean="0">
                <a:solidFill>
                  <a:schemeClr val="bg1"/>
                </a:solidFill>
              </a:rPr>
              <a:t>.</a:t>
            </a:r>
          </a:p>
        </p:txBody>
      </p:sp>
      <p:pic>
        <p:nvPicPr>
          <p:cNvPr id="10243" name="Рисунок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716338"/>
            <a:ext cx="2736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982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0"/>
            <a:ext cx="8435975" cy="6669088"/>
          </a:xfrm>
        </p:spPr>
        <p:txBody>
          <a:bodyPr>
            <a:normAutofit/>
          </a:bodyPr>
          <a:lstStyle/>
          <a:p>
            <a:pPr marL="548640" indent="-411480" eaLnBrk="1" fontAlgn="auto" hangingPunct="1">
              <a:spcAft>
                <a:spcPts val="0"/>
              </a:spcAft>
              <a:buClr>
                <a:schemeClr val="tx1">
                  <a:shade val="95000"/>
                </a:schemeClr>
              </a:buClr>
              <a:buFont typeface="Wingdings 2"/>
              <a:buNone/>
              <a:defRPr/>
            </a:pPr>
            <a:endParaRPr lang="ru-RU" sz="3200" b="1" dirty="0" smtClean="0"/>
          </a:p>
          <a:p>
            <a:pPr marL="548640" indent="-411480" eaLnBrk="1" fontAlgn="auto" hangingPunct="1">
              <a:spcAft>
                <a:spcPts val="0"/>
              </a:spcAft>
              <a:buClr>
                <a:schemeClr val="tx1">
                  <a:shade val="95000"/>
                </a:schemeClr>
              </a:buClr>
              <a:buFont typeface="Wingdings 2"/>
              <a:buNone/>
              <a:defRPr/>
            </a:pPr>
            <a:r>
              <a:rPr lang="ru-RU" sz="3300" b="1" i="1" dirty="0" smtClean="0">
                <a:solidFill>
                  <a:schemeClr val="bg1"/>
                </a:solidFill>
              </a:rPr>
              <a:t>   </a:t>
            </a:r>
            <a:r>
              <a:rPr lang="ru-RU" sz="2600" b="1" i="1" dirty="0" smtClean="0">
                <a:solidFill>
                  <a:schemeClr val="bg1"/>
                </a:solidFill>
              </a:rPr>
              <a:t>Функции органов  государственного управления:</a:t>
            </a:r>
          </a:p>
          <a:p>
            <a:pPr marL="548640" indent="-411480" eaLnBrk="1" fontAlgn="auto" hangingPunct="1">
              <a:spcAft>
                <a:spcPts val="0"/>
              </a:spcAft>
              <a:buClr>
                <a:schemeClr val="tx1">
                  <a:shade val="95000"/>
                </a:schemeClr>
              </a:buClr>
              <a:buFont typeface="Wingdings 2"/>
              <a:buNone/>
              <a:defRPr/>
            </a:pPr>
            <a:r>
              <a:rPr lang="ru-RU" sz="2700" dirty="0" smtClean="0">
                <a:solidFill>
                  <a:schemeClr val="bg1"/>
                </a:solidFill>
              </a:rPr>
              <a:t>1) прогнозирование изменений в развитии каких-либо объектов или явлений в процессе управления на основе полученной информации о прошлом и настоящем с учетом всех условий и факторов влияния; напр., с учетом прогнозирования разрабатываются федеральные и региональные программы основных направлений государственной деятельности;</a:t>
            </a:r>
          </a:p>
          <a:p>
            <a:pPr marL="548640" indent="-411480" eaLnBrk="1" fontAlgn="auto" hangingPunct="1">
              <a:spcAft>
                <a:spcPts val="0"/>
              </a:spcAft>
              <a:buClr>
                <a:schemeClr val="tx1">
                  <a:shade val="95000"/>
                </a:schemeClr>
              </a:buClr>
              <a:buFont typeface="Wingdings 2"/>
              <a:buNone/>
              <a:defRPr/>
            </a:pPr>
            <a:r>
              <a:rPr lang="ru-RU" sz="2700" dirty="0" smtClean="0">
                <a:solidFill>
                  <a:schemeClr val="bg1"/>
                </a:solidFill>
              </a:rPr>
              <a:t>2) планирование деятельности в процессе государственного управления по реализации федеральных и региональных программ, регламентированных актами управления;</a:t>
            </a:r>
          </a:p>
        </p:txBody>
      </p:sp>
    </p:spTree>
    <p:extLst>
      <p:ext uri="{BB962C8B-B14F-4D97-AF65-F5344CB8AC3E}">
        <p14:creationId xmlns:p14="http://schemas.microsoft.com/office/powerpoint/2010/main" val="389066038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333375"/>
            <a:ext cx="8435975" cy="5975350"/>
          </a:xfrm>
        </p:spPr>
        <p:txBody>
          <a:bodyPr/>
          <a:lstStyle/>
          <a:p>
            <a:pPr marL="548640" indent="-411480" eaLnBrk="1" fontAlgn="auto" hangingPunct="1">
              <a:spcAft>
                <a:spcPts val="0"/>
              </a:spcAft>
              <a:buClr>
                <a:schemeClr val="tx1">
                  <a:shade val="95000"/>
                </a:schemeClr>
              </a:buClr>
              <a:buFont typeface="Wingdings 2"/>
              <a:buNone/>
              <a:defRPr/>
            </a:pPr>
            <a:r>
              <a:rPr lang="ru-RU" sz="2500" dirty="0" smtClean="0">
                <a:solidFill>
                  <a:schemeClr val="bg1"/>
                </a:solidFill>
              </a:rPr>
              <a:t>3) выявление и осмысление актуальных проблем, формулирование целей, постановка задач, определение перечня мероприятий для решения задач, выбор конкретных количественных и качественных показателей и критериев оценки организации управленческой деятельности;</a:t>
            </a:r>
          </a:p>
          <a:p>
            <a:pPr marL="548640" indent="-411480" eaLnBrk="1" fontAlgn="auto" hangingPunct="1">
              <a:spcAft>
                <a:spcPts val="0"/>
              </a:spcAft>
              <a:buClr>
                <a:schemeClr val="tx1">
                  <a:shade val="95000"/>
                </a:schemeClr>
              </a:buClr>
              <a:buFont typeface="Wingdings 2"/>
              <a:buNone/>
              <a:defRPr/>
            </a:pPr>
            <a:r>
              <a:rPr lang="ru-RU" sz="2500" dirty="0" smtClean="0">
                <a:solidFill>
                  <a:schemeClr val="bg1"/>
                </a:solidFill>
              </a:rPr>
              <a:t>4) распорядительство (руководство) и координация действий не подчиненных друг другу органов государственного управления в целях улучшения их взаимодействия;</a:t>
            </a:r>
          </a:p>
          <a:p>
            <a:pPr marL="548640" indent="-411480" eaLnBrk="1" fontAlgn="auto" hangingPunct="1">
              <a:spcAft>
                <a:spcPts val="0"/>
              </a:spcAft>
              <a:buClr>
                <a:schemeClr val="tx1">
                  <a:shade val="95000"/>
                </a:schemeClr>
              </a:buClr>
              <a:buFont typeface="Wingdings 2"/>
              <a:buNone/>
              <a:defRPr/>
            </a:pPr>
            <a:r>
              <a:rPr lang="ru-RU" sz="2500" dirty="0" smtClean="0">
                <a:solidFill>
                  <a:schemeClr val="bg1"/>
                </a:solidFill>
              </a:rPr>
              <a:t>5) правовое регулирование отношений во внутренней и внешней сфере государственного управления по предметам ведения и в объеме компетенции;</a:t>
            </a:r>
          </a:p>
          <a:p>
            <a:pPr>
              <a:defRPr/>
            </a:pPr>
            <a:endParaRPr lang="ru-RU" dirty="0">
              <a:solidFill>
                <a:schemeClr val="bg1"/>
              </a:solidFill>
            </a:endParaRPr>
          </a:p>
        </p:txBody>
      </p:sp>
    </p:spTree>
    <p:extLst>
      <p:ext uri="{BB962C8B-B14F-4D97-AF65-F5344CB8AC3E}">
        <p14:creationId xmlns:p14="http://schemas.microsoft.com/office/powerpoint/2010/main" val="42207095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Цели государственного управления.</a:t>
            </a:r>
            <a:endParaRPr lang="ru-RU" dirty="0"/>
          </a:p>
        </p:txBody>
      </p:sp>
    </p:spTree>
    <p:extLst>
      <p:ext uri="{BB962C8B-B14F-4D97-AF65-F5344CB8AC3E}">
        <p14:creationId xmlns:p14="http://schemas.microsoft.com/office/powerpoint/2010/main" val="23274900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smtClean="0"/>
          </a:p>
          <a:p>
            <a:endParaRPr lang="ru-RU" dirty="0" smtClean="0"/>
          </a:p>
          <a:p>
            <a:r>
              <a:rPr lang="ru-RU" dirty="0" smtClean="0"/>
              <a:t>Государственное управление - это практическое, организующее и регулирующее воздействие государства на общественную жизнедеятельность людей в целях ее упорядочения, сохранения или преобразования, опирающееся на властную силу.</a:t>
            </a:r>
            <a:endParaRPr lang="ru-RU" dirty="0"/>
          </a:p>
        </p:txBody>
      </p:sp>
      <p:sp>
        <p:nvSpPr>
          <p:cNvPr id="2" name="Заголовок 1"/>
          <p:cNvSpPr>
            <a:spLocks noGrp="1"/>
          </p:cNvSpPr>
          <p:nvPr>
            <p:ph type="title"/>
          </p:nvPr>
        </p:nvSpPr>
        <p:spPr>
          <a:xfrm>
            <a:off x="457200" y="533400"/>
            <a:ext cx="8229600" cy="1219200"/>
          </a:xfrm>
        </p:spPr>
        <p:txBody>
          <a:bodyPr>
            <a:normAutofit fontScale="90000"/>
          </a:bodyPr>
          <a:lstStyle/>
          <a:p>
            <a:pPr algn="ctr"/>
            <a:r>
              <a:rPr lang="ru-RU" dirty="0" smtClean="0"/>
              <a:t>Понятие государственного управления.</a:t>
            </a:r>
            <a:endParaRPr lang="ru-RU" dirty="0"/>
          </a:p>
        </p:txBody>
      </p:sp>
    </p:spTree>
    <p:extLst>
      <p:ext uri="{BB962C8B-B14F-4D97-AF65-F5344CB8AC3E}">
        <p14:creationId xmlns:p14="http://schemas.microsoft.com/office/powerpoint/2010/main" val="22339017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600200"/>
            <a:ext cx="8610600" cy="5105400"/>
          </a:xfrm>
        </p:spPr>
        <p:txBody>
          <a:bodyPr>
            <a:normAutofit/>
          </a:bodyPr>
          <a:lstStyle/>
          <a:p>
            <a:pPr>
              <a:buNone/>
            </a:pPr>
            <a:r>
              <a:rPr lang="ru-RU" sz="2000" dirty="0" smtClean="0"/>
              <a:t>      </a:t>
            </a:r>
            <a:r>
              <a:rPr lang="ru-RU" sz="2400" dirty="0" smtClean="0"/>
              <a:t>Государственное управление- это исполнительная деятельность по непосредственной практической организации общественных процессов в обществе.</a:t>
            </a:r>
          </a:p>
          <a:p>
            <a:pPr>
              <a:buNone/>
            </a:pPr>
            <a:endParaRPr lang="ru-RU" sz="2000" dirty="0" smtClean="0"/>
          </a:p>
          <a:p>
            <a:pPr>
              <a:buNone/>
            </a:pPr>
            <a:r>
              <a:rPr lang="ru-RU" sz="2000" dirty="0" smtClean="0"/>
              <a:t>      Государственное управление характеризуется рядом признаков.</a:t>
            </a:r>
            <a:endParaRPr lang="ru-RU" sz="2000" dirty="0"/>
          </a:p>
        </p:txBody>
      </p:sp>
      <p:sp>
        <p:nvSpPr>
          <p:cNvPr id="2" name="Заголовок 1"/>
          <p:cNvSpPr>
            <a:spLocks noGrp="1"/>
          </p:cNvSpPr>
          <p:nvPr>
            <p:ph type="title"/>
          </p:nvPr>
        </p:nvSpPr>
        <p:spPr/>
        <p:txBody>
          <a:bodyPr>
            <a:normAutofit fontScale="90000"/>
          </a:bodyPr>
          <a:lstStyle/>
          <a:p>
            <a:pPr algn="ctr"/>
            <a:r>
              <a:rPr lang="ru-RU" dirty="0" smtClean="0"/>
              <a:t>Признаки государственного управления.</a:t>
            </a:r>
            <a:endParaRPr lang="ru-RU" dirty="0"/>
          </a:p>
        </p:txBody>
      </p:sp>
      <p:sp>
        <p:nvSpPr>
          <p:cNvPr id="4" name="Прямоугольник 3"/>
          <p:cNvSpPr/>
          <p:nvPr/>
        </p:nvSpPr>
        <p:spPr>
          <a:xfrm>
            <a:off x="457200" y="4114800"/>
            <a:ext cx="1524000" cy="2362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dirty="0" smtClean="0">
                <a:solidFill>
                  <a:prstClr val="white"/>
                </a:solidFill>
              </a:rPr>
              <a:t>В процессе его осуществления реализуются функции государства.</a:t>
            </a:r>
            <a:endParaRPr lang="ru-RU" dirty="0">
              <a:solidFill>
                <a:prstClr val="white"/>
              </a:solidFill>
            </a:endParaRPr>
          </a:p>
        </p:txBody>
      </p:sp>
      <p:sp>
        <p:nvSpPr>
          <p:cNvPr id="5" name="Прямоугольник 4"/>
          <p:cNvSpPr/>
          <p:nvPr/>
        </p:nvSpPr>
        <p:spPr>
          <a:xfrm>
            <a:off x="2743200" y="4114800"/>
            <a:ext cx="1524000" cy="2362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dirty="0" smtClean="0">
                <a:solidFill>
                  <a:prstClr val="white"/>
                </a:solidFill>
              </a:rPr>
              <a:t>Носит государственно-властный характер.</a:t>
            </a:r>
            <a:endParaRPr lang="ru-RU" dirty="0">
              <a:solidFill>
                <a:prstClr val="white"/>
              </a:solidFill>
            </a:endParaRPr>
          </a:p>
        </p:txBody>
      </p:sp>
      <p:sp>
        <p:nvSpPr>
          <p:cNvPr id="6" name="Прямоугольник 5"/>
          <p:cNvSpPr/>
          <p:nvPr/>
        </p:nvSpPr>
        <p:spPr>
          <a:xfrm>
            <a:off x="5029200" y="4114800"/>
            <a:ext cx="1524000" cy="2362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dirty="0" smtClean="0">
                <a:solidFill>
                  <a:prstClr val="white"/>
                </a:solidFill>
              </a:rPr>
              <a:t>Осуществляется специально уполномоченными на то субъектами управления.</a:t>
            </a:r>
            <a:endParaRPr lang="ru-RU" dirty="0">
              <a:solidFill>
                <a:prstClr val="white"/>
              </a:solidFill>
            </a:endParaRPr>
          </a:p>
        </p:txBody>
      </p:sp>
      <p:sp>
        <p:nvSpPr>
          <p:cNvPr id="7" name="Прямоугольник 6"/>
          <p:cNvSpPr/>
          <p:nvPr/>
        </p:nvSpPr>
        <p:spPr>
          <a:xfrm>
            <a:off x="7162800" y="4114800"/>
            <a:ext cx="1524000" cy="2362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dirty="0" smtClean="0">
                <a:solidFill>
                  <a:prstClr val="white"/>
                </a:solidFill>
              </a:rPr>
              <a:t>Является организующей деятельностью.</a:t>
            </a:r>
            <a:endParaRPr lang="ru-RU" dirty="0">
              <a:solidFill>
                <a:prstClr val="white"/>
              </a:solidFill>
            </a:endParaRPr>
          </a:p>
        </p:txBody>
      </p:sp>
      <p:cxnSp>
        <p:nvCxnSpPr>
          <p:cNvPr id="9" name="Прямая со стрелкой 8"/>
          <p:cNvCxnSpPr/>
          <p:nvPr/>
        </p:nvCxnSpPr>
        <p:spPr>
          <a:xfrm>
            <a:off x="6096000" y="3505200"/>
            <a:ext cx="1371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4954588" y="3429000"/>
            <a:ext cx="836612"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p:nvPr/>
        </p:nvCxnSpPr>
        <p:spPr>
          <a:xfrm rot="10800000" flipV="1">
            <a:off x="3886200" y="3429000"/>
            <a:ext cx="611188"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rot="10800000" flipV="1">
            <a:off x="2057400" y="3505200"/>
            <a:ext cx="1754188"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969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576064"/>
          </a:xfrm>
        </p:spPr>
        <p:txBody>
          <a:bodyPr>
            <a:normAutofit/>
          </a:bodyPr>
          <a:lstStyle/>
          <a:p>
            <a:r>
              <a:rPr lang="ru-RU" sz="2800" dirty="0" smtClean="0"/>
              <a:t>Государственные должности </a:t>
            </a:r>
            <a:endParaRPr lang="ru-RU" dirty="0"/>
          </a:p>
        </p:txBody>
      </p:sp>
      <p:sp>
        <p:nvSpPr>
          <p:cNvPr id="3" name="Подзаголовок 2"/>
          <p:cNvSpPr>
            <a:spLocks noGrp="1"/>
          </p:cNvSpPr>
          <p:nvPr>
            <p:ph type="subTitle" idx="1"/>
          </p:nvPr>
        </p:nvSpPr>
        <p:spPr>
          <a:xfrm>
            <a:off x="323528" y="1340768"/>
            <a:ext cx="8496944" cy="4896544"/>
          </a:xfrm>
        </p:spPr>
        <p:txBody>
          <a:bodyPr>
            <a:noAutofit/>
          </a:bodyPr>
          <a:lstStyle/>
          <a:p>
            <a:pPr algn="just" hangingPunct="0"/>
            <a:r>
              <a:rPr lang="ru-RU" dirty="0" smtClean="0"/>
              <a:t>должности, устанавливаемые Конституцией Российской Федерации, федеральными законами для непосредственного исполнения полномочий федеральных государственных органов, и должности, устанавливаемые конституциями (уставами), законами субъектов Российской Федерации для непосредственного исполнения полномочий государственных органов субъектов Российской Федерации.</a:t>
            </a:r>
            <a:endParaRPr lang="ru-RU"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800" dirty="0" smtClean="0"/>
              <a:t>В зависимости от того, какая цель реализуется,  будут находиться функции государственного управления, определяться структура государственных органов и их компетенция.</a:t>
            </a:r>
          </a:p>
          <a:p>
            <a:endParaRPr lang="ru-RU" dirty="0"/>
          </a:p>
        </p:txBody>
      </p:sp>
      <p:sp>
        <p:nvSpPr>
          <p:cNvPr id="2" name="Заголовок 1"/>
          <p:cNvSpPr>
            <a:spLocks noGrp="1"/>
          </p:cNvSpPr>
          <p:nvPr>
            <p:ph type="title"/>
          </p:nvPr>
        </p:nvSpPr>
        <p:spPr/>
        <p:txBody>
          <a:bodyPr>
            <a:normAutofit fontScale="90000"/>
          </a:bodyPr>
          <a:lstStyle/>
          <a:p>
            <a:r>
              <a:rPr lang="ru-RU" dirty="0" smtClean="0"/>
              <a:t>Цели государственного управления.</a:t>
            </a:r>
            <a:endParaRPr lang="ru-RU" dirty="0"/>
          </a:p>
        </p:txBody>
      </p:sp>
      <p:pic>
        <p:nvPicPr>
          <p:cNvPr id="4" name="Рисунок 3" descr="1..jpg"/>
          <p:cNvPicPr>
            <a:picLocks noChangeAspect="1"/>
          </p:cNvPicPr>
          <p:nvPr/>
        </p:nvPicPr>
        <p:blipFill>
          <a:blip r:embed="rId2"/>
          <a:stretch>
            <a:fillRect/>
          </a:stretch>
        </p:blipFill>
        <p:spPr>
          <a:xfrm>
            <a:off x="1447800" y="3733800"/>
            <a:ext cx="1736271" cy="1676400"/>
          </a:xfrm>
          <a:prstGeom prst="rect">
            <a:avLst/>
          </a:prstGeom>
        </p:spPr>
      </p:pic>
      <p:pic>
        <p:nvPicPr>
          <p:cNvPr id="5" name="Рисунок 4" descr="рукопожатие.jpg"/>
          <p:cNvPicPr>
            <a:picLocks noChangeAspect="1"/>
          </p:cNvPicPr>
          <p:nvPr/>
        </p:nvPicPr>
        <p:blipFill>
          <a:blip r:embed="rId3" cstate="print"/>
          <a:stretch>
            <a:fillRect/>
          </a:stretch>
        </p:blipFill>
        <p:spPr>
          <a:xfrm>
            <a:off x="3810000" y="4800600"/>
            <a:ext cx="1676400" cy="1613140"/>
          </a:xfrm>
          <a:prstGeom prst="rect">
            <a:avLst/>
          </a:prstGeom>
        </p:spPr>
      </p:pic>
      <p:pic>
        <p:nvPicPr>
          <p:cNvPr id="6" name="Рисунок 5" descr="цель1.jpg"/>
          <p:cNvPicPr>
            <a:picLocks noChangeAspect="1"/>
          </p:cNvPicPr>
          <p:nvPr/>
        </p:nvPicPr>
        <p:blipFill>
          <a:blip r:embed="rId4"/>
          <a:stretch>
            <a:fillRect/>
          </a:stretch>
        </p:blipFill>
        <p:spPr>
          <a:xfrm>
            <a:off x="5943600" y="3733800"/>
            <a:ext cx="1905000" cy="1750541"/>
          </a:xfrm>
          <a:prstGeom prst="rect">
            <a:avLst/>
          </a:prstGeom>
        </p:spPr>
      </p:pic>
      <p:cxnSp>
        <p:nvCxnSpPr>
          <p:cNvPr id="8" name="Прямая соединительная линия 7"/>
          <p:cNvCxnSpPr/>
          <p:nvPr/>
        </p:nvCxnSpPr>
        <p:spPr>
          <a:xfrm>
            <a:off x="3276600" y="4114800"/>
            <a:ext cx="25908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flipV="1">
            <a:off x="4572000" y="4116388"/>
            <a:ext cx="1371600" cy="608012"/>
          </a:xfrm>
          <a:prstGeom prst="line">
            <a:avLst/>
          </a:prstGeom>
        </p:spPr>
        <p:style>
          <a:lnRef idx="2">
            <a:schemeClr val="dk1"/>
          </a:lnRef>
          <a:fillRef idx="0">
            <a:schemeClr val="dk1"/>
          </a:fillRef>
          <a:effectRef idx="1">
            <a:schemeClr val="dk1"/>
          </a:effectRef>
          <a:fontRef idx="minor">
            <a:schemeClr val="tx1"/>
          </a:fontRef>
        </p:style>
      </p:cxnSp>
      <p:cxnSp>
        <p:nvCxnSpPr>
          <p:cNvPr id="10" name="Прямая соединительная линия 9"/>
          <p:cNvCxnSpPr/>
          <p:nvPr/>
        </p:nvCxnSpPr>
        <p:spPr>
          <a:xfrm>
            <a:off x="3200400" y="4114800"/>
            <a:ext cx="1295400" cy="6096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2252402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Главные цели государственного управления </a:t>
            </a:r>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Они призваны обеспечить оптимальную организацию государственного управления.</a:t>
            </a:r>
            <a:endParaRPr lang="ru-RU" dirty="0"/>
          </a:p>
        </p:txBody>
      </p:sp>
      <p:sp>
        <p:nvSpPr>
          <p:cNvPr id="2" name="Заголовок 1"/>
          <p:cNvSpPr>
            <a:spLocks noGrp="1"/>
          </p:cNvSpPr>
          <p:nvPr>
            <p:ph type="title"/>
          </p:nvPr>
        </p:nvSpPr>
        <p:spPr/>
        <p:txBody>
          <a:bodyPr>
            <a:normAutofit fontScale="90000"/>
          </a:bodyPr>
          <a:lstStyle/>
          <a:p>
            <a:r>
              <a:rPr lang="ru-RU" dirty="0" smtClean="0"/>
              <a:t>Цели государственного управления.</a:t>
            </a:r>
            <a:endParaRPr lang="ru-RU" dirty="0"/>
          </a:p>
        </p:txBody>
      </p:sp>
      <p:sp>
        <p:nvSpPr>
          <p:cNvPr id="4" name="Овал 3"/>
          <p:cNvSpPr/>
          <p:nvPr/>
        </p:nvSpPr>
        <p:spPr>
          <a:xfrm>
            <a:off x="990600" y="2895600"/>
            <a:ext cx="2819400" cy="1143000"/>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sz="1600" dirty="0" smtClean="0">
                <a:solidFill>
                  <a:prstClr val="white"/>
                </a:solidFill>
              </a:rPr>
              <a:t>Совершенствование системы управления</a:t>
            </a:r>
            <a:endParaRPr lang="ru-RU" sz="1600" dirty="0">
              <a:solidFill>
                <a:prstClr val="white"/>
              </a:solidFill>
            </a:endParaRPr>
          </a:p>
        </p:txBody>
      </p:sp>
      <p:sp>
        <p:nvSpPr>
          <p:cNvPr id="5" name="Овал 4"/>
          <p:cNvSpPr/>
          <p:nvPr/>
        </p:nvSpPr>
        <p:spPr>
          <a:xfrm>
            <a:off x="5105400" y="2895600"/>
            <a:ext cx="2743200" cy="1143000"/>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sz="1600" dirty="0" smtClean="0">
                <a:solidFill>
                  <a:prstClr val="white"/>
                </a:solidFill>
              </a:rPr>
              <a:t>Изменение ее качественных характеристик</a:t>
            </a:r>
            <a:endParaRPr lang="ru-RU" sz="1600" dirty="0">
              <a:solidFill>
                <a:prstClr val="white"/>
              </a:solidFill>
            </a:endParaRPr>
          </a:p>
        </p:txBody>
      </p:sp>
      <p:sp>
        <p:nvSpPr>
          <p:cNvPr id="7" name="Прямоугольник 6"/>
          <p:cNvSpPr/>
          <p:nvPr/>
        </p:nvSpPr>
        <p:spPr>
          <a:xfrm>
            <a:off x="2286000" y="3276600"/>
            <a:ext cx="4572000" cy="369332"/>
          </a:xfrm>
          <a:prstGeom prst="rect">
            <a:avLst/>
          </a:prstGeom>
        </p:spPr>
        <p:txBody>
          <a:bodyPr wrap="square">
            <a:spAutoFit/>
          </a:bodyPr>
          <a:lstStyle/>
          <a:p>
            <a:endParaRPr lang="ru-RU" dirty="0">
              <a:solidFill>
                <a:prstClr val="black"/>
              </a:solidFill>
            </a:endParaRPr>
          </a:p>
        </p:txBody>
      </p:sp>
      <p:cxnSp>
        <p:nvCxnSpPr>
          <p:cNvPr id="9" name="Прямая со стрелкой 8"/>
          <p:cNvCxnSpPr/>
          <p:nvPr/>
        </p:nvCxnSpPr>
        <p:spPr>
          <a:xfrm rot="10800000" flipV="1">
            <a:off x="2895600" y="2133600"/>
            <a:ext cx="16764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4572000" y="2133600"/>
            <a:ext cx="16002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65311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05000"/>
            <a:ext cx="8229600" cy="4221163"/>
          </a:xfrm>
        </p:spPr>
        <p:txBody>
          <a:bodyPr/>
          <a:lstStyle/>
          <a:p>
            <a:pPr>
              <a:buNone/>
            </a:pPr>
            <a:r>
              <a:rPr lang="ru-RU" dirty="0" smtClean="0"/>
              <a:t>  Виды целей государственного управления: </a:t>
            </a:r>
          </a:p>
          <a:p>
            <a:pPr>
              <a:buNone/>
            </a:pPr>
            <a:endParaRPr lang="ru-RU" sz="2800" dirty="0" smtClean="0"/>
          </a:p>
          <a:p>
            <a:pPr>
              <a:buNone/>
            </a:pPr>
            <a:r>
              <a:rPr lang="ru-RU" sz="2800" dirty="0" smtClean="0"/>
              <a:t>- Социально-экономические ;</a:t>
            </a:r>
          </a:p>
          <a:p>
            <a:pPr>
              <a:buNone/>
            </a:pPr>
            <a:r>
              <a:rPr lang="ru-RU" sz="2800" dirty="0" smtClean="0"/>
              <a:t>- Политические;</a:t>
            </a:r>
          </a:p>
          <a:p>
            <a:pPr>
              <a:buNone/>
            </a:pPr>
            <a:r>
              <a:rPr lang="ru-RU" sz="2800" dirty="0" smtClean="0"/>
              <a:t>- Обеспечительные;</a:t>
            </a:r>
          </a:p>
          <a:p>
            <a:pPr>
              <a:buNone/>
            </a:pPr>
            <a:r>
              <a:rPr lang="ru-RU" sz="2800" dirty="0" smtClean="0"/>
              <a:t>- Организационно-правовые.</a:t>
            </a:r>
          </a:p>
          <a:p>
            <a:pPr>
              <a:buNone/>
            </a:pPr>
            <a:endParaRPr lang="ru-RU" dirty="0"/>
          </a:p>
        </p:txBody>
      </p:sp>
      <p:sp>
        <p:nvSpPr>
          <p:cNvPr id="2" name="Заголовок 1"/>
          <p:cNvSpPr>
            <a:spLocks noGrp="1"/>
          </p:cNvSpPr>
          <p:nvPr>
            <p:ph type="title"/>
          </p:nvPr>
        </p:nvSpPr>
        <p:spPr>
          <a:xfrm>
            <a:off x="533400" y="381000"/>
            <a:ext cx="8229600" cy="1219200"/>
          </a:xfrm>
        </p:spPr>
        <p:txBody>
          <a:bodyPr>
            <a:normAutofit fontScale="90000"/>
          </a:bodyPr>
          <a:lstStyle/>
          <a:p>
            <a:pPr algn="ctr"/>
            <a:r>
              <a:rPr lang="ru-RU" dirty="0" smtClean="0"/>
              <a:t>Виды целей государственного управления.</a:t>
            </a:r>
            <a:endParaRPr lang="ru-RU" dirty="0"/>
          </a:p>
        </p:txBody>
      </p:sp>
    </p:spTree>
    <p:extLst>
      <p:ext uri="{BB962C8B-B14F-4D97-AF65-F5344CB8AC3E}">
        <p14:creationId xmlns:p14="http://schemas.microsoft.com/office/powerpoint/2010/main" val="396730581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057400"/>
            <a:ext cx="8229600" cy="4038600"/>
          </a:xfrm>
        </p:spPr>
        <p:txBody>
          <a:bodyPr/>
          <a:lstStyle/>
          <a:p>
            <a:pPr>
              <a:buNone/>
            </a:pPr>
            <a:r>
              <a:rPr lang="ru-RU" dirty="0" smtClean="0"/>
              <a:t>    </a:t>
            </a:r>
          </a:p>
          <a:p>
            <a:pPr>
              <a:buNone/>
            </a:pPr>
            <a:endParaRPr lang="ru-RU" dirty="0" smtClean="0"/>
          </a:p>
          <a:p>
            <a:pPr>
              <a:buNone/>
            </a:pPr>
            <a:r>
              <a:rPr lang="ru-RU" dirty="0" smtClean="0"/>
              <a:t>   упорядочение общественной жизни и удовлетворение публичных интересов; достижение экономического благосостояния, построение и поддержание определенной системы экономических отношений.</a:t>
            </a:r>
            <a:endParaRPr lang="ru-RU" dirty="0"/>
          </a:p>
        </p:txBody>
      </p:sp>
      <p:sp>
        <p:nvSpPr>
          <p:cNvPr id="2" name="Заголовок 1"/>
          <p:cNvSpPr>
            <a:spLocks noGrp="1"/>
          </p:cNvSpPr>
          <p:nvPr>
            <p:ph type="title"/>
          </p:nvPr>
        </p:nvSpPr>
        <p:spPr>
          <a:xfrm>
            <a:off x="457200" y="609600"/>
            <a:ext cx="8229600" cy="1219200"/>
          </a:xfrm>
        </p:spPr>
        <p:txBody>
          <a:bodyPr>
            <a:normAutofit fontScale="90000"/>
          </a:bodyPr>
          <a:lstStyle/>
          <a:p>
            <a:pPr algn="ctr"/>
            <a:r>
              <a:rPr lang="ru-RU" sz="4000" dirty="0" smtClean="0"/>
              <a:t>Социально-экономические цели направлены на </a:t>
            </a:r>
            <a:endParaRPr lang="ru-RU" sz="4000" dirty="0"/>
          </a:p>
        </p:txBody>
      </p:sp>
    </p:spTree>
    <p:extLst>
      <p:ext uri="{BB962C8B-B14F-4D97-AF65-F5344CB8AC3E}">
        <p14:creationId xmlns:p14="http://schemas.microsoft.com/office/powerpoint/2010/main" val="14486087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a:t>
            </a:r>
          </a:p>
          <a:p>
            <a:pPr>
              <a:buNone/>
            </a:pPr>
            <a:endParaRPr lang="ru-RU" dirty="0" smtClean="0"/>
          </a:p>
          <a:p>
            <a:pPr>
              <a:buNone/>
            </a:pPr>
            <a:r>
              <a:rPr lang="ru-RU" dirty="0" smtClean="0"/>
              <a:t>   вовлечение в управление всех политических сил в стране, поддержание процессов в обществе и государстве, способствующих совершенствованию государственных и общественных структур, развитию человека.</a:t>
            </a:r>
            <a:endParaRPr lang="ru-RU" dirty="0"/>
          </a:p>
        </p:txBody>
      </p:sp>
      <p:sp>
        <p:nvSpPr>
          <p:cNvPr id="2" name="Заголовок 1"/>
          <p:cNvSpPr>
            <a:spLocks noGrp="1"/>
          </p:cNvSpPr>
          <p:nvPr>
            <p:ph type="title"/>
          </p:nvPr>
        </p:nvSpPr>
        <p:spPr/>
        <p:txBody>
          <a:bodyPr>
            <a:normAutofit/>
          </a:bodyPr>
          <a:lstStyle/>
          <a:p>
            <a:r>
              <a:rPr lang="ru-RU" sz="3600" dirty="0" smtClean="0"/>
              <a:t>Политические цели направлены на </a:t>
            </a:r>
            <a:endParaRPr lang="ru-RU" sz="3600" dirty="0"/>
          </a:p>
        </p:txBody>
      </p:sp>
    </p:spTree>
    <p:extLst>
      <p:ext uri="{BB962C8B-B14F-4D97-AF65-F5344CB8AC3E}">
        <p14:creationId xmlns:p14="http://schemas.microsoft.com/office/powerpoint/2010/main" val="407981541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a:t>
            </a:r>
          </a:p>
          <a:p>
            <a:pPr>
              <a:buNone/>
            </a:pPr>
            <a:endParaRPr lang="ru-RU" dirty="0" smtClean="0"/>
          </a:p>
          <a:p>
            <a:pPr>
              <a:buNone/>
            </a:pPr>
            <a:r>
              <a:rPr lang="ru-RU" dirty="0" smtClean="0"/>
              <a:t> обеспечение прав и свобод граждан, законности в обществе, общественного порядка и безопасности, необходимого уровня благосостояния.</a:t>
            </a:r>
            <a:endParaRPr lang="ru-RU" dirty="0"/>
          </a:p>
        </p:txBody>
      </p:sp>
      <p:sp>
        <p:nvSpPr>
          <p:cNvPr id="2" name="Заголовок 1"/>
          <p:cNvSpPr>
            <a:spLocks noGrp="1"/>
          </p:cNvSpPr>
          <p:nvPr>
            <p:ph type="title"/>
          </p:nvPr>
        </p:nvSpPr>
        <p:spPr/>
        <p:txBody>
          <a:bodyPr>
            <a:normAutofit/>
          </a:bodyPr>
          <a:lstStyle/>
          <a:p>
            <a:r>
              <a:rPr lang="ru-RU" sz="3600" dirty="0" smtClean="0"/>
              <a:t>Обеспечительные цели направлены на</a:t>
            </a:r>
            <a:endParaRPr lang="ru-RU" sz="3600" dirty="0"/>
          </a:p>
        </p:txBody>
      </p:sp>
    </p:spTree>
    <p:extLst>
      <p:ext uri="{BB962C8B-B14F-4D97-AF65-F5344CB8AC3E}">
        <p14:creationId xmlns:p14="http://schemas.microsoft.com/office/powerpoint/2010/main" val="31454438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52600"/>
            <a:ext cx="8229600" cy="4343400"/>
          </a:xfrm>
        </p:spPr>
        <p:txBody>
          <a:bodyPr/>
          <a:lstStyle/>
          <a:p>
            <a:pPr>
              <a:buNone/>
            </a:pPr>
            <a:r>
              <a:rPr lang="ru-RU" dirty="0" smtClean="0"/>
              <a:t>    </a:t>
            </a:r>
          </a:p>
          <a:p>
            <a:pPr>
              <a:buNone/>
            </a:pPr>
            <a:endParaRPr lang="ru-RU" dirty="0" smtClean="0"/>
          </a:p>
          <a:p>
            <a:pPr>
              <a:buNone/>
            </a:pPr>
            <a:r>
              <a:rPr lang="ru-RU" dirty="0" smtClean="0"/>
              <a:t>формирование правовой системы, способствующей реализации основных функций государства и решения его задач при помощи демократических институтов и механизмов правового государства, а также организационно-функциональных образований.</a:t>
            </a:r>
            <a:endParaRPr lang="ru-RU" dirty="0"/>
          </a:p>
        </p:txBody>
      </p:sp>
      <p:sp>
        <p:nvSpPr>
          <p:cNvPr id="2" name="Заголовок 1"/>
          <p:cNvSpPr>
            <a:spLocks noGrp="1"/>
          </p:cNvSpPr>
          <p:nvPr>
            <p:ph type="title"/>
          </p:nvPr>
        </p:nvSpPr>
        <p:spPr>
          <a:xfrm>
            <a:off x="533400" y="533400"/>
            <a:ext cx="8229600" cy="1219200"/>
          </a:xfrm>
        </p:spPr>
        <p:txBody>
          <a:bodyPr>
            <a:noAutofit/>
          </a:bodyPr>
          <a:lstStyle/>
          <a:p>
            <a:pPr algn="ctr"/>
            <a:r>
              <a:rPr lang="ru-RU" sz="3600" dirty="0" smtClean="0"/>
              <a:t>Организационно-правовые цели направлены на</a:t>
            </a:r>
            <a:endParaRPr lang="ru-RU" sz="3600" dirty="0"/>
          </a:p>
        </p:txBody>
      </p:sp>
    </p:spTree>
    <p:extLst>
      <p:ext uri="{BB962C8B-B14F-4D97-AF65-F5344CB8AC3E}">
        <p14:creationId xmlns:p14="http://schemas.microsoft.com/office/powerpoint/2010/main" val="133491031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t>В системе управления можно выделить конкретные цели и цели глобального порядка, которые не должны противоречить общечеловеческим ценностям, а именно свободе, социальной справедливости и др. Цели управления определяют суть управленческого решения, выбор действий при помощи которых цели должны быть достигнуты.</a:t>
            </a:r>
          </a:p>
          <a:p>
            <a:r>
              <a:rPr lang="ru-RU" dirty="0" smtClean="0"/>
              <a:t>Также, цели государственного управления должны быть признанными, привлекательными, популярными, поддерживаемыми гражданами и при этом- реальными. Чтобы все цели были поддержаны, опирались на возможности и силу управления, они должны быть на строгом и ясном «языке» управляющих воздействий.</a:t>
            </a:r>
            <a:endParaRPr lang="ru-RU" dirty="0"/>
          </a:p>
        </p:txBody>
      </p:sp>
      <p:sp>
        <p:nvSpPr>
          <p:cNvPr id="2" name="Заголовок 1"/>
          <p:cNvSpPr>
            <a:spLocks noGrp="1"/>
          </p:cNvSpPr>
          <p:nvPr>
            <p:ph type="title"/>
          </p:nvPr>
        </p:nvSpPr>
        <p:spPr>
          <a:xfrm>
            <a:off x="457200" y="274638"/>
            <a:ext cx="8229600" cy="944562"/>
          </a:xfrm>
        </p:spPr>
        <p:txBody>
          <a:bodyPr>
            <a:normAutofit/>
          </a:bodyPr>
          <a:lstStyle/>
          <a:p>
            <a:pPr algn="ctr"/>
            <a:r>
              <a:rPr lang="ru-RU" sz="4000" dirty="0" smtClean="0"/>
              <a:t>Заключение.</a:t>
            </a:r>
            <a:endParaRPr lang="ru-RU" sz="4000" dirty="0"/>
          </a:p>
        </p:txBody>
      </p:sp>
    </p:spTree>
    <p:extLst>
      <p:ext uri="{BB962C8B-B14F-4D97-AF65-F5344CB8AC3E}">
        <p14:creationId xmlns:p14="http://schemas.microsoft.com/office/powerpoint/2010/main" val="82632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576064"/>
          </a:xfrm>
        </p:spPr>
        <p:txBody>
          <a:bodyPr>
            <a:normAutofit/>
          </a:bodyPr>
          <a:lstStyle/>
          <a:p>
            <a:r>
              <a:rPr lang="ru-RU" sz="2800" smtClean="0"/>
              <a:t>Сокращение госслужащих</a:t>
            </a:r>
            <a:endParaRPr lang="ru-RU" dirty="0"/>
          </a:p>
        </p:txBody>
      </p:sp>
      <p:sp>
        <p:nvSpPr>
          <p:cNvPr id="3" name="Подзаголовок 2"/>
          <p:cNvSpPr>
            <a:spLocks noGrp="1"/>
          </p:cNvSpPr>
          <p:nvPr>
            <p:ph type="subTitle" idx="1"/>
          </p:nvPr>
        </p:nvSpPr>
        <p:spPr>
          <a:xfrm>
            <a:off x="323528" y="1340768"/>
            <a:ext cx="8496944" cy="4896544"/>
          </a:xfrm>
        </p:spPr>
        <p:txBody>
          <a:bodyPr>
            <a:noAutofit/>
          </a:bodyPr>
          <a:lstStyle/>
          <a:p>
            <a:pPr algn="just" hangingPunct="0"/>
            <a:r>
              <a:rPr lang="ru-RU" dirty="0" smtClean="0"/>
              <a:t>Указ был подписан Дмитрием Медведевым в конце 2010 года. Документ предполагал сокращение в 2011-2013 годах численности федеральных государственных гражданских служащих и работников федеральных госорганов не менее чем на 20%: не менее 5% — до 31 марта 2011 года, не менее 10% — до 31 марта 2012 года и не менее 20% — до 31 марта 2013 года.</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85800"/>
            <a:ext cx="7772400" cy="1736725"/>
          </a:xfrm>
        </p:spPr>
        <p:txBody>
          <a:bodyPr/>
          <a:lstStyle/>
          <a:p>
            <a:pPr eaLnBrk="1" hangingPunct="1">
              <a:defRPr/>
            </a:pPr>
            <a:r>
              <a:rPr lang="ru-RU" sz="4000" smtClean="0"/>
              <a:t>Сущностные характеристики государства как субъекта управления</a:t>
            </a:r>
          </a:p>
        </p:txBody>
      </p:sp>
      <p:sp>
        <p:nvSpPr>
          <p:cNvPr id="4099" name="Rectangle 3"/>
          <p:cNvSpPr>
            <a:spLocks noGrp="1" noChangeArrowheads="1"/>
          </p:cNvSpPr>
          <p:nvPr>
            <p:ph type="subTitle" idx="1"/>
          </p:nvPr>
        </p:nvSpPr>
        <p:spPr>
          <a:xfrm>
            <a:off x="6324600" y="3962400"/>
            <a:ext cx="2514600" cy="2209800"/>
          </a:xfrm>
        </p:spPr>
        <p:txBody>
          <a:bodyPr/>
          <a:lstStyle/>
          <a:p>
            <a:pPr eaLnBrk="1" hangingPunct="1">
              <a:defRPr/>
            </a:pPr>
            <a:endParaRPr lang="ru-RU" sz="2400" dirty="0" smtClean="0"/>
          </a:p>
          <a:p>
            <a:pPr eaLnBrk="1" hangingPunct="1">
              <a:defRPr/>
            </a:pPr>
            <a:endParaRPr lang="ru-RU" sz="2400" dirty="0" smtClean="0"/>
          </a:p>
          <a:p>
            <a:pPr eaLnBrk="1" hangingPunct="1">
              <a:defRPr/>
            </a:pPr>
            <a:r>
              <a:rPr lang="ru-RU" sz="2400" dirty="0" smtClean="0"/>
              <a:t>Май 2014</a:t>
            </a:r>
          </a:p>
        </p:txBody>
      </p:sp>
    </p:spTree>
    <p:extLst>
      <p:ext uri="{BB962C8B-B14F-4D97-AF65-F5344CB8AC3E}">
        <p14:creationId xmlns:p14="http://schemas.microsoft.com/office/powerpoint/2010/main" val="6807382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ru-RU" sz="3000" smtClean="0"/>
              <a:t>Государство</a:t>
            </a:r>
          </a:p>
        </p:txBody>
      </p:sp>
      <p:sp>
        <p:nvSpPr>
          <p:cNvPr id="8195" name="Rectangle 3"/>
          <p:cNvSpPr>
            <a:spLocks noGrp="1" noChangeArrowheads="1"/>
          </p:cNvSpPr>
          <p:nvPr>
            <p:ph type="body" idx="1"/>
          </p:nvPr>
        </p:nvSpPr>
        <p:spPr>
          <a:xfrm>
            <a:off x="381000" y="1219200"/>
            <a:ext cx="8229600" cy="5257800"/>
          </a:xfrm>
        </p:spPr>
        <p:txBody>
          <a:bodyPr/>
          <a:lstStyle/>
          <a:p>
            <a:pPr eaLnBrk="1" hangingPunct="1">
              <a:lnSpc>
                <a:spcPct val="90000"/>
              </a:lnSpc>
              <a:buFont typeface="Wingdings" pitchFamily="2" charset="2"/>
              <a:buNone/>
              <a:defRPr/>
            </a:pPr>
            <a:r>
              <a:rPr lang="ru-RU" sz="2400" smtClean="0"/>
              <a:t>       Государство представляет собой особую организацию политической власти, обладающую специальным механизмом, системой органов и учреждений, которые непосредственно управляют обществом. Государство выступает как единая организация политической власти в масштабах всей страны. Государственная власть распространяется на все население в пределах определенной территории. Государство представляет собой суверенную организацию власти. Суверенитет государственной власти выражается в ее верховенстве и независимости от любых других властей внутри страны или во взаимоотношениях с другими государствами. </a:t>
            </a:r>
          </a:p>
        </p:txBody>
      </p:sp>
    </p:spTree>
    <p:extLst>
      <p:ext uri="{BB962C8B-B14F-4D97-AF65-F5344CB8AC3E}">
        <p14:creationId xmlns:p14="http://schemas.microsoft.com/office/powerpoint/2010/main" val="6141647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ru-RU" sz="3000" smtClean="0"/>
              <a:t>Признаки государства</a:t>
            </a:r>
          </a:p>
        </p:txBody>
      </p:sp>
      <p:sp>
        <p:nvSpPr>
          <p:cNvPr id="50179" name="Rectangle 3"/>
          <p:cNvSpPr>
            <a:spLocks noGrp="1" noChangeArrowheads="1"/>
          </p:cNvSpPr>
          <p:nvPr>
            <p:ph type="body" idx="1"/>
          </p:nvPr>
        </p:nvSpPr>
        <p:spPr/>
        <p:txBody>
          <a:bodyPr/>
          <a:lstStyle/>
          <a:p>
            <a:pPr eaLnBrk="1" hangingPunct="1">
              <a:buFont typeface="Wingdings" pitchFamily="2" charset="2"/>
              <a:buNone/>
              <a:defRPr/>
            </a:pPr>
            <a:endParaRPr lang="ru-RU" smtClean="0"/>
          </a:p>
        </p:txBody>
      </p:sp>
      <p:pic>
        <p:nvPicPr>
          <p:cNvPr id="5124" name="Picture 4"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91440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4431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sz="3000" smtClean="0"/>
              <a:t>Основные функции государства</a:t>
            </a:r>
          </a:p>
        </p:txBody>
      </p:sp>
      <p:sp>
        <p:nvSpPr>
          <p:cNvPr id="9219" name="Rectangle 3"/>
          <p:cNvSpPr>
            <a:spLocks noGrp="1" noChangeArrowheads="1"/>
          </p:cNvSpPr>
          <p:nvPr>
            <p:ph type="body" idx="1"/>
          </p:nvPr>
        </p:nvSpPr>
        <p:spPr/>
        <p:txBody>
          <a:bodyPr/>
          <a:lstStyle/>
          <a:p>
            <a:pPr eaLnBrk="1" hangingPunct="1">
              <a:buFont typeface="Wingdings" pitchFamily="2" charset="2"/>
              <a:buNone/>
              <a:defRPr/>
            </a:pPr>
            <a:endParaRPr lang="ru-RU" smtClean="0"/>
          </a:p>
        </p:txBody>
      </p:sp>
      <p:pic>
        <p:nvPicPr>
          <p:cNvPr id="6148" name="Picture 5" descr="Безымянны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6184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ru-RU" sz="3000" smtClean="0"/>
              <a:t>Виды управления</a:t>
            </a:r>
          </a:p>
        </p:txBody>
      </p:sp>
      <p:sp>
        <p:nvSpPr>
          <p:cNvPr id="7171" name="Text Box 7"/>
          <p:cNvSpPr txBox="1">
            <a:spLocks noChangeArrowheads="1"/>
          </p:cNvSpPr>
          <p:nvPr/>
        </p:nvSpPr>
        <p:spPr bwMode="auto">
          <a:xfrm>
            <a:off x="990600" y="1295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ru-RU" smtClean="0">
              <a:solidFill>
                <a:srgbClr val="FFFFFF"/>
              </a:solidFill>
            </a:endParaRPr>
          </a:p>
        </p:txBody>
      </p:sp>
      <p:sp>
        <p:nvSpPr>
          <p:cNvPr id="5129" name="Rectangle 9"/>
          <p:cNvSpPr>
            <a:spLocks noGrp="1" noChangeArrowheads="1"/>
          </p:cNvSpPr>
          <p:nvPr>
            <p:ph type="body" idx="1"/>
          </p:nvPr>
        </p:nvSpPr>
        <p:spPr>
          <a:xfrm>
            <a:off x="457200" y="1219200"/>
            <a:ext cx="8229600" cy="5181600"/>
          </a:xfrm>
        </p:spPr>
        <p:txBody>
          <a:bodyPr/>
          <a:lstStyle/>
          <a:p>
            <a:pPr eaLnBrk="1" hangingPunct="1">
              <a:lnSpc>
                <a:spcPct val="90000"/>
              </a:lnSpc>
              <a:defRPr/>
            </a:pPr>
            <a:r>
              <a:rPr lang="ru-RU" sz="2400" smtClean="0"/>
              <a:t>1. </a:t>
            </a:r>
            <a:r>
              <a:rPr lang="ru-RU" sz="2400" b="1" smtClean="0"/>
              <a:t>Государственное управление</a:t>
            </a:r>
            <a:r>
              <a:rPr lang="ru-RU" sz="2400" smtClean="0"/>
              <a:t>, о котором можно сразу сказать, что все его свойства обусловлены тем, что его субъектом является государство, т.е. форма общества, а по природе своей — объединяемый ими народ. В основе управления здесь находятся целостность, суверенитет, безопасность, упорядоченность и развитие всего социума в историческом масштабе времени.</a:t>
            </a:r>
          </a:p>
          <a:p>
            <a:pPr eaLnBrk="1" hangingPunct="1">
              <a:lnSpc>
                <a:spcPct val="90000"/>
              </a:lnSpc>
              <a:defRPr/>
            </a:pPr>
            <a:r>
              <a:rPr lang="ru-RU" sz="2400" smtClean="0"/>
              <a:t>2. </a:t>
            </a:r>
            <a:r>
              <a:rPr lang="ru-RU" sz="2400" b="1" smtClean="0"/>
              <a:t>Местное самоуправление</a:t>
            </a:r>
            <a:r>
              <a:rPr lang="ru-RU" sz="2400" smtClean="0"/>
              <a:t> как низовой и особо демократический</a:t>
            </a:r>
          </a:p>
          <a:p>
            <a:pPr eaLnBrk="1" hangingPunct="1">
              <a:lnSpc>
                <a:spcPct val="90000"/>
              </a:lnSpc>
              <a:buFont typeface="Wingdings" pitchFamily="2" charset="2"/>
              <a:buNone/>
              <a:defRPr/>
            </a:pPr>
            <a:r>
              <a:rPr lang="ru-RU" sz="2400" smtClean="0"/>
              <a:t>     подвид государственного управления, субъектом которого выступают жители поселений и административных территорий, а смыслом служат проблемы комплексного обустройства местожительства людей.</a:t>
            </a:r>
          </a:p>
          <a:p>
            <a:pPr eaLnBrk="1" hangingPunct="1">
              <a:lnSpc>
                <a:spcPct val="90000"/>
              </a:lnSpc>
              <a:buFont typeface="Wingdings" pitchFamily="2" charset="2"/>
              <a:buNone/>
              <a:defRPr/>
            </a:pPr>
            <a:endParaRPr lang="ru-RU" sz="2400" smtClean="0"/>
          </a:p>
        </p:txBody>
      </p:sp>
    </p:spTree>
    <p:extLst>
      <p:ext uri="{BB962C8B-B14F-4D97-AF65-F5344CB8AC3E}">
        <p14:creationId xmlns:p14="http://schemas.microsoft.com/office/powerpoint/2010/main" val="19182178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504056"/>
          </a:xfrm>
        </p:spPr>
        <p:txBody>
          <a:bodyPr>
            <a:normAutofit/>
          </a:bodyPr>
          <a:lstStyle/>
          <a:p>
            <a:r>
              <a:rPr lang="ru-RU" sz="3200" dirty="0" smtClean="0"/>
              <a:t>В </a:t>
            </a:r>
            <a:r>
              <a:rPr lang="ru-RU" sz="3200" i="1" dirty="0" smtClean="0"/>
              <a:t>узком смысле</a:t>
            </a:r>
            <a:r>
              <a:rPr lang="ru-RU" sz="3200" dirty="0" smtClean="0"/>
              <a:t> </a:t>
            </a:r>
            <a:endParaRPr lang="ru-RU" dirty="0"/>
          </a:p>
        </p:txBody>
      </p:sp>
      <p:sp>
        <p:nvSpPr>
          <p:cNvPr id="3" name="Подзаголовок 2"/>
          <p:cNvSpPr>
            <a:spLocks noGrp="1"/>
          </p:cNvSpPr>
          <p:nvPr>
            <p:ph type="subTitle" idx="1"/>
          </p:nvPr>
        </p:nvSpPr>
        <p:spPr>
          <a:xfrm>
            <a:off x="899592" y="1628800"/>
            <a:ext cx="7848872" cy="2304256"/>
          </a:xfrm>
        </p:spPr>
        <p:txBody>
          <a:bodyPr>
            <a:noAutofit/>
          </a:bodyPr>
          <a:lstStyle/>
          <a:p>
            <a:r>
              <a:rPr lang="ru-RU" sz="3200" dirty="0" smtClean="0"/>
              <a:t>государственное  управление отождествляется со сферой функционирования  органов исполнительной власти</a:t>
            </a:r>
            <a:endParaRPr lang="ru-R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152400"/>
            <a:ext cx="8153400" cy="6324600"/>
          </a:xfrm>
        </p:spPr>
        <p:txBody>
          <a:bodyPr/>
          <a:lstStyle/>
          <a:p>
            <a:pPr eaLnBrk="1" hangingPunct="1">
              <a:lnSpc>
                <a:spcPct val="80000"/>
              </a:lnSpc>
              <a:defRPr/>
            </a:pPr>
            <a:r>
              <a:rPr lang="ru-RU" sz="2400" smtClean="0"/>
              <a:t>3. </a:t>
            </a:r>
            <a:r>
              <a:rPr lang="ru-RU" sz="2400" b="1" smtClean="0"/>
              <a:t>Менеджмент</a:t>
            </a:r>
            <a:r>
              <a:rPr lang="ru-RU" sz="2400" smtClean="0"/>
              <a:t>, который представляет собой управление собственностью со стороны собственника. Имеется в виду собственность как общественное отношение, в котором задействованы люди со своими интересами, а не простое пользование вещами, имуществом, услугами и т.д.</a:t>
            </a:r>
          </a:p>
          <a:p>
            <a:pPr eaLnBrk="1" hangingPunct="1">
              <a:lnSpc>
                <a:spcPct val="80000"/>
              </a:lnSpc>
              <a:defRPr/>
            </a:pPr>
            <a:r>
              <a:rPr lang="ru-RU" sz="2400" smtClean="0"/>
              <a:t>4. </a:t>
            </a:r>
            <a:r>
              <a:rPr lang="ru-RU" sz="2400" b="1" smtClean="0"/>
              <a:t>Общественное управление</a:t>
            </a:r>
            <a:r>
              <a:rPr lang="ru-RU" sz="2400" smtClean="0"/>
              <a:t>, субъектом которого являются институализированные (юридически оформленные — через законы, уставы) общественные объединения. Таких субъектов в свободном, плюралистическом гражданском обществе много и они управляют как внутри своих собственных структур, так и вне их.</a:t>
            </a:r>
          </a:p>
          <a:p>
            <a:pPr eaLnBrk="1" hangingPunct="1">
              <a:lnSpc>
                <a:spcPct val="80000"/>
              </a:lnSpc>
              <a:defRPr/>
            </a:pPr>
            <a:r>
              <a:rPr lang="ru-RU" sz="2400" smtClean="0"/>
              <a:t>5. </a:t>
            </a:r>
            <a:r>
              <a:rPr lang="ru-RU" sz="2400" b="1" smtClean="0"/>
              <a:t>Групповая (коллективная) саморегуляция</a:t>
            </a:r>
            <a:r>
              <a:rPr lang="ru-RU" sz="2400" smtClean="0"/>
              <a:t>, субъектом которой выступают группы людей, которые на каждом шагу общественной жизни свободно (по собственному усмотрению) и в то же время с учетом интересов других и норм культуры и социального общежития управляют совместным поведением и деятельностью.</a:t>
            </a:r>
          </a:p>
          <a:p>
            <a:pPr eaLnBrk="1" hangingPunct="1">
              <a:lnSpc>
                <a:spcPct val="80000"/>
              </a:lnSpc>
              <a:buFont typeface="Wingdings" pitchFamily="2" charset="2"/>
              <a:buNone/>
              <a:defRPr/>
            </a:pPr>
            <a:endParaRPr lang="ru-RU" sz="2400" smtClean="0"/>
          </a:p>
        </p:txBody>
      </p:sp>
    </p:spTree>
    <p:extLst>
      <p:ext uri="{BB962C8B-B14F-4D97-AF65-F5344CB8AC3E}">
        <p14:creationId xmlns:p14="http://schemas.microsoft.com/office/powerpoint/2010/main" val="15754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ru-RU" sz="3000" smtClean="0"/>
              <a:t>Государственное управление</a:t>
            </a:r>
          </a:p>
        </p:txBody>
      </p:sp>
      <p:sp>
        <p:nvSpPr>
          <p:cNvPr id="6147" name="Rectangle 3"/>
          <p:cNvSpPr>
            <a:spLocks noGrp="1" noChangeArrowheads="1"/>
          </p:cNvSpPr>
          <p:nvPr>
            <p:ph type="body" idx="1"/>
          </p:nvPr>
        </p:nvSpPr>
        <p:spPr/>
        <p:txBody>
          <a:bodyPr/>
          <a:lstStyle/>
          <a:p>
            <a:pPr eaLnBrk="1" hangingPunct="1">
              <a:buFont typeface="Wingdings" pitchFamily="2" charset="2"/>
              <a:buNone/>
              <a:defRPr/>
            </a:pPr>
            <a:r>
              <a:rPr lang="ru-RU" smtClean="0"/>
              <a:t>     Г</a:t>
            </a:r>
            <a:r>
              <a:rPr lang="ru-RU" b="1" smtClean="0"/>
              <a:t>осударственное управление </a:t>
            </a:r>
            <a:r>
              <a:rPr lang="ru-RU" smtClean="0"/>
              <a:t>— это практическое, организующее и регулирующее воздействие государства (через систему своих структур) на общественную и частную жизнедеятельность людей в целях ее упорядочения, сохранения или преобразования, опирающееся на его властную силу. </a:t>
            </a:r>
          </a:p>
        </p:txBody>
      </p:sp>
    </p:spTree>
    <p:extLst>
      <p:ext uri="{BB962C8B-B14F-4D97-AF65-F5344CB8AC3E}">
        <p14:creationId xmlns:p14="http://schemas.microsoft.com/office/powerpoint/2010/main" val="32801943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ru-RU" sz="3000" smtClean="0"/>
              <a:t>Основы государственного управления</a:t>
            </a:r>
          </a:p>
        </p:txBody>
      </p:sp>
      <p:sp>
        <p:nvSpPr>
          <p:cNvPr id="7171" name="Rectangle 3"/>
          <p:cNvSpPr>
            <a:spLocks noGrp="1" noChangeArrowheads="1"/>
          </p:cNvSpPr>
          <p:nvPr>
            <p:ph type="body" idx="1"/>
          </p:nvPr>
        </p:nvSpPr>
        <p:spPr/>
        <p:txBody>
          <a:bodyPr/>
          <a:lstStyle/>
          <a:p>
            <a:pPr eaLnBrk="1" hangingPunct="1">
              <a:buFont typeface="Wingdings" pitchFamily="2" charset="2"/>
              <a:buNone/>
              <a:defRPr/>
            </a:pPr>
            <a:endParaRPr lang="ru-RU" smtClean="0"/>
          </a:p>
        </p:txBody>
      </p:sp>
      <p:pic>
        <p:nvPicPr>
          <p:cNvPr id="10244" name="Picture 4"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2845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ru-RU" sz="3200" smtClean="0"/>
              <a:t>Государство как субъект управления</a:t>
            </a:r>
          </a:p>
        </p:txBody>
      </p:sp>
      <p:sp>
        <p:nvSpPr>
          <p:cNvPr id="99331" name="Rectangle 3"/>
          <p:cNvSpPr>
            <a:spLocks noGrp="1" noChangeArrowheads="1"/>
          </p:cNvSpPr>
          <p:nvPr>
            <p:ph type="body" idx="1"/>
          </p:nvPr>
        </p:nvSpPr>
        <p:spPr>
          <a:xfrm>
            <a:off x="457200" y="1371600"/>
            <a:ext cx="8229600" cy="4759325"/>
          </a:xfrm>
        </p:spPr>
        <p:txBody>
          <a:bodyPr/>
          <a:lstStyle/>
          <a:p>
            <a:pPr eaLnBrk="1" hangingPunct="1">
              <a:lnSpc>
                <a:spcPct val="80000"/>
              </a:lnSpc>
              <a:buFont typeface="Wingdings" pitchFamily="2" charset="2"/>
              <a:buNone/>
              <a:defRPr/>
            </a:pPr>
            <a:r>
              <a:rPr lang="ru-RU" sz="2400" b="1" smtClean="0"/>
              <a:t>   Субъект государственного управления</a:t>
            </a:r>
            <a:r>
              <a:rPr lang="ru-RU" sz="2400" b="1" i="1" smtClean="0"/>
              <a:t> </a:t>
            </a:r>
            <a:r>
              <a:rPr lang="ru-RU" sz="2400" b="1" smtClean="0"/>
              <a:t>- это органы государственной власти, наделенные конституционными полномочиями осуществлять власть и непосредственное управление общественными процессами и собственной деятельностью государства. Опираясь на волю общества, выраженную в силе власти и закона, они разрабатывают и принимают государственные решения различных уровней, организуют их исполнение и контроль. В составе субъекта государственного управления общественно-политические организации и объединения, которые участвуют в разработке прогнозов и проектов решений, политических программ, реализуемых государственными институтами.</a:t>
            </a:r>
            <a:r>
              <a:rPr lang="ru-RU" sz="2400" smtClean="0"/>
              <a:t> </a:t>
            </a:r>
          </a:p>
        </p:txBody>
      </p:sp>
    </p:spTree>
    <p:extLst>
      <p:ext uri="{BB962C8B-B14F-4D97-AF65-F5344CB8AC3E}">
        <p14:creationId xmlns:p14="http://schemas.microsoft.com/office/powerpoint/2010/main" val="194405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p:txBody>
          <a:bodyPr/>
          <a:lstStyle/>
          <a:p>
            <a:pPr eaLnBrk="1" hangingPunct="1">
              <a:buFont typeface="Wingdings" pitchFamily="2" charset="2"/>
              <a:buNone/>
              <a:defRPr/>
            </a:pPr>
            <a:endParaRPr lang="ru-RU" smtClean="0"/>
          </a:p>
        </p:txBody>
      </p:sp>
      <p:pic>
        <p:nvPicPr>
          <p:cNvPr id="12291" name="Picture 4" descr="Схема для презен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5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457200" y="228600"/>
            <a:ext cx="8229600" cy="5902325"/>
          </a:xfrm>
        </p:spPr>
        <p:txBody>
          <a:bodyPr/>
          <a:lstStyle/>
          <a:p>
            <a:pPr eaLnBrk="1" hangingPunct="1">
              <a:lnSpc>
                <a:spcPct val="80000"/>
              </a:lnSpc>
              <a:buFont typeface="Wingdings" pitchFamily="2" charset="2"/>
              <a:buNone/>
              <a:defRPr/>
            </a:pPr>
            <a:r>
              <a:rPr lang="ru-RU" sz="2400" b="1" smtClean="0"/>
              <a:t>       Для субъекта государственного управления основополагающее значение имеет осознание национально-государственных интересов и целей, определяющих направленность и содержание управленческого процесса, а также возможных политических и иных его последствий для общества. </a:t>
            </a:r>
          </a:p>
          <a:p>
            <a:pPr eaLnBrk="1" hangingPunct="1">
              <a:lnSpc>
                <a:spcPct val="80000"/>
              </a:lnSpc>
              <a:buFont typeface="Wingdings" pitchFamily="2" charset="2"/>
              <a:buNone/>
              <a:defRPr/>
            </a:pPr>
            <a:r>
              <a:rPr lang="ru-RU" sz="2400" b="1" smtClean="0"/>
              <a:t>      В демократическом, правовом государстве, в котором мы живем, главным субъектом государственного управления является народ, выбирающий своих представителей в органы власти, и, таким образом, участвующий в процессе управления. Государство, действуя от имени народа, создает для управления свои органы: парламент, правительство, суды и др. и выступает как консолидирующий субъект управления, как система организационно-правовых форм, составляющих ее субъектов управления.</a:t>
            </a:r>
            <a:r>
              <a:rPr lang="ru-RU" sz="2400" smtClean="0"/>
              <a:t> </a:t>
            </a:r>
          </a:p>
        </p:txBody>
      </p:sp>
    </p:spTree>
    <p:extLst>
      <p:ext uri="{BB962C8B-B14F-4D97-AF65-F5344CB8AC3E}">
        <p14:creationId xmlns:p14="http://schemas.microsoft.com/office/powerpoint/2010/main" val="52741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ru-RU" sz="3000" smtClean="0"/>
              <a:t>Роль государства в современных условиях</a:t>
            </a:r>
          </a:p>
        </p:txBody>
      </p:sp>
      <p:sp>
        <p:nvSpPr>
          <p:cNvPr id="51203" name="Rectangle 3"/>
          <p:cNvSpPr>
            <a:spLocks noGrp="1" noChangeArrowheads="1"/>
          </p:cNvSpPr>
          <p:nvPr>
            <p:ph type="body" idx="1"/>
          </p:nvPr>
        </p:nvSpPr>
        <p:spPr>
          <a:xfrm>
            <a:off x="457200" y="1295400"/>
            <a:ext cx="8229600" cy="4835525"/>
          </a:xfrm>
        </p:spPr>
        <p:txBody>
          <a:bodyPr/>
          <a:lstStyle/>
          <a:p>
            <a:pPr eaLnBrk="1" hangingPunct="1">
              <a:lnSpc>
                <a:spcPct val="90000"/>
              </a:lnSpc>
              <a:buFont typeface="Wingdings" pitchFamily="2" charset="2"/>
              <a:buNone/>
              <a:defRPr/>
            </a:pPr>
            <a:r>
              <a:rPr lang="ru-RU" sz="2800" smtClean="0"/>
              <a:t>   Государственное управление имеет особую специфику, отражающую само государство как субъект управления, осуществляющий свою деятельность в соответствии с тем историческим, социальным, экономическим этапом и в том информационно-коммуникативном пространстве, в котором, на данный момент, находится. Государство и его управление зависит от изменений в обществе и общественных процессах, также и общество зависит от изменений в государстве и его политике. </a:t>
            </a:r>
          </a:p>
        </p:txBody>
      </p:sp>
    </p:spTree>
    <p:extLst>
      <p:ext uri="{BB962C8B-B14F-4D97-AF65-F5344CB8AC3E}">
        <p14:creationId xmlns:p14="http://schemas.microsoft.com/office/powerpoint/2010/main" val="41272450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838200"/>
            <a:ext cx="8229600" cy="1139825"/>
          </a:xfrm>
        </p:spPr>
        <p:txBody>
          <a:bodyPr/>
          <a:lstStyle/>
          <a:p>
            <a:pPr eaLnBrk="1" hangingPunct="1">
              <a:defRPr/>
            </a:pPr>
            <a:r>
              <a:rPr lang="ru-RU" smtClean="0"/>
              <a:t>Спасибо за внимание!</a:t>
            </a:r>
          </a:p>
        </p:txBody>
      </p:sp>
    </p:spTree>
    <p:extLst>
      <p:ext uri="{BB962C8B-B14F-4D97-AF65-F5344CB8AC3E}">
        <p14:creationId xmlns:p14="http://schemas.microsoft.com/office/powerpoint/2010/main" val="240248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124745"/>
            <a:ext cx="8784976" cy="2161379"/>
          </a:xfrm>
        </p:spPr>
        <p:txBody>
          <a:bodyPr>
            <a:prstTxWarp prst="textDeflate">
              <a:avLst/>
            </a:prstTxWarp>
            <a:normAutofit/>
          </a:bodyPr>
          <a:lstStyle/>
          <a:p>
            <a:pPr algn="ct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Институт</a:t>
            </a: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президентства РФ</a:t>
            </a: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385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1569660"/>
          </a:xfrm>
          <a:prstGeom prst="rect">
            <a:avLst/>
          </a:prstGeom>
        </p:spPr>
        <p:txBody>
          <a:bodyPr wrap="square">
            <a:spAutoFit/>
          </a:bodyPr>
          <a:lstStyle/>
          <a:p>
            <a:pPr algn="ctr">
              <a:buFont typeface="Wingdings" pitchFamily="2" charset="2"/>
              <a:buNone/>
            </a:pPr>
            <a:r>
              <a:rPr lang="ru-RU" sz="2400" b="1" dirty="0" smtClean="0">
                <a:solidFill>
                  <a:srgbClr val="00B0F0"/>
                </a:solidFill>
                <a:latin typeface="Times New Roman" pitchFamily="18" charset="0"/>
                <a:cs typeface="Times New Roman" pitchFamily="18" charset="0"/>
              </a:rPr>
              <a:t>Глава государства</a:t>
            </a:r>
            <a:r>
              <a:rPr lang="ru-RU" sz="2400" dirty="0" smtClean="0">
                <a:solidFill>
                  <a:srgbClr val="00B0F0"/>
                </a:solidFill>
                <a:latin typeface="Times New Roman" pitchFamily="18" charset="0"/>
                <a:cs typeface="Times New Roman" pitchFamily="18" charset="0"/>
              </a:rPr>
              <a:t> </a:t>
            </a:r>
            <a:r>
              <a:rPr lang="ru-RU" sz="2400" dirty="0" smtClean="0">
                <a:solidFill>
                  <a:prstClr val="black"/>
                </a:solidFill>
                <a:latin typeface="Times New Roman" pitchFamily="18" charset="0"/>
                <a:cs typeface="Times New Roman" pitchFamily="18" charset="0"/>
              </a:rPr>
              <a:t>– должностное лицо, занимающее высшее место в иерархии государственных институтов и осуществляющее верховное представительство государства внутри государства и в международных отношениях.</a:t>
            </a:r>
            <a:endParaRPr lang="ru-RU" sz="2400" dirty="0">
              <a:solidFill>
                <a:prstClr val="black"/>
              </a:solidFill>
              <a:latin typeface="Times New Roman" pitchFamily="18" charset="0"/>
              <a:cs typeface="Times New Roman" pitchFamily="18" charset="0"/>
            </a:endParaRPr>
          </a:p>
        </p:txBody>
      </p:sp>
      <p:pic>
        <p:nvPicPr>
          <p:cNvPr id="1026" name="Picture 2" descr="C:\Users\User.User-ПК\Desktop\putin_3.jpg"/>
          <p:cNvPicPr>
            <a:picLocks noChangeAspect="1" noChangeArrowheads="1"/>
          </p:cNvPicPr>
          <p:nvPr/>
        </p:nvPicPr>
        <p:blipFill>
          <a:blip r:embed="rId2" cstate="print"/>
          <a:srcRect/>
          <a:stretch>
            <a:fillRect/>
          </a:stretch>
        </p:blipFill>
        <p:spPr bwMode="auto">
          <a:xfrm>
            <a:off x="2771800" y="2060848"/>
            <a:ext cx="6120680" cy="4590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3234831"/>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504056"/>
          </a:xfrm>
        </p:spPr>
        <p:txBody>
          <a:bodyPr>
            <a:normAutofit/>
          </a:bodyPr>
          <a:lstStyle/>
          <a:p>
            <a:r>
              <a:rPr lang="ru-RU" sz="3200" i="1" dirty="0" smtClean="0"/>
              <a:t>В</a:t>
            </a:r>
            <a:r>
              <a:rPr lang="ru-RU" sz="3200" dirty="0" smtClean="0"/>
              <a:t> </a:t>
            </a:r>
            <a:r>
              <a:rPr lang="ru-RU" sz="3200" i="1" dirty="0" smtClean="0"/>
              <a:t>широкой трактовке</a:t>
            </a:r>
            <a:r>
              <a:rPr lang="ru-RU" sz="3200" dirty="0" smtClean="0"/>
              <a:t> </a:t>
            </a:r>
            <a:endParaRPr lang="ru-RU" dirty="0"/>
          </a:p>
        </p:txBody>
      </p:sp>
      <p:sp>
        <p:nvSpPr>
          <p:cNvPr id="3" name="Подзаголовок 2"/>
          <p:cNvSpPr>
            <a:spLocks noGrp="1"/>
          </p:cNvSpPr>
          <p:nvPr>
            <p:ph type="subTitle" idx="1"/>
          </p:nvPr>
        </p:nvSpPr>
        <p:spPr>
          <a:xfrm>
            <a:off x="899592" y="908720"/>
            <a:ext cx="7848872" cy="5949280"/>
          </a:xfrm>
        </p:spPr>
        <p:txBody>
          <a:bodyPr>
            <a:noAutofit/>
          </a:bodyPr>
          <a:lstStyle/>
          <a:p>
            <a:r>
              <a:rPr lang="ru-RU" sz="3200" dirty="0" smtClean="0"/>
              <a:t>это непосредственная деятельность всех ветвей государственной власти, их органов и должностных лиц по регулированию  общественных отношений. </a:t>
            </a:r>
          </a:p>
          <a:p>
            <a:pPr algn="just"/>
            <a:r>
              <a:rPr lang="ru-RU" sz="3200" dirty="0" smtClean="0"/>
              <a:t>Мы будем рассматривать государственное  управление как целенаправленное </a:t>
            </a:r>
            <a:r>
              <a:rPr lang="ru-RU" sz="3200" dirty="0" err="1" smtClean="0"/>
              <a:t>организующе-регулирующее</a:t>
            </a:r>
            <a:r>
              <a:rPr lang="ru-RU" sz="3200" dirty="0" smtClean="0"/>
              <a:t> воздействие  государства (через систему государственных органов и их  должностных лиц) на общественные процессы, отношения  и деятельность людей.</a:t>
            </a:r>
            <a:endParaRPr lang="ru-RU"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a:buFont typeface="Wingdings" pitchFamily="2" charset="2"/>
              <a:buNone/>
            </a:pPr>
            <a:r>
              <a:rPr lang="ru-RU" dirty="0"/>
              <a:t> </a:t>
            </a:r>
          </a:p>
        </p:txBody>
      </p:sp>
      <p:sp>
        <p:nvSpPr>
          <p:cNvPr id="11" name="Заголовок 10"/>
          <p:cNvSpPr>
            <a:spLocks noGrp="1"/>
          </p:cNvSpPr>
          <p:nvPr>
            <p:ph type="title"/>
          </p:nvPr>
        </p:nvSpPr>
        <p:spPr>
          <a:xfrm>
            <a:off x="323528" y="332656"/>
            <a:ext cx="8568952" cy="1152128"/>
          </a:xfrm>
        </p:spPr>
        <p:txBody>
          <a:bodyPr>
            <a:normAutofit fontScale="90000"/>
          </a:bodyPr>
          <a:lstStyle/>
          <a:p>
            <a:pPr algn="ctr"/>
            <a:r>
              <a:rPr lang="ru-RU" sz="3100" dirty="0" smtClean="0">
                <a:latin typeface="Times New Roman" pitchFamily="18" charset="0"/>
                <a:cs typeface="Times New Roman" pitchFamily="18" charset="0"/>
              </a:rPr>
              <a:t>Конституционные требования к кандидату в Президенты РФ</a:t>
            </a:r>
            <a:br>
              <a:rPr lang="ru-RU" sz="3100" dirty="0" smtClean="0">
                <a:latin typeface="Times New Roman" pitchFamily="18" charset="0"/>
                <a:cs typeface="Times New Roman" pitchFamily="18" charset="0"/>
              </a:rPr>
            </a:br>
            <a:endParaRPr lang="ru-RU" dirty="0"/>
          </a:p>
        </p:txBody>
      </p:sp>
      <p:sp>
        <p:nvSpPr>
          <p:cNvPr id="7" name="AutoShape 6"/>
          <p:cNvSpPr>
            <a:spLocks noChangeArrowheads="1"/>
          </p:cNvSpPr>
          <p:nvPr/>
        </p:nvSpPr>
        <p:spPr bwMode="auto">
          <a:xfrm rot="10800000">
            <a:off x="2267744" y="1700808"/>
            <a:ext cx="4608512" cy="2376487"/>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bg2">
              <a:lumMod val="5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lstStyle/>
          <a:p>
            <a:endParaRPr lang="ru-RU" dirty="0">
              <a:solidFill>
                <a:srgbClr val="00B0F0"/>
              </a:solidFill>
            </a:endParaRPr>
          </a:p>
        </p:txBody>
      </p:sp>
      <p:sp>
        <p:nvSpPr>
          <p:cNvPr id="8" name="Прямоугольник 7"/>
          <p:cNvSpPr/>
          <p:nvPr/>
        </p:nvSpPr>
        <p:spPr>
          <a:xfrm>
            <a:off x="0" y="2071678"/>
            <a:ext cx="2071702" cy="646331"/>
          </a:xfrm>
          <a:prstGeom prst="rect">
            <a:avLst/>
          </a:prstGeom>
        </p:spPr>
        <p:txBody>
          <a:bodyPr wrap="square">
            <a:spAutoFit/>
          </a:bodyPr>
          <a:lstStyle/>
          <a:p>
            <a:pPr algn="ctr">
              <a:spcBef>
                <a:spcPct val="50000"/>
              </a:spcBef>
            </a:pPr>
            <a:r>
              <a:rPr lang="ru-RU" b="1" dirty="0" smtClean="0">
                <a:solidFill>
                  <a:prstClr val="black"/>
                </a:solidFill>
                <a:latin typeface="Times New Roman" pitchFamily="18" charset="0"/>
                <a:cs typeface="Times New Roman" pitchFamily="18" charset="0"/>
              </a:rPr>
              <a:t>Наличие гражданства РФ</a:t>
            </a:r>
            <a:endParaRPr lang="ru-RU" b="1" dirty="0">
              <a:solidFill>
                <a:prstClr val="black"/>
              </a:solidFill>
              <a:latin typeface="Times New Roman" pitchFamily="18" charset="0"/>
              <a:cs typeface="Times New Roman" pitchFamily="18" charset="0"/>
            </a:endParaRPr>
          </a:p>
        </p:txBody>
      </p:sp>
      <p:sp>
        <p:nvSpPr>
          <p:cNvPr id="9" name="Прямоугольник 8"/>
          <p:cNvSpPr/>
          <p:nvPr/>
        </p:nvSpPr>
        <p:spPr>
          <a:xfrm>
            <a:off x="7000876" y="1785926"/>
            <a:ext cx="2143124" cy="2585323"/>
          </a:xfrm>
          <a:prstGeom prst="rect">
            <a:avLst/>
          </a:prstGeom>
        </p:spPr>
        <p:txBody>
          <a:bodyPr wrap="square">
            <a:spAutoFit/>
          </a:bodyPr>
          <a:lstStyle/>
          <a:p>
            <a:pPr algn="ctr">
              <a:spcBef>
                <a:spcPct val="50000"/>
              </a:spcBef>
            </a:pPr>
            <a:r>
              <a:rPr lang="ru-RU" b="1" dirty="0" smtClean="0">
                <a:solidFill>
                  <a:prstClr val="black"/>
                </a:solidFill>
                <a:latin typeface="Times New Roman" pitchFamily="18" charset="0"/>
                <a:cs typeface="Times New Roman" pitchFamily="18" charset="0"/>
              </a:rPr>
              <a:t>Постоянное проживание в РФ в течение последних 10 лет (допускается выезд за рубеж общим сроком не более трех месяцев в год). </a:t>
            </a:r>
            <a:endParaRPr lang="ru-RU" b="1" dirty="0">
              <a:solidFill>
                <a:prstClr val="black"/>
              </a:solidFill>
              <a:latin typeface="Times New Roman" pitchFamily="18" charset="0"/>
              <a:cs typeface="Times New Roman" pitchFamily="18" charset="0"/>
            </a:endParaRPr>
          </a:p>
        </p:txBody>
      </p:sp>
      <p:sp>
        <p:nvSpPr>
          <p:cNvPr id="10" name="Прямоугольник 9"/>
          <p:cNvSpPr/>
          <p:nvPr/>
        </p:nvSpPr>
        <p:spPr>
          <a:xfrm>
            <a:off x="2627784" y="4293096"/>
            <a:ext cx="3816424" cy="369332"/>
          </a:xfrm>
          <a:prstGeom prst="rect">
            <a:avLst/>
          </a:prstGeom>
        </p:spPr>
        <p:txBody>
          <a:bodyPr wrap="square">
            <a:spAutoFit/>
          </a:bodyPr>
          <a:lstStyle/>
          <a:p>
            <a:pPr algn="ctr">
              <a:spcBef>
                <a:spcPct val="50000"/>
              </a:spcBef>
            </a:pPr>
            <a:r>
              <a:rPr lang="ru-RU" b="1" dirty="0" smtClean="0">
                <a:solidFill>
                  <a:prstClr val="black"/>
                </a:solidFill>
                <a:latin typeface="Times New Roman" pitchFamily="18" charset="0"/>
                <a:cs typeface="Times New Roman" pitchFamily="18" charset="0"/>
              </a:rPr>
              <a:t>Достижение 35 – летнего возраста</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304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0"/>
            <a:ext cx="8136904"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0815579"/>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0970313"/>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3528" y="1196752"/>
            <a:ext cx="8424936" cy="4525963"/>
          </a:xfrm>
        </p:spPr>
        <p:txBody>
          <a:bodyPr>
            <a:normAutofit fontScale="92500" lnSpcReduction="10000"/>
          </a:bodyPr>
          <a:lstStyle/>
          <a:p>
            <a:r>
              <a:rPr lang="ru-RU" sz="2800" dirty="0" smtClean="0">
                <a:latin typeface="Times New Roman" pitchFamily="18" charset="0"/>
                <a:cs typeface="Times New Roman" pitchFamily="18" charset="0"/>
              </a:rPr>
              <a:t>Выборы Президента РФ назначаются Советом Федерации.</a:t>
            </a:r>
          </a:p>
          <a:p>
            <a:pPr>
              <a:buNone/>
            </a:pPr>
            <a:r>
              <a:rPr lang="ru-RU" sz="2800" dirty="0" smtClean="0">
                <a:solidFill>
                  <a:srgbClr val="00B0F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голосование может быть назначено только на календарный выходной (но не праздничный) день;</a:t>
            </a:r>
          </a:p>
          <a:p>
            <a:pPr>
              <a:buNone/>
            </a:pPr>
            <a:r>
              <a:rPr lang="ru-RU" sz="2800" dirty="0" smtClean="0">
                <a:solidFill>
                  <a:srgbClr val="00B0F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решение о назначении выборов должно быть принято не ранее чем за 100 дней и не позднее чем за 90 дней до дня голосования. В соответствии со статьей 5 ФЗ «О выборах Президента Российской Федерации».</a:t>
            </a:r>
          </a:p>
          <a:p>
            <a:pPr>
              <a:buNone/>
            </a:pPr>
            <a:r>
              <a:rPr lang="ru-RU" sz="2800" dirty="0" smtClean="0">
                <a:solidFill>
                  <a:srgbClr val="00B0F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Президент Российской Федерации избирается гражданами Российской Федерации на основе всеобщего равного и прямого избирательного права при тайном голосовании.</a:t>
            </a:r>
            <a:endParaRPr lang="ru-RU" dirty="0"/>
          </a:p>
        </p:txBody>
      </p:sp>
      <p:sp>
        <p:nvSpPr>
          <p:cNvPr id="3" name="Заголовок 2"/>
          <p:cNvSpPr>
            <a:spLocks noGrp="1"/>
          </p:cNvSpPr>
          <p:nvPr>
            <p:ph type="title"/>
          </p:nvPr>
        </p:nvSpPr>
        <p:spPr/>
        <p:txBody>
          <a:bodyPr>
            <a:normAutofit fontScale="90000"/>
          </a:bodyPr>
          <a:lstStyle/>
          <a:p>
            <a:pPr algn="ctr"/>
            <a:r>
              <a:rPr lang="ru-RU" sz="3600" dirty="0" smtClean="0">
                <a:latin typeface="Times New Roman" pitchFamily="18" charset="0"/>
                <a:cs typeface="Times New Roman" pitchFamily="18" charset="0"/>
              </a:rPr>
              <a:t>Назначение и проведение выборов</a:t>
            </a: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17140173"/>
      </p:ext>
    </p:extLst>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Выборы </a:t>
            </a:r>
            <a:r>
              <a:rPr lang="en-US" dirty="0" smtClean="0">
                <a:latin typeface="Times New Roman" pitchFamily="18" charset="0"/>
                <a:cs typeface="Times New Roman" pitchFamily="18" charset="0"/>
              </a:rPr>
              <a:t>Президента РФ </a:t>
            </a:r>
            <a:r>
              <a:rPr lang="ru-RU" dirty="0" smtClean="0">
                <a:latin typeface="Times New Roman" pitchFamily="18" charset="0"/>
                <a:cs typeface="Times New Roman" pitchFamily="18" charset="0"/>
              </a:rPr>
              <a:t>проходят по мажоритарной системе абсолютного большинства: </a:t>
            </a:r>
            <a:r>
              <a:rPr lang="ru-RU" b="1" dirty="0" smtClean="0">
                <a:latin typeface="Times New Roman" pitchFamily="18" charset="0"/>
                <a:cs typeface="Times New Roman" pitchFamily="18" charset="0"/>
              </a:rPr>
              <a:t>в первом туре </a:t>
            </a:r>
            <a:r>
              <a:rPr lang="ru-RU" dirty="0" smtClean="0">
                <a:latin typeface="Times New Roman" pitchFamily="18" charset="0"/>
                <a:cs typeface="Times New Roman" pitchFamily="18" charset="0"/>
              </a:rPr>
              <a:t>голосования президентом избирается кандидат, получивший более половины всех поданных голосов избирателей при участии в голосовании более половины избирателей, включенных в избирательные списки.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Так был избран в 1991 г. Б.Н. Ельцин, в 2000, 2004 и 2012 гг. - В.В. Путин.</a:t>
            </a:r>
            <a:r>
              <a:rPr lang="en-US"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Если ни один из кандидатов не получит такого большинства, через две недели назначается </a:t>
            </a:r>
            <a:r>
              <a:rPr lang="ru-RU" b="1" dirty="0" smtClean="0">
                <a:latin typeface="Times New Roman" pitchFamily="18" charset="0"/>
                <a:cs typeface="Times New Roman" pitchFamily="18" charset="0"/>
              </a:rPr>
              <a:t>второй тур</a:t>
            </a:r>
            <a:r>
              <a:rPr lang="ru-RU" dirty="0" smtClean="0">
                <a:latin typeface="Times New Roman" pitchFamily="18" charset="0"/>
                <a:cs typeface="Times New Roman" pitchFamily="18" charset="0"/>
              </a:rPr>
              <a:t> голосования (повторное голосование), в котором участвуют два кандидата, набравшие наибольшее число голосов. В этом случае для избрания достаточно относительного большинства голосов: кто из двух кандидатов получил больше голосов, тот и избран</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
        <p:nvSpPr>
          <p:cNvPr id="4" name="Заголовок 3"/>
          <p:cNvSpPr>
            <a:spLocks noGrp="1"/>
          </p:cNvSpPr>
          <p:nvPr>
            <p:ph type="title"/>
          </p:nvPr>
        </p:nvSpPr>
        <p:spPr/>
        <p:txBody>
          <a:bodyPr>
            <a:normAutofit fontScale="90000"/>
          </a:bodyPr>
          <a:lstStyle/>
          <a:p>
            <a:pPr algn="ctr"/>
            <a:r>
              <a:rPr lang="ru-RU" sz="3600" dirty="0" smtClean="0">
                <a:latin typeface="Times New Roman" pitchFamily="18" charset="0"/>
                <a:cs typeface="Times New Roman" pitchFamily="18" charset="0"/>
              </a:rPr>
              <a:t>Как проходят выборы Президента РФ?</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1898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51920" y="857232"/>
            <a:ext cx="5292080" cy="5643602"/>
          </a:xfrm>
        </p:spPr>
        <p:txBody>
          <a:bodyPr>
            <a:noAutofit/>
          </a:bodyPr>
          <a:lstStyle/>
          <a:p>
            <a:r>
              <a:rPr lang="ru-RU" sz="2000" dirty="0" smtClean="0">
                <a:latin typeface="Times New Roman" pitchFamily="18" charset="0"/>
                <a:cs typeface="Times New Roman" pitchFamily="18" charset="0"/>
              </a:rPr>
              <a:t>После проведения процедуры голосования начинается следующая, завершающая стадия – подсчет голосов. Его осуществляют в присутствии наблюдателей члены участковой избирательной комиссии. Затем данные обобщаются на уровне субъектов РФ и федерации в целом. Участковые избирательные комиссии составляют протоколы о результатах голосования, на основании которых Центризбирком составляет протокол,</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определяющий результаты выборов. Избранным считается кандидат, получивший абсолютное большинство голосов, в случае повторного голосования – относительное большинство голосов.</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000108"/>
          </a:xfrm>
        </p:spPr>
        <p:txBody>
          <a:bodyPr>
            <a:noAutofit/>
          </a:bodyPr>
          <a:lstStyle/>
          <a:p>
            <a:pPr algn="ctr"/>
            <a:r>
              <a:rPr lang="ru-RU" sz="3200" dirty="0" smtClean="0">
                <a:latin typeface="Times New Roman" pitchFamily="18" charset="0"/>
                <a:cs typeface="Times New Roman" pitchFamily="18" charset="0"/>
              </a:rPr>
              <a:t>Определение результатов голосования</a:t>
            </a:r>
            <a:endParaRPr lang="ru-RU"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267744" y="2132856"/>
            <a:ext cx="2071670" cy="3108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0" y="928670"/>
            <a:ext cx="2428892" cy="2786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4" cstate="print"/>
          <a:srcRect/>
          <a:stretch>
            <a:fillRect/>
          </a:stretch>
        </p:blipFill>
        <p:spPr bwMode="auto">
          <a:xfrm>
            <a:off x="0" y="4000504"/>
            <a:ext cx="2428860" cy="28574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08739271"/>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80728"/>
          </a:xfrm>
        </p:spPr>
        <p:txBody>
          <a:bodyPr>
            <a:noAutofit/>
          </a:bodyPr>
          <a:lstStyle/>
          <a:p>
            <a:pPr algn="ctr"/>
            <a:r>
              <a:rPr lang="ru-RU" sz="2400" dirty="0" smtClean="0">
                <a:latin typeface="Times New Roman" pitchFamily="18" charset="0"/>
                <a:cs typeface="Times New Roman" pitchFamily="18" charset="0"/>
              </a:rPr>
              <a:t>Инаугурация президента РФ – это торжественная церемония присяги и вступления в должность главы государства.</a:t>
            </a:r>
            <a:endParaRPr lang="ru-RU" sz="3600" dirty="0">
              <a:latin typeface="Times New Roman" pitchFamily="18" charset="0"/>
              <a:cs typeface="Times New Roman" pitchFamily="18" charset="0"/>
            </a:endParaRPr>
          </a:p>
        </p:txBody>
      </p:sp>
      <p:pic>
        <p:nvPicPr>
          <p:cNvPr id="4098" name="Picture 2" descr="C:\Users\User.User-ПК\Desktop\b_626381.jpg"/>
          <p:cNvPicPr>
            <a:picLocks noGrp="1" noChangeAspect="1" noChangeArrowheads="1"/>
          </p:cNvPicPr>
          <p:nvPr>
            <p:ph idx="1"/>
          </p:nvPr>
        </p:nvPicPr>
        <p:blipFill>
          <a:blip r:embed="rId2" cstate="print"/>
          <a:srcRect/>
          <a:stretch>
            <a:fillRect/>
          </a:stretch>
        </p:blipFill>
        <p:spPr bwMode="auto">
          <a:xfrm>
            <a:off x="0" y="1124744"/>
            <a:ext cx="3995936" cy="3654406"/>
          </a:xfrm>
          <a:prstGeom prst="rect">
            <a:avLst/>
          </a:prstGeom>
          <a:noFill/>
        </p:spPr>
      </p:pic>
      <p:sp>
        <p:nvSpPr>
          <p:cNvPr id="4" name="Прямоугольник 3"/>
          <p:cNvSpPr/>
          <p:nvPr/>
        </p:nvSpPr>
        <p:spPr>
          <a:xfrm>
            <a:off x="4139952" y="1124744"/>
            <a:ext cx="5004048" cy="3785652"/>
          </a:xfrm>
          <a:prstGeom prst="rect">
            <a:avLst/>
          </a:prstGeom>
        </p:spPr>
        <p:txBody>
          <a:bodyPr wrap="square">
            <a:spAutoFit/>
          </a:bodyPr>
          <a:lstStyle/>
          <a:p>
            <a:pPr algn="ctr"/>
            <a:r>
              <a:rPr lang="ru-RU" sz="2000" dirty="0" smtClean="0">
                <a:solidFill>
                  <a:prstClr val="black"/>
                </a:solidFill>
                <a:latin typeface="Times New Roman" pitchFamily="18" charset="0"/>
                <a:cs typeface="Times New Roman" pitchFamily="18" charset="0"/>
              </a:rPr>
              <a:t>«</a:t>
            </a:r>
            <a:r>
              <a:rPr lang="ru-RU" sz="2400" dirty="0" smtClean="0">
                <a:solidFill>
                  <a:prstClr val="black"/>
                </a:solidFill>
                <a:latin typeface="Times New Roman" pitchFamily="18" charset="0"/>
                <a:cs typeface="Times New Roman" pitchFamily="18" charset="0"/>
              </a:rPr>
              <a:t>Клянусь при осуществлении полномочий Президента Российской Федерации уважать и охранять права и свободы человека и гражданина, соблюдать и защищать Конституцию Российской Федерации, защищать суверенитет и независимость, безопасность и целостность государства, верно служить народу».</a:t>
            </a:r>
            <a:endParaRPr lang="ru-RU" sz="2000" dirty="0" smtClean="0">
              <a:solidFill>
                <a:prstClr val="black"/>
              </a:solidFill>
              <a:latin typeface="Times New Roman" pitchFamily="18" charset="0"/>
              <a:cs typeface="Times New Roman" pitchFamily="18" charset="0"/>
            </a:endParaRPr>
          </a:p>
        </p:txBody>
      </p:sp>
      <p:pic>
        <p:nvPicPr>
          <p:cNvPr id="5" name="Picture 2" descr="C:\Users\User.User-ПК\Desktop\pic10.jpg"/>
          <p:cNvPicPr>
            <a:picLocks noChangeAspect="1" noChangeArrowheads="1"/>
          </p:cNvPicPr>
          <p:nvPr/>
        </p:nvPicPr>
        <p:blipFill>
          <a:blip r:embed="rId3" cstate="print"/>
          <a:srcRect/>
          <a:stretch>
            <a:fillRect/>
          </a:stretch>
        </p:blipFill>
        <p:spPr bwMode="auto">
          <a:xfrm>
            <a:off x="6660233" y="4869160"/>
            <a:ext cx="2483768" cy="1988840"/>
          </a:xfrm>
          <a:prstGeom prst="rect">
            <a:avLst/>
          </a:prstGeom>
          <a:noFill/>
        </p:spPr>
      </p:pic>
      <p:sp>
        <p:nvSpPr>
          <p:cNvPr id="7" name="Прямоугольник 6"/>
          <p:cNvSpPr/>
          <p:nvPr/>
        </p:nvSpPr>
        <p:spPr>
          <a:xfrm>
            <a:off x="0" y="4869160"/>
            <a:ext cx="4427984" cy="1015663"/>
          </a:xfrm>
          <a:prstGeom prst="rect">
            <a:avLst/>
          </a:prstGeom>
        </p:spPr>
        <p:txBody>
          <a:bodyPr wrap="square">
            <a:spAutoFit/>
          </a:bodyPr>
          <a:lstStyle/>
          <a:p>
            <a:r>
              <a:rPr lang="ru-RU" sz="2000" dirty="0" smtClean="0">
                <a:solidFill>
                  <a:prstClr val="black"/>
                </a:solidFill>
                <a:latin typeface="Times New Roman" pitchFamily="18" charset="0"/>
                <a:cs typeface="Times New Roman" pitchFamily="18" charset="0"/>
              </a:rPr>
              <a:t>Избранный президент вступает в должность с момента принесения присяги.</a:t>
            </a:r>
            <a:endParaRPr lang="ru-RU" sz="2000" dirty="0">
              <a:solidFill>
                <a:prstClr val="black"/>
              </a:solidFill>
            </a:endParaRPr>
          </a:p>
        </p:txBody>
      </p:sp>
    </p:spTree>
    <p:extLst>
      <p:ext uri="{BB962C8B-B14F-4D97-AF65-F5344CB8AC3E}">
        <p14:creationId xmlns:p14="http://schemas.microsoft.com/office/powerpoint/2010/main" val="1337410708"/>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User-ПК\Desktop\Vladimir_Putin_-_2006.jpg"/>
          <p:cNvPicPr>
            <a:picLocks noChangeAspect="1" noChangeArrowheads="1"/>
          </p:cNvPicPr>
          <p:nvPr/>
        </p:nvPicPr>
        <p:blipFill>
          <a:blip r:embed="rId2" cstate="print"/>
          <a:srcRect/>
          <a:stretch>
            <a:fillRect/>
          </a:stretch>
        </p:blipFill>
        <p:spPr bwMode="auto">
          <a:xfrm>
            <a:off x="2987824" y="1052736"/>
            <a:ext cx="2880320" cy="3514630"/>
          </a:xfrm>
          <a:prstGeom prst="rect">
            <a:avLst/>
          </a:prstGeom>
          <a:ln>
            <a:noFill/>
          </a:ln>
          <a:effectLst>
            <a:outerShdw blurRad="292100" dist="139700" dir="2700000" algn="tl" rotWithShape="0">
              <a:srgbClr val="333333">
                <a:alpha val="65000"/>
              </a:srgbClr>
            </a:outerShdw>
          </a:effectLst>
        </p:spPr>
      </p:pic>
      <p:pic>
        <p:nvPicPr>
          <p:cNvPr id="4" name="Picture 3" descr="C:\Users\User.User-ПК\Desktop\picture.jpg"/>
          <p:cNvPicPr>
            <a:picLocks noChangeAspect="1" noChangeArrowheads="1"/>
          </p:cNvPicPr>
          <p:nvPr/>
        </p:nvPicPr>
        <p:blipFill>
          <a:blip r:embed="rId3" cstate="print"/>
          <a:srcRect/>
          <a:stretch>
            <a:fillRect/>
          </a:stretch>
        </p:blipFill>
        <p:spPr bwMode="auto">
          <a:xfrm>
            <a:off x="5940152" y="1988840"/>
            <a:ext cx="3203848" cy="352839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3573016"/>
            <a:ext cx="2915816" cy="1477328"/>
          </a:xfrm>
          <a:prstGeom prst="rect">
            <a:avLst/>
          </a:prstGeom>
          <a:noFill/>
        </p:spPr>
        <p:txBody>
          <a:bodyPr wrap="square" rtlCol="0">
            <a:spAutoFit/>
          </a:bodyPr>
          <a:lstStyle/>
          <a:p>
            <a:r>
              <a:rPr lang="ru-RU" b="1" i="1" dirty="0" smtClean="0">
                <a:solidFill>
                  <a:prstClr val="black"/>
                </a:solidFill>
                <a:latin typeface="Times New Roman" pitchFamily="18" charset="0"/>
                <a:cs typeface="Times New Roman" pitchFamily="18" charset="0"/>
              </a:rPr>
              <a:t>Ельцин Б.Н.</a:t>
            </a:r>
          </a:p>
          <a:p>
            <a:r>
              <a:rPr lang="ru-RU" b="1" dirty="0" smtClean="0">
                <a:solidFill>
                  <a:prstClr val="black"/>
                </a:solidFill>
                <a:latin typeface="Times New Roman" pitchFamily="18" charset="0"/>
                <a:cs typeface="Times New Roman" pitchFamily="18" charset="0"/>
              </a:rPr>
              <a:t>Первый Президент РФ</a:t>
            </a:r>
          </a:p>
          <a:p>
            <a:r>
              <a:rPr lang="ru-RU" b="1" dirty="0" smtClean="0">
                <a:solidFill>
                  <a:prstClr val="black"/>
                </a:solidFill>
                <a:latin typeface="Times New Roman" pitchFamily="18" charset="0"/>
                <a:cs typeface="Times New Roman" pitchFamily="18" charset="0"/>
              </a:rPr>
              <a:t>С 1991–1996гг.</a:t>
            </a:r>
          </a:p>
          <a:p>
            <a:r>
              <a:rPr lang="ru-RU" b="1" dirty="0" smtClean="0">
                <a:solidFill>
                  <a:prstClr val="black"/>
                </a:solidFill>
                <a:latin typeface="Times New Roman" pitchFamily="18" charset="0"/>
                <a:cs typeface="Times New Roman" pitchFamily="18" charset="0"/>
              </a:rPr>
              <a:t>1996- 1999гг.</a:t>
            </a:r>
          </a:p>
          <a:p>
            <a:endParaRPr lang="ru-RU" dirty="0">
              <a:solidFill>
                <a:prstClr val="black"/>
              </a:solidFill>
            </a:endParaRPr>
          </a:p>
        </p:txBody>
      </p:sp>
      <p:sp>
        <p:nvSpPr>
          <p:cNvPr id="6" name="TextBox 5"/>
          <p:cNvSpPr txBox="1"/>
          <p:nvPr/>
        </p:nvSpPr>
        <p:spPr>
          <a:xfrm>
            <a:off x="2987824" y="4653136"/>
            <a:ext cx="3096344" cy="2031325"/>
          </a:xfrm>
          <a:prstGeom prst="rect">
            <a:avLst/>
          </a:prstGeom>
          <a:noFill/>
        </p:spPr>
        <p:txBody>
          <a:bodyPr wrap="square" rtlCol="0">
            <a:spAutoFit/>
          </a:bodyPr>
          <a:lstStyle/>
          <a:p>
            <a:r>
              <a:rPr lang="ru-RU" b="1" i="1" dirty="0" smtClean="0">
                <a:solidFill>
                  <a:prstClr val="black"/>
                </a:solidFill>
                <a:latin typeface="Times New Roman" pitchFamily="18" charset="0"/>
                <a:cs typeface="Times New Roman" pitchFamily="18" charset="0"/>
              </a:rPr>
              <a:t>Путин В.В.</a:t>
            </a:r>
          </a:p>
          <a:p>
            <a:r>
              <a:rPr lang="ru-RU" b="1" dirty="0" smtClean="0">
                <a:solidFill>
                  <a:prstClr val="black"/>
                </a:solidFill>
                <a:latin typeface="Times New Roman" pitchFamily="18" charset="0"/>
                <a:cs typeface="Times New Roman" pitchFamily="18" charset="0"/>
              </a:rPr>
              <a:t>Президент РФ</a:t>
            </a:r>
          </a:p>
          <a:p>
            <a:pPr marL="342900" indent="-342900">
              <a:buFont typeface="+mj-lt"/>
              <a:buAutoNum type="arabicPeriod"/>
            </a:pPr>
            <a:r>
              <a:rPr lang="ru-RU" b="1" dirty="0" smtClean="0">
                <a:solidFill>
                  <a:prstClr val="black"/>
                </a:solidFill>
                <a:latin typeface="Times New Roman" pitchFamily="18" charset="0"/>
                <a:cs typeface="Times New Roman" pitchFamily="18" charset="0"/>
              </a:rPr>
              <a:t>2000 – 2004 гг.</a:t>
            </a:r>
          </a:p>
          <a:p>
            <a:pPr marL="342900" indent="-342900">
              <a:buFont typeface="+mj-lt"/>
              <a:buAutoNum type="arabicPeriod"/>
            </a:pPr>
            <a:r>
              <a:rPr lang="ru-RU" b="1" dirty="0" smtClean="0">
                <a:solidFill>
                  <a:prstClr val="black"/>
                </a:solidFill>
                <a:latin typeface="Times New Roman" pitchFamily="18" charset="0"/>
                <a:cs typeface="Times New Roman" pitchFamily="18" charset="0"/>
              </a:rPr>
              <a:t>2004-2008 гг.</a:t>
            </a:r>
          </a:p>
          <a:p>
            <a:pPr marL="342900" indent="-342900">
              <a:buFont typeface="+mj-lt"/>
              <a:buAutoNum type="arabicPeriod"/>
            </a:pPr>
            <a:r>
              <a:rPr lang="ru-RU" b="1" dirty="0" smtClean="0">
                <a:solidFill>
                  <a:prstClr val="black"/>
                </a:solidFill>
                <a:latin typeface="Times New Roman" pitchFamily="18" charset="0"/>
                <a:cs typeface="Times New Roman" pitchFamily="18" charset="0"/>
              </a:rPr>
              <a:t>2012 - 2018гг. </a:t>
            </a:r>
            <a:endParaRPr lang="ru-RU" b="1" dirty="0" smtClean="0">
              <a:solidFill>
                <a:prstClr val="black"/>
              </a:solidFill>
            </a:endParaRPr>
          </a:p>
          <a:p>
            <a:endParaRPr lang="ru-RU" b="1" dirty="0" smtClean="0">
              <a:solidFill>
                <a:prstClr val="black"/>
              </a:solidFill>
              <a:latin typeface="Times New Roman" pitchFamily="18" charset="0"/>
              <a:cs typeface="Times New Roman" pitchFamily="18" charset="0"/>
            </a:endParaRPr>
          </a:p>
          <a:p>
            <a:endParaRPr lang="ru-RU" b="1" dirty="0">
              <a:solidFill>
                <a:prstClr val="black"/>
              </a:solidFill>
              <a:latin typeface="Times New Roman" pitchFamily="18" charset="0"/>
              <a:cs typeface="Times New Roman" pitchFamily="18" charset="0"/>
            </a:endParaRPr>
          </a:p>
        </p:txBody>
      </p:sp>
      <p:sp>
        <p:nvSpPr>
          <p:cNvPr id="8" name="TextBox 7"/>
          <p:cNvSpPr txBox="1"/>
          <p:nvPr/>
        </p:nvSpPr>
        <p:spPr>
          <a:xfrm>
            <a:off x="5868144" y="5589240"/>
            <a:ext cx="2808312" cy="1200329"/>
          </a:xfrm>
          <a:prstGeom prst="rect">
            <a:avLst/>
          </a:prstGeom>
          <a:noFill/>
        </p:spPr>
        <p:txBody>
          <a:bodyPr wrap="square" rtlCol="0">
            <a:spAutoFit/>
          </a:bodyPr>
          <a:lstStyle/>
          <a:p>
            <a:r>
              <a:rPr lang="ru-RU" b="1" i="1" dirty="0" smtClean="0">
                <a:solidFill>
                  <a:prstClr val="black"/>
                </a:solidFill>
                <a:latin typeface="Times New Roman" pitchFamily="18" charset="0"/>
                <a:cs typeface="Times New Roman" pitchFamily="18" charset="0"/>
              </a:rPr>
              <a:t>Медведев Д.А.</a:t>
            </a:r>
          </a:p>
          <a:p>
            <a:r>
              <a:rPr lang="ru-RU" b="1" dirty="0" smtClean="0">
                <a:solidFill>
                  <a:prstClr val="black"/>
                </a:solidFill>
                <a:latin typeface="Times New Roman" pitchFamily="18" charset="0"/>
                <a:cs typeface="Times New Roman" pitchFamily="18" charset="0"/>
              </a:rPr>
              <a:t>Президент РФ</a:t>
            </a:r>
          </a:p>
          <a:p>
            <a:r>
              <a:rPr lang="ru-RU" b="1" dirty="0" smtClean="0">
                <a:solidFill>
                  <a:prstClr val="black"/>
                </a:solidFill>
                <a:latin typeface="Times New Roman" pitchFamily="18" charset="0"/>
                <a:cs typeface="Times New Roman" pitchFamily="18" charset="0"/>
              </a:rPr>
              <a:t>С 2008–2012 гг.</a:t>
            </a:r>
            <a:endParaRPr lang="ru-RU" dirty="0" smtClean="0">
              <a:solidFill>
                <a:prstClr val="black"/>
              </a:solidFill>
              <a:latin typeface="Times New Roman" pitchFamily="18" charset="0"/>
              <a:cs typeface="Times New Roman" pitchFamily="18" charset="0"/>
            </a:endParaRPr>
          </a:p>
          <a:p>
            <a:endParaRPr lang="ru-RU" b="1" dirty="0">
              <a:solidFill>
                <a:prstClr val="black"/>
              </a:solidFill>
              <a:latin typeface="Times New Roman" pitchFamily="18" charset="0"/>
              <a:cs typeface="Times New Roman" pitchFamily="18" charset="0"/>
            </a:endParaRPr>
          </a:p>
        </p:txBody>
      </p:sp>
      <p:pic>
        <p:nvPicPr>
          <p:cNvPr id="25602" name="Picture 2" descr="File:Boris Yeltsin.jpg"/>
          <p:cNvPicPr>
            <a:picLocks noChangeAspect="1" noChangeArrowheads="1"/>
          </p:cNvPicPr>
          <p:nvPr/>
        </p:nvPicPr>
        <p:blipFill>
          <a:blip r:embed="rId4" cstate="print"/>
          <a:srcRect/>
          <a:stretch>
            <a:fillRect/>
          </a:stretch>
        </p:blipFill>
        <p:spPr bwMode="auto">
          <a:xfrm>
            <a:off x="0" y="-1"/>
            <a:ext cx="2987824" cy="3573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33232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404664"/>
            <a:ext cx="9144000" cy="5688632"/>
          </a:xfrm>
        </p:spPr>
        <p:txBody>
          <a:bodyPr>
            <a:normAutofit/>
          </a:bodyPr>
          <a:lstStyle/>
          <a:p>
            <a:pPr algn="ctr"/>
            <a:r>
              <a:rPr lang="ru-RU" sz="2800" dirty="0" smtClean="0">
                <a:latin typeface="Times New Roman" pitchFamily="18" charset="0"/>
                <a:cs typeface="Times New Roman" pitchFamily="18" charset="0"/>
              </a:rPr>
              <a:t>Институт президентской власти имеет сравнительно короткую историю. Пост РСФСР установлен в соответствии с результатами всероссийского референдума в марте 1991г. </a:t>
            </a:r>
          </a:p>
          <a:p>
            <a:pPr algn="ctr"/>
            <a:r>
              <a:rPr lang="ru-RU" sz="2800" dirty="0" smtClean="0">
                <a:latin typeface="Times New Roman" pitchFamily="18" charset="0"/>
                <a:cs typeface="Times New Roman" pitchFamily="18" charset="0"/>
              </a:rPr>
              <a:t>Первый президент был избран путем прямых всенародных выборов 12 июня 1991г.</a:t>
            </a:r>
          </a:p>
          <a:p>
            <a:pPr algn="ctr"/>
            <a:r>
              <a:rPr lang="ru-RU" sz="2800" dirty="0" smtClean="0">
                <a:latin typeface="Times New Roman" pitchFamily="18" charset="0"/>
                <a:cs typeface="Times New Roman" pitchFamily="18" charset="0"/>
              </a:rPr>
              <a:t>Президент РФ избирается на шесть лет путем всеобщего голосования граждан и не может быть переизбран более чем на два срока подряд (до принятия Конституции РФ 1993 г. Президент РФ избирался на пять лет, затем до 2012 г. на 4  года).</a:t>
            </a:r>
          </a:p>
          <a:p>
            <a:pPr algn="ctr"/>
            <a:endParaRPr lang="en-US" sz="2800" dirty="0" smtClean="0">
              <a:latin typeface="Times New Roman" pitchFamily="18" charset="0"/>
              <a:cs typeface="Times New Roman" pitchFamily="18" charset="0"/>
            </a:endParaRPr>
          </a:p>
          <a:p>
            <a:endParaRPr lang="ru-RU" dirty="0"/>
          </a:p>
        </p:txBody>
      </p:sp>
      <p:sp>
        <p:nvSpPr>
          <p:cNvPr id="256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dirty="0" smtClean="0">
                <a:solidFill>
                  <a:prstClr val="black"/>
                </a:solidFill>
                <a:latin typeface="Arial" charset="0"/>
                <a:cs typeface="Arial" charset="0"/>
              </a:rPr>
              <a:t/>
            </a:r>
            <a:br>
              <a:rPr lang="ru-RU" dirty="0" smtClean="0">
                <a:solidFill>
                  <a:prstClr val="black"/>
                </a:solidFill>
                <a:latin typeface="Arial" charset="0"/>
                <a:cs typeface="Arial" charset="0"/>
              </a:rPr>
            </a:br>
            <a:endParaRPr lang="ru-RU" dirty="0" smtClean="0">
              <a:solidFill>
                <a:prstClr val="black"/>
              </a:solidFill>
              <a:latin typeface="Arial" charset="0"/>
              <a:cs typeface="Arial" charset="0"/>
            </a:endParaRPr>
          </a:p>
        </p:txBody>
      </p:sp>
    </p:spTree>
    <p:extLst>
      <p:ext uri="{BB962C8B-B14F-4D97-AF65-F5344CB8AC3E}">
        <p14:creationId xmlns:p14="http://schemas.microsoft.com/office/powerpoint/2010/main" val="16005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63888" y="980728"/>
            <a:ext cx="5580112" cy="5472608"/>
          </a:xfrm>
        </p:spPr>
        <p:txBody>
          <a:bodyPr>
            <a:normAutofit fontScale="55000" lnSpcReduction="20000"/>
          </a:bodyPr>
          <a:lstStyle/>
          <a:p>
            <a:pPr>
              <a:buNone/>
            </a:pPr>
            <a:r>
              <a:rPr lang="ru-RU" sz="4200" b="1" dirty="0" smtClean="0">
                <a:latin typeface="Times New Roman" pitchFamily="18" charset="0"/>
                <a:cs typeface="Times New Roman" pitchFamily="18" charset="0"/>
              </a:rPr>
              <a:t>Первые Выборы Президента РФ</a:t>
            </a:r>
          </a:p>
          <a:p>
            <a:pPr>
              <a:buNone/>
            </a:pPr>
            <a:r>
              <a:rPr lang="ru-RU" sz="4200" b="1" dirty="0" smtClean="0">
                <a:latin typeface="Times New Roman" pitchFamily="18" charset="0"/>
                <a:cs typeface="Times New Roman" pitchFamily="18" charset="0"/>
              </a:rPr>
              <a:t>прошли 12 июня 1991 года.</a:t>
            </a:r>
          </a:p>
          <a:p>
            <a:pPr>
              <a:buNone/>
            </a:pPr>
            <a:r>
              <a:rPr lang="en-US" sz="4200" b="1" dirty="0" smtClean="0">
                <a:latin typeface="Times New Roman" pitchFamily="18" charset="0"/>
                <a:cs typeface="Times New Roman" pitchFamily="18" charset="0"/>
              </a:rPr>
              <a:t>Результат выборов: </a:t>
            </a:r>
            <a:r>
              <a:rPr lang="en-US" sz="4200" dirty="0" smtClean="0">
                <a:latin typeface="Times New Roman" pitchFamily="18" charset="0"/>
                <a:cs typeface="Times New Roman" pitchFamily="18" charset="0"/>
              </a:rPr>
              <a:t>Ельцин Б.Н. избран</a:t>
            </a:r>
            <a:endParaRPr lang="ru-RU" sz="4200" dirty="0" smtClean="0">
              <a:latin typeface="Times New Roman" pitchFamily="18" charset="0"/>
              <a:cs typeface="Times New Roman" pitchFamily="18" charset="0"/>
            </a:endParaRPr>
          </a:p>
          <a:p>
            <a:pPr>
              <a:buNone/>
            </a:pPr>
            <a:r>
              <a:rPr lang="en-US" sz="4200" dirty="0" smtClean="0">
                <a:latin typeface="Times New Roman" pitchFamily="18" charset="0"/>
                <a:cs typeface="Times New Roman" pitchFamily="18" charset="0"/>
              </a:rPr>
              <a:t>Президентом РСФСР.</a:t>
            </a:r>
            <a:endParaRPr lang="ru-RU" sz="4200" dirty="0" smtClean="0">
              <a:latin typeface="Times New Roman" pitchFamily="18" charset="0"/>
              <a:cs typeface="Times New Roman" pitchFamily="18" charset="0"/>
            </a:endParaRPr>
          </a:p>
          <a:p>
            <a:pPr>
              <a:buNone/>
            </a:pPr>
            <a:r>
              <a:rPr lang="ru-RU" sz="4200" b="1" dirty="0" smtClean="0">
                <a:latin typeface="Times New Roman" pitchFamily="18" charset="0"/>
                <a:cs typeface="Times New Roman" pitchFamily="18" charset="0"/>
              </a:rPr>
              <a:t>Голосов:</a:t>
            </a:r>
            <a:r>
              <a:rPr lang="ru-RU" sz="4200" dirty="0" smtClean="0">
                <a:latin typeface="Times New Roman" pitchFamily="18" charset="0"/>
                <a:cs typeface="Times New Roman" pitchFamily="18" charset="0"/>
              </a:rPr>
              <a:t>45.552.041 (57,30</a:t>
            </a:r>
            <a:r>
              <a:rPr lang="ru-RU" sz="4200" dirty="0" smtClean="0">
                <a:latin typeface="Times New Roman" pitchFamily="18" charset="0"/>
                <a:cs typeface="Times New Roman" pitchFamily="18" charset="0"/>
                <a:sym typeface="Symbol"/>
              </a:rPr>
              <a:t>)</a:t>
            </a:r>
          </a:p>
          <a:p>
            <a:pPr>
              <a:buNone/>
            </a:pPr>
            <a:r>
              <a:rPr lang="ru-RU" sz="4200" b="1" dirty="0" smtClean="0">
                <a:latin typeface="Times New Roman" pitchFamily="18" charset="0"/>
                <a:cs typeface="Times New Roman" pitchFamily="18" charset="0"/>
              </a:rPr>
              <a:t>Число принявших участие в выборах</a:t>
            </a:r>
            <a:r>
              <a:rPr lang="ru-RU" sz="4200" dirty="0" smtClean="0">
                <a:latin typeface="Times New Roman" pitchFamily="18" charset="0"/>
                <a:cs typeface="Times New Roman" pitchFamily="18" charset="0"/>
              </a:rPr>
              <a:t>:</a:t>
            </a:r>
          </a:p>
          <a:p>
            <a:pPr>
              <a:buNone/>
            </a:pPr>
            <a:r>
              <a:rPr lang="ru-RU" sz="4200" dirty="0" smtClean="0">
                <a:latin typeface="Times New Roman" pitchFamily="18" charset="0"/>
                <a:cs typeface="Times New Roman" pitchFamily="18" charset="0"/>
              </a:rPr>
              <a:t>79.497.977 (76,66</a:t>
            </a:r>
            <a:r>
              <a:rPr lang="ru-RU" sz="4200" dirty="0" smtClean="0">
                <a:latin typeface="Times New Roman" pitchFamily="18" charset="0"/>
                <a:cs typeface="Times New Roman" pitchFamily="18" charset="0"/>
                <a:sym typeface="Symbol"/>
              </a:rPr>
              <a:t>)</a:t>
            </a:r>
          </a:p>
          <a:p>
            <a:endParaRPr lang="ru-RU" sz="2400" dirty="0" smtClean="0">
              <a:latin typeface="Times New Roman" pitchFamily="18" charset="0"/>
              <a:cs typeface="Times New Roman" pitchFamily="18" charset="0"/>
            </a:endParaRPr>
          </a:p>
          <a:p>
            <a:r>
              <a:rPr lang="ru-RU" sz="4200" dirty="0" smtClean="0">
                <a:latin typeface="Times New Roman" pitchFamily="18" charset="0"/>
                <a:cs typeface="Times New Roman" pitchFamily="18" charset="0"/>
              </a:rPr>
              <a:t>Он стал первым всенародно избранным Президентом России. В этот день, граждане сделали свой выбор, они выбрали новый путь развития России. В этот день народ выбрал своим Президентом человека, который осуществил в стране по своим масштабам и значению реформы, который повел Россию по демократическому пути развития. </a:t>
            </a:r>
            <a:endParaRPr lang="ru-RU" sz="4200" dirty="0" smtClean="0"/>
          </a:p>
          <a:p>
            <a:endParaRPr lang="ru-RU" sz="2900" dirty="0"/>
          </a:p>
        </p:txBody>
      </p:sp>
      <p:sp>
        <p:nvSpPr>
          <p:cNvPr id="3" name="Заголовок 2"/>
          <p:cNvSpPr>
            <a:spLocks noGrp="1"/>
          </p:cNvSpPr>
          <p:nvPr>
            <p:ph type="title"/>
          </p:nvPr>
        </p:nvSpPr>
        <p:spPr>
          <a:xfrm>
            <a:off x="457200" y="274638"/>
            <a:ext cx="8229600" cy="778098"/>
          </a:xfrm>
        </p:spPr>
        <p:txBody>
          <a:bodyPr/>
          <a:lstStyle/>
          <a:p>
            <a:pPr algn="ctr"/>
            <a:r>
              <a:rPr lang="ru-RU" dirty="0" smtClean="0"/>
              <a:t>Первый Президент РФ</a:t>
            </a:r>
            <a:endParaRPr lang="ru-RU" dirty="0"/>
          </a:p>
        </p:txBody>
      </p:sp>
      <p:pic>
        <p:nvPicPr>
          <p:cNvPr id="1026" name="Picture 2" descr="C:\Users\User.User-ПК\Desktop\Yeltsin_.jpg"/>
          <p:cNvPicPr>
            <a:picLocks noChangeAspect="1" noChangeArrowheads="1"/>
          </p:cNvPicPr>
          <p:nvPr/>
        </p:nvPicPr>
        <p:blipFill>
          <a:blip r:embed="rId2" cstate="print"/>
          <a:srcRect/>
          <a:stretch>
            <a:fillRect/>
          </a:stretch>
        </p:blipFill>
        <p:spPr bwMode="auto">
          <a:xfrm>
            <a:off x="395536" y="1196752"/>
            <a:ext cx="3168352" cy="4392488"/>
          </a:xfrm>
          <a:prstGeom prst="rect">
            <a:avLst/>
          </a:prstGeom>
          <a:noFill/>
        </p:spPr>
      </p:pic>
      <p:sp>
        <p:nvSpPr>
          <p:cNvPr id="5" name="Прямоугольник 4"/>
          <p:cNvSpPr/>
          <p:nvPr/>
        </p:nvSpPr>
        <p:spPr>
          <a:xfrm>
            <a:off x="251520" y="5661248"/>
            <a:ext cx="3621761" cy="369332"/>
          </a:xfrm>
          <a:prstGeom prst="rect">
            <a:avLst/>
          </a:prstGeom>
        </p:spPr>
        <p:txBody>
          <a:bodyPr wrap="none">
            <a:spAutoFit/>
          </a:bodyPr>
          <a:lstStyle/>
          <a:p>
            <a:r>
              <a:rPr lang="ru-RU" b="1" dirty="0" smtClean="0">
                <a:solidFill>
                  <a:prstClr val="black"/>
                </a:solidFill>
                <a:latin typeface="Times New Roman" pitchFamily="18" charset="0"/>
                <a:cs typeface="Times New Roman" pitchFamily="18" charset="0"/>
              </a:rPr>
              <a:t>Президент России с 1991–1996 гг.</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1310828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92696"/>
            <a:ext cx="8229600" cy="1440160"/>
          </a:xfrm>
        </p:spPr>
        <p:txBody>
          <a:bodyPr>
            <a:normAutofit/>
          </a:bodyPr>
          <a:lstStyle/>
          <a:p>
            <a:r>
              <a:rPr lang="ru-RU" sz="3200" i="1" dirty="0" smtClean="0"/>
              <a:t>субъекты государственного управления </a:t>
            </a:r>
            <a:endParaRPr lang="ru-RU" dirty="0"/>
          </a:p>
        </p:txBody>
      </p:sp>
      <p:sp>
        <p:nvSpPr>
          <p:cNvPr id="3" name="Подзаголовок 2"/>
          <p:cNvSpPr>
            <a:spLocks noGrp="1"/>
          </p:cNvSpPr>
          <p:nvPr>
            <p:ph type="subTitle" idx="1"/>
          </p:nvPr>
        </p:nvSpPr>
        <p:spPr>
          <a:xfrm>
            <a:off x="899592" y="2348880"/>
            <a:ext cx="7848872" cy="1512168"/>
          </a:xfrm>
        </p:spPr>
        <p:txBody>
          <a:bodyPr>
            <a:noAutofit/>
          </a:bodyPr>
          <a:lstStyle/>
          <a:p>
            <a:r>
              <a:rPr lang="ru-RU" sz="3200" dirty="0" smtClean="0"/>
              <a:t>органы государственной власти и их должностные лица</a:t>
            </a:r>
            <a:endParaRPr lang="ru-RU"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User-ПК\Desktop\Борис_Николаевич_Ельцин.jpg"/>
          <p:cNvPicPr>
            <a:picLocks noGrp="1" noChangeAspect="1" noChangeArrowheads="1"/>
          </p:cNvPicPr>
          <p:nvPr>
            <p:ph idx="1"/>
          </p:nvPr>
        </p:nvPicPr>
        <p:blipFill>
          <a:blip r:embed="rId2" cstate="print"/>
          <a:stretch>
            <a:fillRect/>
          </a:stretch>
        </p:blipFill>
        <p:spPr bwMode="auto">
          <a:xfrm>
            <a:off x="0" y="980728"/>
            <a:ext cx="3168352" cy="3600400"/>
          </a:xfrm>
          <a:prstGeom prst="rect">
            <a:avLst/>
          </a:prstGeom>
          <a:noFill/>
        </p:spPr>
      </p:pic>
      <p:sp>
        <p:nvSpPr>
          <p:cNvPr id="9" name="Заголовок 8"/>
          <p:cNvSpPr>
            <a:spLocks noGrp="1"/>
          </p:cNvSpPr>
          <p:nvPr>
            <p:ph type="title"/>
          </p:nvPr>
        </p:nvSpPr>
        <p:spPr>
          <a:xfrm>
            <a:off x="251520" y="188640"/>
            <a:ext cx="8640960" cy="922114"/>
          </a:xfrm>
        </p:spPr>
        <p:txBody>
          <a:bodyPr>
            <a:normAutofit fontScale="90000"/>
          </a:bodyPr>
          <a:lstStyle/>
          <a:p>
            <a:pPr algn="ctr"/>
            <a:r>
              <a:rPr lang="ru-RU" sz="4000" dirty="0" smtClean="0">
                <a:latin typeface="Times New Roman" pitchFamily="18" charset="0"/>
                <a:cs typeface="Times New Roman" pitchFamily="18" charset="0"/>
              </a:rPr>
              <a:t>Первый Президент</a:t>
            </a:r>
            <a:r>
              <a:rPr lang="en-US"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РФ</a:t>
            </a:r>
            <a:r>
              <a:rPr lang="ru-RU" dirty="0" smtClean="0"/>
              <a:t/>
            </a:r>
            <a:br>
              <a:rPr lang="ru-RU" dirty="0" smtClean="0"/>
            </a:br>
            <a:endParaRPr lang="ru-RU" dirty="0"/>
          </a:p>
        </p:txBody>
      </p:sp>
      <p:sp>
        <p:nvSpPr>
          <p:cNvPr id="7" name="TextBox 6"/>
          <p:cNvSpPr txBox="1"/>
          <p:nvPr/>
        </p:nvSpPr>
        <p:spPr>
          <a:xfrm rot="10800000" flipV="1">
            <a:off x="3275856" y="620688"/>
            <a:ext cx="5868144" cy="6463308"/>
          </a:xfrm>
          <a:prstGeom prst="rect">
            <a:avLst/>
          </a:prstGeom>
          <a:noFill/>
        </p:spPr>
        <p:txBody>
          <a:bodyPr wrap="square" rtlCol="0">
            <a:spAutoFit/>
          </a:bodyPr>
          <a:lstStyle/>
          <a:p>
            <a:r>
              <a:rPr lang="ru-RU" dirty="0" smtClean="0">
                <a:solidFill>
                  <a:prstClr val="black"/>
                </a:solidFill>
                <a:latin typeface="Times New Roman" pitchFamily="18" charset="0"/>
                <a:cs typeface="Times New Roman" pitchFamily="18" charset="0"/>
              </a:rPr>
              <a:t>В связи с истечением срока полномочий Президента России Б. Н. Ельцина и в соответствии с переходными положениями Конституции РФ, 16 июня 1996 года были назначены выборы Президента России. </a:t>
            </a:r>
          </a:p>
          <a:p>
            <a:r>
              <a:rPr lang="ru-RU" dirty="0" smtClean="0">
                <a:solidFill>
                  <a:prstClr val="black"/>
                </a:solidFill>
                <a:latin typeface="Times New Roman" pitchFamily="18" charset="0"/>
                <a:cs typeface="Times New Roman" pitchFamily="18" charset="0"/>
              </a:rPr>
              <a:t>Президентские выборы 1996 года проводились на основе федерального закона «О выборах президента Российской Федерации», принятого в 1995г. Это были единственные президентские выборы в России, где для определения победителя потребовалось два тура. </a:t>
            </a:r>
          </a:p>
          <a:p>
            <a:r>
              <a:rPr lang="ru-RU" b="1" dirty="0" smtClean="0">
                <a:solidFill>
                  <a:prstClr val="black"/>
                </a:solidFill>
                <a:latin typeface="Times New Roman" pitchFamily="18" charset="0"/>
                <a:cs typeface="Times New Roman" pitchFamily="18" charset="0"/>
              </a:rPr>
              <a:t>Первый тур </a:t>
            </a:r>
            <a:r>
              <a:rPr lang="ru-RU" dirty="0" smtClean="0">
                <a:solidFill>
                  <a:prstClr val="black"/>
                </a:solidFill>
                <a:latin typeface="Times New Roman" pitchFamily="18" charset="0"/>
                <a:cs typeface="Times New Roman" pitchFamily="18" charset="0"/>
              </a:rPr>
              <a:t>-</a:t>
            </a:r>
            <a:r>
              <a:rPr lang="ru-RU" b="1" dirty="0" smtClean="0">
                <a:solidFill>
                  <a:prstClr val="black"/>
                </a:solidFill>
                <a:latin typeface="Times New Roman" pitchFamily="18" charset="0"/>
                <a:cs typeface="Times New Roman" pitchFamily="18" charset="0"/>
              </a:rPr>
              <a:t>16 июня 1996г.</a:t>
            </a:r>
          </a:p>
          <a:p>
            <a:r>
              <a:rPr lang="ru-RU" dirty="0" smtClean="0">
                <a:solidFill>
                  <a:prstClr val="black"/>
                </a:solidFill>
                <a:latin typeface="Times New Roman" pitchFamily="18" charset="0"/>
                <a:cs typeface="Times New Roman" pitchFamily="18" charset="0"/>
              </a:rPr>
              <a:t>В первом туре голосования приняли участие 69,81% избирателей. В связи с тем, что ни один из 10 кандидатов не получил необходимых для победы более половины голосов, ЦИК назначил повторное голосование. </a:t>
            </a:r>
          </a:p>
          <a:p>
            <a:r>
              <a:rPr lang="ru-RU" b="1" dirty="0" smtClean="0">
                <a:solidFill>
                  <a:prstClr val="black"/>
                </a:solidFill>
                <a:latin typeface="Times New Roman" pitchFamily="18" charset="0"/>
                <a:cs typeface="Times New Roman" pitchFamily="18" charset="0"/>
              </a:rPr>
              <a:t>Второй </a:t>
            </a:r>
            <a:r>
              <a:rPr lang="en-US" b="1" dirty="0" smtClean="0">
                <a:solidFill>
                  <a:prstClr val="black"/>
                </a:solidFill>
                <a:latin typeface="Times New Roman" pitchFamily="18" charset="0"/>
                <a:cs typeface="Times New Roman" pitchFamily="18" charset="0"/>
              </a:rPr>
              <a:t>тур </a:t>
            </a:r>
            <a:r>
              <a:rPr lang="ru-RU" dirty="0" smtClean="0">
                <a:solidFill>
                  <a:prstClr val="black"/>
                </a:solidFill>
                <a:latin typeface="Times New Roman" pitchFamily="18" charset="0"/>
                <a:cs typeface="Times New Roman" pitchFamily="18" charset="0"/>
              </a:rPr>
              <a:t>- </a:t>
            </a:r>
            <a:r>
              <a:rPr lang="ru-RU" b="1" dirty="0" smtClean="0">
                <a:solidFill>
                  <a:prstClr val="black"/>
                </a:solidFill>
                <a:latin typeface="Times New Roman" pitchFamily="18" charset="0"/>
                <a:cs typeface="Times New Roman" pitchFamily="18" charset="0"/>
              </a:rPr>
              <a:t>3 июля 1996г.</a:t>
            </a:r>
          </a:p>
          <a:p>
            <a:r>
              <a:rPr lang="ru-RU" b="1" dirty="0" smtClean="0">
                <a:solidFill>
                  <a:prstClr val="black"/>
                </a:solidFill>
                <a:latin typeface="Times New Roman" pitchFamily="18" charset="0"/>
                <a:cs typeface="Times New Roman" pitchFamily="18" charset="0"/>
              </a:rPr>
              <a:t>Голосов: </a:t>
            </a:r>
            <a:r>
              <a:rPr lang="ru-RU" dirty="0" smtClean="0">
                <a:solidFill>
                  <a:prstClr val="black"/>
                </a:solidFill>
                <a:latin typeface="Times New Roman" pitchFamily="18" charset="0"/>
                <a:cs typeface="Times New Roman" pitchFamily="18" charset="0"/>
              </a:rPr>
              <a:t>Борис Ельцин – 53,83%</a:t>
            </a:r>
          </a:p>
          <a:p>
            <a:r>
              <a:rPr lang="ru-RU" dirty="0" smtClean="0">
                <a:solidFill>
                  <a:prstClr val="black"/>
                </a:solidFill>
                <a:latin typeface="Times New Roman" pitchFamily="18" charset="0"/>
                <a:cs typeface="Times New Roman" pitchFamily="18" charset="0"/>
              </a:rPr>
              <a:t>Геннадий Зюганов – 40,31%</a:t>
            </a:r>
          </a:p>
          <a:p>
            <a:r>
              <a:rPr lang="ru-RU" b="1" dirty="0" smtClean="0">
                <a:solidFill>
                  <a:prstClr val="black"/>
                </a:solidFill>
                <a:latin typeface="Times New Roman" pitchFamily="18" charset="0"/>
                <a:cs typeface="Times New Roman" pitchFamily="18" charset="0"/>
              </a:rPr>
              <a:t>Явка избирателей: </a:t>
            </a:r>
            <a:r>
              <a:rPr lang="ru-RU" dirty="0" smtClean="0">
                <a:solidFill>
                  <a:prstClr val="black"/>
                </a:solidFill>
                <a:latin typeface="Times New Roman" pitchFamily="18" charset="0"/>
                <a:cs typeface="Times New Roman" pitchFamily="18" charset="0"/>
              </a:rPr>
              <a:t>68,89%.</a:t>
            </a:r>
          </a:p>
          <a:p>
            <a:r>
              <a:rPr lang="ru-RU" b="1" dirty="0" smtClean="0">
                <a:solidFill>
                  <a:prstClr val="black"/>
                </a:solidFill>
                <a:latin typeface="Times New Roman" pitchFamily="18" charset="0"/>
                <a:cs typeface="Times New Roman" pitchFamily="18" charset="0"/>
              </a:rPr>
              <a:t>Результат выборов: </a:t>
            </a:r>
            <a:r>
              <a:rPr lang="ru-RU" dirty="0" smtClean="0">
                <a:solidFill>
                  <a:prstClr val="black"/>
                </a:solidFill>
                <a:latin typeface="Times New Roman" pitchFamily="18" charset="0"/>
                <a:cs typeface="Times New Roman" pitchFamily="18" charset="0"/>
              </a:rPr>
              <a:t>Ельцин Б.Н. переизбран на 2-ой срок.</a:t>
            </a:r>
            <a:endParaRPr lang="en-US" dirty="0" smtClean="0">
              <a:solidFill>
                <a:prstClr val="black"/>
              </a:solidFill>
              <a:latin typeface="Times New Roman" pitchFamily="18" charset="0"/>
              <a:cs typeface="Times New Roman" pitchFamily="18" charset="0"/>
            </a:endParaRPr>
          </a:p>
          <a:p>
            <a:r>
              <a:rPr lang="ru-RU" dirty="0" smtClean="0">
                <a:solidFill>
                  <a:prstClr val="black"/>
                </a:solidFill>
                <a:latin typeface="Times New Roman" pitchFamily="18" charset="0"/>
                <a:cs typeface="Times New Roman" pitchFamily="18" charset="0"/>
              </a:rPr>
              <a:t>Выборы отличались остротой конкурентной борьбы между кандидатами. </a:t>
            </a:r>
            <a:br>
              <a:rPr lang="ru-RU" dirty="0" smtClean="0">
                <a:solidFill>
                  <a:prstClr val="black"/>
                </a:solidFill>
                <a:latin typeface="Times New Roman" pitchFamily="18" charset="0"/>
                <a:cs typeface="Times New Roman" pitchFamily="18" charset="0"/>
              </a:rPr>
            </a:b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0" y="4725144"/>
            <a:ext cx="3635896" cy="369332"/>
          </a:xfrm>
          <a:prstGeom prst="rect">
            <a:avLst/>
          </a:prstGeom>
        </p:spPr>
        <p:txBody>
          <a:bodyPr wrap="square">
            <a:spAutoFit/>
          </a:bodyPr>
          <a:lstStyle/>
          <a:p>
            <a:r>
              <a:rPr lang="ru-RU" b="1" dirty="0" smtClean="0">
                <a:solidFill>
                  <a:prstClr val="black"/>
                </a:solidFill>
                <a:latin typeface="Times New Roman" pitchFamily="18" charset="0"/>
                <a:cs typeface="Times New Roman" pitchFamily="18" charset="0"/>
              </a:rPr>
              <a:t>Президент РФ с 1996–1999 гг.</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793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04665"/>
            <a:ext cx="8712968" cy="3816424"/>
          </a:xfrm>
        </p:spPr>
        <p:txBody>
          <a:bodyPr>
            <a:normAutofit fontScale="85000" lnSpcReduction="20000"/>
          </a:bodyPr>
          <a:lstStyle/>
          <a:p>
            <a:r>
              <a:rPr lang="ru-RU" b="1" dirty="0" smtClean="0">
                <a:latin typeface="Times New Roman" pitchFamily="18" charset="0"/>
                <a:cs typeface="Times New Roman" pitchFamily="18" charset="0"/>
              </a:rPr>
              <a:t>31 декабря 1999 года в 12 часов 00 минут</a:t>
            </a:r>
            <a:r>
              <a:rPr lang="ru-RU" dirty="0" smtClean="0">
                <a:latin typeface="Times New Roman" pitchFamily="18" charset="0"/>
                <a:cs typeface="Times New Roman" pitchFamily="18" charset="0"/>
              </a:rPr>
              <a:t> Б.Н.Ельцин добровольно прекратил исполнение полномочий президента РФ и передал полномочия президента председателю правительства В.В. Путину.</a:t>
            </a:r>
            <a:r>
              <a:rPr lang="ru-RU" sz="2800" dirty="0" smtClean="0">
                <a:latin typeface="Times New Roman" pitchFamily="18" charset="0"/>
                <a:cs typeface="Times New Roman" pitchFamily="18" charset="0"/>
              </a:rPr>
              <a:t> </a:t>
            </a:r>
          </a:p>
          <a:p>
            <a:pPr algn="just"/>
            <a:r>
              <a:rPr lang="ru-RU" sz="2800" i="1" dirty="0" smtClean="0">
                <a:latin typeface="Times New Roman" pitchFamily="18" charset="0"/>
                <a:cs typeface="Times New Roman" pitchFamily="18" charset="0"/>
              </a:rPr>
              <a:t>Дорогие друзья! Дорогие мои! Сегодня я в последний раз обращаюсь к вам с новогодним приветствием. Но это не все. Сегодня я в последний раз обращаюсь к вам как Президент России. Я принял решение. Долго и мучительно над ним размышлял. Сегодня, в последний день уходящего века, я ухожу в отставку.</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апреля 2000 года первому президенту России Борису Ельцину были вручены удостоверения пенсионера и ветерана труда.</a:t>
            </a:r>
            <a:endParaRPr lang="en-US"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2050" name="Picture 2" descr="C:\Users\User.User-ПК\Desktop\pic_1358843774.jpg"/>
          <p:cNvPicPr>
            <a:picLocks noChangeAspect="1" noChangeArrowheads="1"/>
          </p:cNvPicPr>
          <p:nvPr/>
        </p:nvPicPr>
        <p:blipFill>
          <a:blip r:embed="rId2" cstate="print"/>
          <a:srcRect/>
          <a:stretch>
            <a:fillRect/>
          </a:stretch>
        </p:blipFill>
        <p:spPr bwMode="auto">
          <a:xfrm>
            <a:off x="5292080" y="4193704"/>
            <a:ext cx="3531498" cy="2664296"/>
          </a:xfrm>
          <a:prstGeom prst="rect">
            <a:avLst/>
          </a:prstGeom>
          <a:ln>
            <a:noFill/>
          </a:ln>
          <a:effectLst>
            <a:outerShdw blurRad="292100" dist="139700" dir="2700000" algn="tl" rotWithShape="0">
              <a:srgbClr val="333333">
                <a:alpha val="65000"/>
              </a:srgbClr>
            </a:outerShdw>
          </a:effectLst>
        </p:spPr>
      </p:pic>
      <p:pic>
        <p:nvPicPr>
          <p:cNvPr id="2051" name="Picture 3" descr="C:\Users\User.User-ПК\Desktop\21838.jpg"/>
          <p:cNvPicPr>
            <a:picLocks noChangeAspect="1" noChangeArrowheads="1"/>
          </p:cNvPicPr>
          <p:nvPr/>
        </p:nvPicPr>
        <p:blipFill>
          <a:blip r:embed="rId3" cstate="print"/>
          <a:srcRect/>
          <a:stretch>
            <a:fillRect/>
          </a:stretch>
        </p:blipFill>
        <p:spPr bwMode="auto">
          <a:xfrm>
            <a:off x="6444208" y="5229200"/>
            <a:ext cx="904966" cy="648072"/>
          </a:xfrm>
          <a:prstGeom prst="rect">
            <a:avLst/>
          </a:prstGeom>
          <a:noFill/>
        </p:spPr>
      </p:pic>
    </p:spTree>
    <p:extLst>
      <p:ext uri="{BB962C8B-B14F-4D97-AF65-F5344CB8AC3E}">
        <p14:creationId xmlns:p14="http://schemas.microsoft.com/office/powerpoint/2010/main" val="1900823867"/>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699792" y="548680"/>
            <a:ext cx="6444208" cy="5256584"/>
          </a:xfrm>
        </p:spPr>
        <p:txBody>
          <a:bodyPr>
            <a:normAutofit fontScale="85000" lnSpcReduction="20000"/>
          </a:bodyPr>
          <a:lstStyle/>
          <a:p>
            <a:r>
              <a:rPr lang="ru-RU" dirty="0" smtClean="0">
                <a:latin typeface="Times New Roman" pitchFamily="18" charset="0"/>
                <a:cs typeface="Times New Roman" pitchFamily="18" charset="0"/>
              </a:rPr>
              <a:t>Б.Н. Ельцин вошёл в историю как первый </a:t>
            </a:r>
            <a:r>
              <a:rPr lang="ru-RU" u="sng" dirty="0" smtClean="0">
                <a:solidFill>
                  <a:srgbClr val="00B0F0"/>
                </a:solidFill>
                <a:latin typeface="Times New Roman" pitchFamily="18" charset="0"/>
                <a:cs typeface="Times New Roman" pitchFamily="18" charset="0"/>
              </a:rPr>
              <a:t>всенародно избранный</a:t>
            </a:r>
            <a:r>
              <a:rPr lang="ru-RU" dirty="0" smtClean="0">
                <a:latin typeface="Times New Roman" pitchFamily="18" charset="0"/>
                <a:cs typeface="Times New Roman" pitchFamily="18" charset="0"/>
              </a:rPr>
              <a:t> Президент России, один из организаторов сопротивления действиям </a:t>
            </a:r>
            <a:r>
              <a:rPr lang="ru-RU" u="sng" dirty="0" smtClean="0">
                <a:solidFill>
                  <a:srgbClr val="00B0F0"/>
                </a:solidFill>
                <a:latin typeface="Times New Roman" pitchFamily="18" charset="0"/>
                <a:cs typeface="Times New Roman" pitchFamily="18" charset="0"/>
              </a:rPr>
              <a:t>ГКЧП</a:t>
            </a:r>
            <a:r>
              <a:rPr lang="ru-RU" dirty="0" smtClean="0">
                <a:latin typeface="Times New Roman" pitchFamily="18" charset="0"/>
                <a:cs typeface="Times New Roman" pitchFamily="18" charset="0"/>
              </a:rPr>
              <a:t>, один из главных участников процесса по </a:t>
            </a:r>
            <a:r>
              <a:rPr lang="ru-RU" u="sng" dirty="0" smtClean="0">
                <a:solidFill>
                  <a:srgbClr val="00B0F0"/>
                </a:solidFill>
                <a:latin typeface="Times New Roman" pitchFamily="18" charset="0"/>
                <a:cs typeface="Times New Roman" pitchFamily="18" charset="0"/>
              </a:rPr>
              <a:t>упразднению СССР</a:t>
            </a:r>
            <a:r>
              <a:rPr lang="ru-RU" dirty="0" smtClean="0">
                <a:latin typeface="Times New Roman" pitchFamily="18" charset="0"/>
                <a:cs typeface="Times New Roman" pitchFamily="18" charset="0"/>
              </a:rPr>
              <a:t>, радикальный реформатор общественно-политического и экономического устройства России. Известен также своими решениями о запрете </a:t>
            </a:r>
            <a:r>
              <a:rPr lang="ru-RU" u="sng" dirty="0" smtClean="0">
                <a:solidFill>
                  <a:srgbClr val="00B0F0"/>
                </a:solidFill>
                <a:latin typeface="Times New Roman" pitchFamily="18" charset="0"/>
                <a:cs typeface="Times New Roman" pitchFamily="18" charset="0"/>
              </a:rPr>
              <a:t>КПСС</a:t>
            </a:r>
            <a:r>
              <a:rPr lang="ru-RU" dirty="0" smtClean="0">
                <a:latin typeface="Times New Roman" pitchFamily="18" charset="0"/>
                <a:cs typeface="Times New Roman" pitchFamily="18" charset="0"/>
              </a:rPr>
              <a:t>, пересмотром курса на строительство </a:t>
            </a:r>
            <a:r>
              <a:rPr lang="ru-RU" u="sng" dirty="0" smtClean="0">
                <a:solidFill>
                  <a:srgbClr val="00B0F0"/>
                </a:solidFill>
                <a:latin typeface="Times New Roman" pitchFamily="18" charset="0"/>
                <a:cs typeface="Times New Roman" pitchFamily="18" charset="0"/>
              </a:rPr>
              <a:t>социализма</a:t>
            </a:r>
            <a:r>
              <a:rPr lang="ru-RU" dirty="0" smtClean="0">
                <a:latin typeface="Times New Roman" pitchFamily="18" charset="0"/>
                <a:cs typeface="Times New Roman" pitchFamily="18" charset="0"/>
              </a:rPr>
              <a:t>, решениями о </a:t>
            </a:r>
            <a:r>
              <a:rPr lang="ru-RU" u="sng" dirty="0" smtClean="0">
                <a:solidFill>
                  <a:srgbClr val="00B0F0"/>
                </a:solidFill>
                <a:latin typeface="Times New Roman" pitchFamily="18" charset="0"/>
                <a:cs typeface="Times New Roman" pitchFamily="18" charset="0"/>
              </a:rPr>
              <a:t>роспуске Верховного Совета</a:t>
            </a:r>
            <a:r>
              <a:rPr lang="ru-RU" dirty="0" smtClean="0">
                <a:latin typeface="Times New Roman" pitchFamily="18" charset="0"/>
                <a:cs typeface="Times New Roman" pitchFamily="18" charset="0"/>
              </a:rPr>
              <a:t> и о штурме Белого Дома с применением бронетехники в 1993 году. Политологи и средства массовой информации характеризовали его как харизматическую личность, отмечали необычность и непредсказуемость его поведения, эксцентричность, властолюбие, упорство, хитрость</a:t>
            </a:r>
            <a:r>
              <a:rPr lang="ru-RU" dirty="0" smtClean="0"/>
              <a:t>.</a:t>
            </a:r>
          </a:p>
          <a:p>
            <a:endParaRPr lang="ru-RU" dirty="0"/>
          </a:p>
        </p:txBody>
      </p:sp>
      <p:pic>
        <p:nvPicPr>
          <p:cNvPr id="55297" name="Picture 1" descr="C:\Users\User.User-ПК\Desktop\bout61.jpg"/>
          <p:cNvPicPr>
            <a:picLocks noChangeAspect="1" noChangeArrowheads="1"/>
          </p:cNvPicPr>
          <p:nvPr/>
        </p:nvPicPr>
        <p:blipFill>
          <a:blip r:embed="rId2" cstate="print"/>
          <a:srcRect/>
          <a:stretch>
            <a:fillRect/>
          </a:stretch>
        </p:blipFill>
        <p:spPr bwMode="auto">
          <a:xfrm>
            <a:off x="0" y="692696"/>
            <a:ext cx="3011785" cy="4508551"/>
          </a:xfrm>
          <a:prstGeom prst="rect">
            <a:avLst/>
          </a:prstGeom>
          <a:noFill/>
        </p:spPr>
      </p:pic>
    </p:spTree>
    <p:extLst>
      <p:ext uri="{BB962C8B-B14F-4D97-AF65-F5344CB8AC3E}">
        <p14:creationId xmlns:p14="http://schemas.microsoft.com/office/powerpoint/2010/main" val="4220806820"/>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User-ПК\Desktop\Vladimir_Putin_-_2006.jpg"/>
          <p:cNvPicPr>
            <a:picLocks noGrp="1" noChangeAspect="1" noChangeArrowheads="1"/>
          </p:cNvPicPr>
          <p:nvPr>
            <p:ph idx="1"/>
          </p:nvPr>
        </p:nvPicPr>
        <p:blipFill>
          <a:blip r:embed="rId2" cstate="print"/>
          <a:stretch>
            <a:fillRect/>
          </a:stretch>
        </p:blipFill>
        <p:spPr bwMode="auto">
          <a:xfrm>
            <a:off x="323528" y="1052736"/>
            <a:ext cx="2857500" cy="4102100"/>
          </a:xfrm>
          <a:prstGeom prst="rect">
            <a:avLst/>
          </a:prstGeom>
          <a:noFill/>
        </p:spPr>
      </p:pic>
      <p:sp>
        <p:nvSpPr>
          <p:cNvPr id="8" name="Заголовок 7"/>
          <p:cNvSpPr>
            <a:spLocks noGrp="1"/>
          </p:cNvSpPr>
          <p:nvPr>
            <p:ph type="title"/>
          </p:nvPr>
        </p:nvSpPr>
        <p:spPr/>
        <p:txBody>
          <a:bodyPr>
            <a:normAutofit fontScale="90000"/>
          </a:bodyPr>
          <a:lstStyle/>
          <a:p>
            <a:pPr algn="ctr"/>
            <a:r>
              <a:rPr lang="ru-RU" sz="4400" dirty="0" smtClean="0">
                <a:latin typeface="Times New Roman" pitchFamily="18" charset="0"/>
                <a:cs typeface="Times New Roman" pitchFamily="18" charset="0"/>
              </a:rPr>
              <a:t>Второй</a:t>
            </a:r>
            <a:r>
              <a:rPr lang="en-US" sz="44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Президент РФ</a:t>
            </a:r>
            <a:br>
              <a:rPr lang="ru-RU" sz="4400" dirty="0" smtClean="0">
                <a:latin typeface="Times New Roman" pitchFamily="18" charset="0"/>
                <a:cs typeface="Times New Roman" pitchFamily="18" charset="0"/>
              </a:rPr>
            </a:br>
            <a:endParaRPr lang="ru-RU" dirty="0"/>
          </a:p>
        </p:txBody>
      </p:sp>
      <p:sp>
        <p:nvSpPr>
          <p:cNvPr id="5" name="TextBox 4"/>
          <p:cNvSpPr txBox="1"/>
          <p:nvPr/>
        </p:nvSpPr>
        <p:spPr>
          <a:xfrm>
            <a:off x="3275856" y="1268760"/>
            <a:ext cx="5616624" cy="2246769"/>
          </a:xfrm>
          <a:prstGeom prst="rect">
            <a:avLst/>
          </a:prstGeom>
          <a:noFill/>
        </p:spPr>
        <p:txBody>
          <a:bodyPr wrap="square" rtlCol="0">
            <a:spAutoFit/>
          </a:bodyPr>
          <a:lstStyle/>
          <a:p>
            <a:pPr>
              <a:buFont typeface="Wingdings" pitchFamily="2" charset="2"/>
              <a:buChar char="§"/>
            </a:pPr>
            <a:r>
              <a:rPr lang="ru-RU" sz="2000" dirty="0" smtClean="0">
                <a:solidFill>
                  <a:prstClr val="black"/>
                </a:solidFill>
                <a:latin typeface="Times New Roman" pitchFamily="18" charset="0"/>
                <a:cs typeface="Times New Roman" pitchFamily="18" charset="0"/>
              </a:rPr>
              <a:t>В связи с отставкой Б.Н. Ельцин 31 декабря 1999г. В РФ проходили досрочные выборы Президента, </a:t>
            </a:r>
            <a:r>
              <a:rPr lang="en-US" sz="2000" b="1" dirty="0" smtClean="0">
                <a:solidFill>
                  <a:prstClr val="black"/>
                </a:solidFill>
                <a:latin typeface="Times New Roman" pitchFamily="18" charset="0"/>
                <a:cs typeface="Times New Roman" pitchFamily="18" charset="0"/>
              </a:rPr>
              <a:t>26 марта </a:t>
            </a:r>
            <a:r>
              <a:rPr lang="ru-RU" sz="2000" b="1" dirty="0" smtClean="0">
                <a:solidFill>
                  <a:prstClr val="black"/>
                </a:solidFill>
                <a:latin typeface="Times New Roman" pitchFamily="18" charset="0"/>
                <a:cs typeface="Times New Roman" pitchFamily="18" charset="0"/>
              </a:rPr>
              <a:t>2000г</a:t>
            </a:r>
            <a:r>
              <a:rPr lang="ru-RU" sz="2000" dirty="0" smtClean="0">
                <a:solidFill>
                  <a:prstClr val="black"/>
                </a:solidFill>
                <a:latin typeface="Times New Roman" pitchFamily="18" charset="0"/>
                <a:cs typeface="Times New Roman" pitchFamily="18" charset="0"/>
              </a:rPr>
              <a:t>. </a:t>
            </a:r>
          </a:p>
          <a:p>
            <a:r>
              <a:rPr lang="en-US" sz="2000" b="1" dirty="0" smtClean="0">
                <a:solidFill>
                  <a:prstClr val="black"/>
                </a:solidFill>
                <a:latin typeface="Times New Roman" pitchFamily="18" charset="0"/>
                <a:cs typeface="Times New Roman" pitchFamily="18" charset="0"/>
              </a:rPr>
              <a:t>Результат выборов: </a:t>
            </a:r>
            <a:r>
              <a:rPr lang="en-US" sz="2000" dirty="0" smtClean="0">
                <a:solidFill>
                  <a:prstClr val="black"/>
                </a:solidFill>
                <a:latin typeface="Times New Roman" pitchFamily="18" charset="0"/>
                <a:cs typeface="Times New Roman" pitchFamily="18" charset="0"/>
              </a:rPr>
              <a:t>Владимир Путин был избран Президентом РФ.</a:t>
            </a:r>
            <a:endParaRPr lang="ru-RU" sz="2000" dirty="0" smtClean="0">
              <a:solidFill>
                <a:prstClr val="black"/>
              </a:solidFill>
              <a:latin typeface="Times New Roman" pitchFamily="18" charset="0"/>
              <a:cs typeface="Times New Roman" pitchFamily="18" charset="0"/>
            </a:endParaRPr>
          </a:p>
          <a:p>
            <a:r>
              <a:rPr lang="ru-RU" sz="2000" b="1" dirty="0" smtClean="0">
                <a:solidFill>
                  <a:prstClr val="black"/>
                </a:solidFill>
                <a:latin typeface="Times New Roman" pitchFamily="18" charset="0"/>
                <a:cs typeface="Times New Roman" pitchFamily="18" charset="0"/>
              </a:rPr>
              <a:t>Голосов:</a:t>
            </a:r>
            <a:r>
              <a:rPr lang="ru-RU" sz="2000" dirty="0" smtClean="0">
                <a:solidFill>
                  <a:prstClr val="black"/>
                </a:solidFill>
                <a:latin typeface="Times New Roman" pitchFamily="18" charset="0"/>
                <a:cs typeface="Times New Roman" pitchFamily="18" charset="0"/>
              </a:rPr>
              <a:t>39,740 467</a:t>
            </a:r>
          </a:p>
          <a:p>
            <a:r>
              <a:rPr lang="ru-RU" sz="2000" b="1" dirty="0" smtClean="0">
                <a:solidFill>
                  <a:prstClr val="black"/>
                </a:solidFill>
                <a:latin typeface="Times New Roman" pitchFamily="18" charset="0"/>
                <a:cs typeface="Times New Roman" pitchFamily="18" charset="0"/>
              </a:rPr>
              <a:t>Явка избирателей: </a:t>
            </a:r>
            <a:r>
              <a:rPr lang="ru-RU" sz="2000" dirty="0" smtClean="0">
                <a:solidFill>
                  <a:prstClr val="black"/>
                </a:solidFill>
                <a:latin typeface="Times New Roman" pitchFamily="18" charset="0"/>
                <a:cs typeface="Times New Roman" pitchFamily="18" charset="0"/>
              </a:rPr>
              <a:t>68,64%</a:t>
            </a:r>
          </a:p>
        </p:txBody>
      </p:sp>
      <p:sp>
        <p:nvSpPr>
          <p:cNvPr id="7" name="TextBox 6"/>
          <p:cNvSpPr txBox="1"/>
          <p:nvPr/>
        </p:nvSpPr>
        <p:spPr>
          <a:xfrm>
            <a:off x="179512" y="5301208"/>
            <a:ext cx="3203848" cy="369332"/>
          </a:xfrm>
          <a:prstGeom prst="rect">
            <a:avLst/>
          </a:prstGeom>
          <a:noFill/>
        </p:spPr>
        <p:txBody>
          <a:bodyPr wrap="square" rtlCol="0">
            <a:spAutoFit/>
          </a:bodyPr>
          <a:lstStyle/>
          <a:p>
            <a:r>
              <a:rPr lang="ru-RU" b="1" dirty="0" smtClean="0">
                <a:solidFill>
                  <a:prstClr val="black"/>
                </a:solidFill>
                <a:latin typeface="Times New Roman" pitchFamily="18" charset="0"/>
                <a:cs typeface="Times New Roman" pitchFamily="18" charset="0"/>
              </a:rPr>
              <a:t>Президент РФ с 2000-2004 гг.</a:t>
            </a:r>
            <a:endParaRPr lang="ru-RU" b="1" dirty="0">
              <a:solidFill>
                <a:prstClr val="black"/>
              </a:solidFill>
              <a:latin typeface="Times New Roman" pitchFamily="18" charset="0"/>
              <a:cs typeface="Times New Roman" pitchFamily="18" charset="0"/>
            </a:endParaRPr>
          </a:p>
        </p:txBody>
      </p:sp>
      <p:pic>
        <p:nvPicPr>
          <p:cNvPr id="3074" name="Picture 2" descr="C:\Users\User.User-ПК\Desktop\up43394-img168_2.png"/>
          <p:cNvPicPr>
            <a:picLocks noChangeAspect="1" noChangeArrowheads="1"/>
          </p:cNvPicPr>
          <p:nvPr/>
        </p:nvPicPr>
        <p:blipFill>
          <a:blip r:embed="rId3" cstate="print"/>
          <a:srcRect/>
          <a:stretch>
            <a:fillRect/>
          </a:stretch>
        </p:blipFill>
        <p:spPr bwMode="auto">
          <a:xfrm>
            <a:off x="5004048" y="3501008"/>
            <a:ext cx="3953540" cy="3356992"/>
          </a:xfrm>
          <a:prstGeom prst="rect">
            <a:avLst/>
          </a:prstGeom>
          <a:noFill/>
        </p:spPr>
      </p:pic>
    </p:spTree>
    <p:extLst>
      <p:ext uri="{BB962C8B-B14F-4D97-AF65-F5344CB8AC3E}">
        <p14:creationId xmlns:p14="http://schemas.microsoft.com/office/powerpoint/2010/main" val="15414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88640"/>
            <a:ext cx="9144000" cy="4296540"/>
          </a:xfrm>
        </p:spPr>
        <p:txBody>
          <a:bodyPr>
            <a:normAutofit fontScale="25000" lnSpcReduction="20000"/>
          </a:bodyPr>
          <a:lstStyle/>
          <a:p>
            <a:r>
              <a:rPr lang="ru-RU" sz="9600" dirty="0" smtClean="0">
                <a:latin typeface="Times New Roman" pitchFamily="18" charset="0"/>
                <a:cs typeface="Times New Roman" pitchFamily="18" charset="0"/>
              </a:rPr>
              <a:t>В своей инаугурационной речи Владимир Путин заявил:  </a:t>
            </a:r>
          </a:p>
          <a:p>
            <a:pPr>
              <a:buNone/>
            </a:pPr>
            <a:r>
              <a:rPr lang="ru-RU" sz="9600" i="1" dirty="0" smtClean="0">
                <a:latin typeface="Times New Roman" pitchFamily="18" charset="0"/>
                <a:cs typeface="Times New Roman" pitchFamily="18" charset="0"/>
              </a:rPr>
              <a:t>   «У нас общие цели, мы хотим, чтобы наша Россия была свободной, процветающей, богатой, сильной, цивилизованной страной, страной, которой гордятся её граждане и которую уважают в мире». Он добавил, что в своей деятельности будет руководствоваться исключительно государственными интересами. «Возможно, не удастся избежать ошибок, но что я могу обещать и обещаю, это то, что буду работать открыто и честно»,</a:t>
            </a:r>
            <a:r>
              <a:rPr lang="ru-RU" sz="9600" dirty="0" smtClean="0">
                <a:latin typeface="Times New Roman" pitchFamily="18" charset="0"/>
                <a:cs typeface="Times New Roman" pitchFamily="18" charset="0"/>
              </a:rPr>
              <a:t> – сказал Путин.</a:t>
            </a:r>
          </a:p>
          <a:p>
            <a:r>
              <a:rPr lang="ru-RU" sz="9600" dirty="0" smtClean="0">
                <a:latin typeface="Times New Roman" pitchFamily="18" charset="0"/>
                <a:cs typeface="Times New Roman" pitchFamily="18" charset="0"/>
              </a:rPr>
              <a:t>Считаю своей святой обязанностью сплотить народ России, собрать</a:t>
            </a:r>
            <a:r>
              <a:rPr lang="en-US" sz="96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граждан вокруг ясных целей и задач, и каждый день и каждую минуту помнить, что у нас одна Родина, один народ, у нас с вами одно общее будущее.</a:t>
            </a:r>
          </a:p>
          <a:p>
            <a:pPr>
              <a:buNone/>
            </a:pPr>
            <a:r>
              <a:rPr lang="en-US" sz="96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В. Путин</a:t>
            </a:r>
          </a:p>
          <a:p>
            <a:endParaRPr lang="ru-RU" sz="3500" dirty="0" smtClean="0"/>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292080" y="4171642"/>
            <a:ext cx="3531035" cy="2686358"/>
          </a:xfrm>
          <a:prstGeom prst="rect">
            <a:avLst/>
          </a:prstGeom>
          <a:ln>
            <a:noFill/>
          </a:ln>
          <a:effectLst>
            <a:softEdge rad="112500"/>
          </a:effectLst>
        </p:spPr>
      </p:pic>
    </p:spTree>
    <p:extLst>
      <p:ext uri="{BB962C8B-B14F-4D97-AF65-F5344CB8AC3E}">
        <p14:creationId xmlns:p14="http://schemas.microsoft.com/office/powerpoint/2010/main" val="970880972"/>
      </p:ext>
    </p:extLst>
  </p:cSld>
  <p:clrMapOvr>
    <a:masterClrMapping/>
  </p:clrMapOvr>
  <p:transition spd="med">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96752"/>
            <a:ext cx="8229600" cy="4525963"/>
          </a:xfrm>
        </p:spPr>
        <p:txBody>
          <a:bodyPr/>
          <a:lstStyle/>
          <a:p>
            <a:r>
              <a:rPr lang="ru-RU" b="1" dirty="0" smtClean="0">
                <a:latin typeface="Times New Roman" pitchFamily="18" charset="0"/>
                <a:cs typeface="Times New Roman" pitchFamily="18" charset="0"/>
              </a:rPr>
              <a:t>Путин В.В. 14 марта 2004 г. </a:t>
            </a:r>
            <a:r>
              <a:rPr lang="ru-RU" dirty="0" smtClean="0">
                <a:latin typeface="Times New Roman" pitchFamily="18" charset="0"/>
                <a:cs typeface="Times New Roman" pitchFamily="18" charset="0"/>
              </a:rPr>
              <a:t>был переизбран президентом РФ на второй срок.</a:t>
            </a:r>
          </a:p>
          <a:p>
            <a:pPr>
              <a:buNone/>
            </a:pPr>
            <a:r>
              <a:rPr lang="ru-RU" b="1" dirty="0" smtClean="0">
                <a:latin typeface="Times New Roman" pitchFamily="18" charset="0"/>
                <a:cs typeface="Times New Roman" pitchFamily="18" charset="0"/>
              </a:rPr>
              <a:t>   Голосов:</a:t>
            </a:r>
            <a:r>
              <a:rPr lang="ru-RU" dirty="0" smtClean="0">
                <a:latin typeface="Times New Roman" pitchFamily="18" charset="0"/>
                <a:cs typeface="Times New Roman" pitchFamily="18" charset="0"/>
              </a:rPr>
              <a:t>49.565.238 (71,31%)</a:t>
            </a:r>
          </a:p>
          <a:p>
            <a:pPr>
              <a:buNone/>
            </a:pPr>
            <a:r>
              <a:rPr lang="ru-RU" b="1" dirty="0" smtClean="0">
                <a:latin typeface="Times New Roman" pitchFamily="18" charset="0"/>
                <a:cs typeface="Times New Roman" pitchFamily="18" charset="0"/>
              </a:rPr>
              <a:t>   Явка избирателей:</a:t>
            </a:r>
            <a:r>
              <a:rPr lang="ru-RU" dirty="0" smtClean="0">
                <a:latin typeface="Times New Roman" pitchFamily="18" charset="0"/>
                <a:cs typeface="Times New Roman" pitchFamily="18" charset="0"/>
              </a:rPr>
              <a:t> 64,38%</a:t>
            </a:r>
          </a:p>
          <a:p>
            <a:endParaRPr lang="ru-RU" dirty="0"/>
          </a:p>
        </p:txBody>
      </p:sp>
      <p:sp>
        <p:nvSpPr>
          <p:cNvPr id="3" name="Заголовок 2"/>
          <p:cNvSpPr>
            <a:spLocks noGrp="1"/>
          </p:cNvSpPr>
          <p:nvPr>
            <p:ph type="title"/>
          </p:nvPr>
        </p:nvSpPr>
        <p:spPr>
          <a:xfrm>
            <a:off x="457200" y="274638"/>
            <a:ext cx="8229600" cy="922114"/>
          </a:xfrm>
        </p:spPr>
        <p:txBody>
          <a:bodyPr/>
          <a:lstStyle/>
          <a:p>
            <a:pPr algn="ctr"/>
            <a:r>
              <a:rPr lang="ru-RU" dirty="0" smtClean="0">
                <a:latin typeface="Times New Roman" pitchFamily="18" charset="0"/>
                <a:cs typeface="Times New Roman" pitchFamily="18" charset="0"/>
              </a:rPr>
              <a:t>Второй Президент РФ</a:t>
            </a:r>
            <a:endParaRPr lang="ru-RU" dirty="0">
              <a:latin typeface="Times New Roman" pitchFamily="18" charset="0"/>
              <a:cs typeface="Times New Roman" pitchFamily="18" charset="0"/>
            </a:endParaRPr>
          </a:p>
        </p:txBody>
      </p:sp>
      <p:pic>
        <p:nvPicPr>
          <p:cNvPr id="48130" name="Picture 2" descr="C:\Users\User.User-ПК\Desktop\41d4d14e05a729f6ceb3.jpeg"/>
          <p:cNvPicPr>
            <a:picLocks noChangeAspect="1" noChangeArrowheads="1"/>
          </p:cNvPicPr>
          <p:nvPr/>
        </p:nvPicPr>
        <p:blipFill>
          <a:blip r:embed="rId2" cstate="print"/>
          <a:srcRect/>
          <a:stretch>
            <a:fillRect/>
          </a:stretch>
        </p:blipFill>
        <p:spPr bwMode="auto">
          <a:xfrm>
            <a:off x="5292080" y="3068960"/>
            <a:ext cx="3563490" cy="3078088"/>
          </a:xfrm>
          <a:prstGeom prst="rect">
            <a:avLst/>
          </a:prstGeom>
          <a:noFill/>
        </p:spPr>
      </p:pic>
      <p:pic>
        <p:nvPicPr>
          <p:cNvPr id="5" name="Picture 2" descr="C:\Users\User.User-ПК\Desktop\132053887_121n.jpg"/>
          <p:cNvPicPr>
            <a:picLocks noChangeAspect="1" noChangeArrowheads="1"/>
          </p:cNvPicPr>
          <p:nvPr/>
        </p:nvPicPr>
        <p:blipFill>
          <a:blip r:embed="rId3" cstate="print"/>
          <a:srcRect/>
          <a:stretch>
            <a:fillRect/>
          </a:stretch>
        </p:blipFill>
        <p:spPr bwMode="auto">
          <a:xfrm>
            <a:off x="0" y="4005064"/>
            <a:ext cx="3923928" cy="2708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6187510"/>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User.User-ПК\Desktop\picture.jpg"/>
          <p:cNvPicPr>
            <a:picLocks noGrp="1" noChangeAspect="1" noChangeArrowheads="1"/>
          </p:cNvPicPr>
          <p:nvPr>
            <p:ph idx="1"/>
          </p:nvPr>
        </p:nvPicPr>
        <p:blipFill>
          <a:blip r:embed="rId2" cstate="print"/>
          <a:stretch>
            <a:fillRect/>
          </a:stretch>
        </p:blipFill>
        <p:spPr bwMode="auto">
          <a:xfrm>
            <a:off x="0" y="1052736"/>
            <a:ext cx="3779912" cy="3528392"/>
          </a:xfrm>
          <a:prstGeom prst="rect">
            <a:avLst/>
          </a:prstGeom>
          <a:ln>
            <a:noFill/>
          </a:ln>
          <a:effectLst>
            <a:outerShdw blurRad="292100" dist="139700" dir="2700000" algn="tl" rotWithShape="0">
              <a:srgbClr val="333333">
                <a:alpha val="65000"/>
              </a:srgbClr>
            </a:outerShdw>
          </a:effectLst>
        </p:spPr>
      </p:pic>
      <p:sp>
        <p:nvSpPr>
          <p:cNvPr id="7" name="Заголовок 6"/>
          <p:cNvSpPr>
            <a:spLocks noGrp="1"/>
          </p:cNvSpPr>
          <p:nvPr>
            <p:ph type="title"/>
          </p:nvPr>
        </p:nvSpPr>
        <p:spPr>
          <a:xfrm>
            <a:off x="457200" y="274638"/>
            <a:ext cx="8229600" cy="634082"/>
          </a:xfrm>
        </p:spPr>
        <p:txBody>
          <a:bodyPr>
            <a:normAutofit fontScale="90000"/>
          </a:bodyPr>
          <a:lstStyle/>
          <a:p>
            <a:pPr algn="ctr"/>
            <a:r>
              <a:rPr lang="ru-RU" dirty="0" smtClean="0">
                <a:latin typeface="Times New Roman" pitchFamily="18" charset="0"/>
                <a:cs typeface="Times New Roman" pitchFamily="18" charset="0"/>
              </a:rPr>
              <a:t>Третий Президент РФ</a:t>
            </a:r>
            <a:endParaRPr lang="ru-RU" dirty="0">
              <a:latin typeface="Times New Roman" pitchFamily="18" charset="0"/>
              <a:cs typeface="Times New Roman" pitchFamily="18" charset="0"/>
            </a:endParaRPr>
          </a:p>
        </p:txBody>
      </p:sp>
      <p:sp>
        <p:nvSpPr>
          <p:cNvPr id="4" name="Прямоугольник 3"/>
          <p:cNvSpPr/>
          <p:nvPr/>
        </p:nvSpPr>
        <p:spPr>
          <a:xfrm>
            <a:off x="3779912" y="1340768"/>
            <a:ext cx="4857784" cy="1754326"/>
          </a:xfrm>
          <a:prstGeom prst="rect">
            <a:avLst/>
          </a:prstGeom>
        </p:spPr>
        <p:txBody>
          <a:bodyPr wrap="square">
            <a:spAutoFit/>
          </a:bodyPr>
          <a:lstStyle/>
          <a:p>
            <a:r>
              <a:rPr lang="ru-RU" u="sng" dirty="0" smtClean="0">
                <a:solidFill>
                  <a:srgbClr val="2DA2BF"/>
                </a:solidFill>
              </a:rPr>
              <a:t>2 марта</a:t>
            </a:r>
            <a:r>
              <a:rPr lang="en-US" dirty="0" smtClean="0">
                <a:solidFill>
                  <a:srgbClr val="2DA2BF"/>
                </a:solidFill>
              </a:rPr>
              <a:t> </a:t>
            </a:r>
            <a:r>
              <a:rPr lang="ru-RU" u="sng" dirty="0" smtClean="0">
                <a:solidFill>
                  <a:srgbClr val="2DA2BF"/>
                </a:solidFill>
              </a:rPr>
              <a:t>2008 года</a:t>
            </a:r>
            <a:r>
              <a:rPr lang="en-US" u="sng" dirty="0" smtClean="0">
                <a:solidFill>
                  <a:srgbClr val="2DA2BF"/>
                </a:solidFill>
              </a:rPr>
              <a:t> </a:t>
            </a:r>
            <a:r>
              <a:rPr lang="ru-RU" dirty="0" smtClean="0">
                <a:solidFill>
                  <a:prstClr val="black"/>
                </a:solidFill>
              </a:rPr>
              <a:t>избран на пост Президента Российской Федерации.</a:t>
            </a:r>
          </a:p>
          <a:p>
            <a:endParaRPr lang="ru-RU" dirty="0" smtClean="0">
              <a:solidFill>
                <a:prstClr val="black"/>
              </a:solidFill>
            </a:endParaRPr>
          </a:p>
          <a:p>
            <a:r>
              <a:rPr lang="ru-RU" b="1" dirty="0" smtClean="0">
                <a:solidFill>
                  <a:prstClr val="black"/>
                </a:solidFill>
              </a:rPr>
              <a:t>Голосов:</a:t>
            </a:r>
            <a:r>
              <a:rPr lang="ru-RU" dirty="0" smtClean="0">
                <a:solidFill>
                  <a:prstClr val="black"/>
                </a:solidFill>
              </a:rPr>
              <a:t>52.530.712 (70,28 %)</a:t>
            </a:r>
          </a:p>
          <a:p>
            <a:r>
              <a:rPr lang="ru-RU" b="1" dirty="0" smtClean="0">
                <a:solidFill>
                  <a:prstClr val="black"/>
                </a:solidFill>
              </a:rPr>
              <a:t>Явка избирателей:</a:t>
            </a:r>
            <a:r>
              <a:rPr lang="ru-RU" dirty="0" smtClean="0">
                <a:solidFill>
                  <a:prstClr val="black"/>
                </a:solidFill>
              </a:rPr>
              <a:t>69,70%</a:t>
            </a:r>
          </a:p>
          <a:p>
            <a:endParaRPr lang="ru-RU" dirty="0">
              <a:solidFill>
                <a:prstClr val="black"/>
              </a:solidFill>
            </a:endParaRPr>
          </a:p>
        </p:txBody>
      </p:sp>
      <p:sp>
        <p:nvSpPr>
          <p:cNvPr id="5" name="Прямоугольник 4"/>
          <p:cNvSpPr/>
          <p:nvPr/>
        </p:nvSpPr>
        <p:spPr>
          <a:xfrm>
            <a:off x="0" y="4797152"/>
            <a:ext cx="4283968" cy="369332"/>
          </a:xfrm>
          <a:prstGeom prst="rect">
            <a:avLst/>
          </a:prstGeom>
        </p:spPr>
        <p:txBody>
          <a:bodyPr wrap="square">
            <a:spAutoFit/>
          </a:bodyPr>
          <a:lstStyle/>
          <a:p>
            <a:r>
              <a:rPr lang="ru-RU" b="1" dirty="0" smtClean="0">
                <a:solidFill>
                  <a:prstClr val="black"/>
                </a:solidFill>
                <a:latin typeface="Times New Roman" pitchFamily="18" charset="0"/>
                <a:cs typeface="Times New Roman" pitchFamily="18" charset="0"/>
              </a:rPr>
              <a:t>Президент России с 2008–2012 гг.</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0317106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strips(downLeft)">
                                      <p:cBhvr>
                                        <p:cTn id="7" dur="500"/>
                                        <p:tgtEl>
                                          <p:spTgt spid="1945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214290"/>
            <a:ext cx="8229600" cy="4525963"/>
          </a:xfrm>
        </p:spPr>
        <p:txBody>
          <a:bodyPr/>
          <a:lstStyle/>
          <a:p>
            <a:r>
              <a:rPr lang="ru-RU" sz="2800" dirty="0" smtClean="0">
                <a:latin typeface="Times New Roman" pitchFamily="18" charset="0"/>
                <a:cs typeface="Times New Roman" pitchFamily="18" charset="0"/>
              </a:rPr>
              <a:t>В своей инаугурационной речи заявил, что приоритетной задачей на новой должности считает </a:t>
            </a:r>
            <a:r>
              <a:rPr lang="ru-RU" sz="2800" i="1" dirty="0" smtClean="0">
                <a:latin typeface="Times New Roman" pitchFamily="18" charset="0"/>
                <a:cs typeface="Times New Roman" pitchFamily="18" charset="0"/>
              </a:rPr>
              <a:t>«дальнейшее развитие гражданских и экономических свобод, создание новых гражданских возможностей»</a:t>
            </a:r>
            <a:r>
              <a:rPr lang="en-US" sz="2800" i="1" dirty="0" smtClean="0">
                <a:latin typeface="Times New Roman" pitchFamily="18" charset="0"/>
                <a:cs typeface="Times New Roman" pitchFamily="18" charset="0"/>
              </a:rPr>
              <a:t>.</a:t>
            </a:r>
            <a:r>
              <a:rPr lang="ru-RU" sz="2800" i="1" dirty="0" smtClean="0">
                <a:latin typeface="Times New Roman" pitchFamily="18" charset="0"/>
                <a:cs typeface="Times New Roman" pitchFamily="18" charset="0"/>
              </a:rPr>
              <a:t> </a:t>
            </a:r>
          </a:p>
          <a:p>
            <a:endParaRPr lang="ru-RU" dirty="0"/>
          </a:p>
        </p:txBody>
      </p:sp>
      <p:pic>
        <p:nvPicPr>
          <p:cNvPr id="4" name="Picture 4" descr="C:\Users\User.User-ПК\Desktop\Inauguration_of_Dmitry_Medvedev,_7_May_2008-7.jpg"/>
          <p:cNvPicPr>
            <a:picLocks noChangeAspect="1" noChangeArrowheads="1"/>
          </p:cNvPicPr>
          <p:nvPr/>
        </p:nvPicPr>
        <p:blipFill>
          <a:blip r:embed="rId2" cstate="print"/>
          <a:srcRect/>
          <a:stretch>
            <a:fillRect/>
          </a:stretch>
        </p:blipFill>
        <p:spPr bwMode="auto">
          <a:xfrm>
            <a:off x="2195736" y="2500306"/>
            <a:ext cx="6778724" cy="3998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395536" y="5229200"/>
            <a:ext cx="3991790" cy="646331"/>
          </a:xfrm>
          <a:prstGeom prst="rect">
            <a:avLst/>
          </a:prstGeom>
        </p:spPr>
        <p:txBody>
          <a:bodyPr wrap="square">
            <a:spAutoFit/>
          </a:bodyPr>
          <a:lstStyle/>
          <a:p>
            <a:r>
              <a:rPr lang="en-US" u="sng" dirty="0" err="1" smtClean="0">
                <a:solidFill>
                  <a:srgbClr val="2DA2BF"/>
                </a:solidFill>
                <a:latin typeface="Times New Roman" pitchFamily="18" charset="0"/>
                <a:cs typeface="Times New Roman" pitchFamily="18" charset="0"/>
              </a:rPr>
              <a:t>Инаугурация</a:t>
            </a:r>
            <a:r>
              <a:rPr lang="en-US" u="sng" dirty="0" smtClean="0">
                <a:solidFill>
                  <a:srgbClr val="2DA2BF"/>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Д.</a:t>
            </a:r>
            <a:r>
              <a:rPr lang="ru-RU" dirty="0" smtClean="0">
                <a:solidFill>
                  <a:prstClr val="black"/>
                </a:solidFill>
                <a:latin typeface="Times New Roman" pitchFamily="18" charset="0"/>
                <a:cs typeface="Times New Roman" pitchFamily="18" charset="0"/>
              </a:rPr>
              <a:t>Медведева на пост президента Российской Федерации</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86078013"/>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980728"/>
            <a:ext cx="9144000" cy="5256583"/>
          </a:xfrm>
        </p:spPr>
        <p:txBody>
          <a:bodyPr>
            <a:normAutofit lnSpcReduction="10000"/>
          </a:bodyPr>
          <a:lstStyle/>
          <a:p>
            <a:r>
              <a:rPr lang="ru-RU" sz="2400" dirty="0" smtClean="0">
                <a:latin typeface="Times New Roman" pitchFamily="18" charset="0"/>
                <a:cs typeface="Times New Roman" pitchFamily="18" charset="0"/>
              </a:rPr>
              <a:t>Владимир Путин с </a:t>
            </a:r>
            <a:r>
              <a:rPr lang="en-US" sz="2400" dirty="0" smtClean="0">
                <a:latin typeface="Times New Roman" pitchFamily="18" charset="0"/>
                <a:cs typeface="Times New Roman" pitchFamily="18" charset="0"/>
              </a:rPr>
              <a:t>4 марта</a:t>
            </a:r>
            <a:r>
              <a:rPr lang="ru-RU" sz="2400" dirty="0" smtClean="0">
                <a:latin typeface="Times New Roman" pitchFamily="18" charset="0"/>
                <a:cs typeface="Times New Roman" pitchFamily="18" charset="0"/>
              </a:rPr>
              <a:t> 2012 г. Президент РФ. Путин уже в третий раз возглавил Россию.</a:t>
            </a:r>
            <a:r>
              <a:rPr lang="ru-RU" sz="2400" dirty="0" smtClean="0"/>
              <a:t> </a:t>
            </a:r>
          </a:p>
          <a:p>
            <a:r>
              <a:rPr lang="ru-RU" sz="2400" dirty="0" smtClean="0">
                <a:latin typeface="Times New Roman" pitchFamily="18" charset="0"/>
                <a:cs typeface="Times New Roman" pitchFamily="18" charset="0"/>
              </a:rPr>
              <a:t>В.В. Путин вступил в должность главы государства и уже в своей первой президентской речи пообещал укреплять демократию и расширять участие граждан в управлении страной. Политологи увидели в этом стремление соответствовать новому запросу российского общества, назвав Путина политиком, который действует в предлагаемых обстоятельствах. </a:t>
            </a:r>
            <a:endParaRPr lang="ru-RU"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Набрал Голосов: </a:t>
            </a:r>
            <a:r>
              <a:rPr lang="ru-RU" sz="2400" dirty="0" smtClean="0">
                <a:latin typeface="Times New Roman" pitchFamily="18" charset="0"/>
                <a:cs typeface="Times New Roman" pitchFamily="18" charset="0"/>
              </a:rPr>
              <a:t>45 602 075 (63,60%)</a:t>
            </a:r>
          </a:p>
          <a:p>
            <a:r>
              <a:rPr lang="ru-RU" sz="2400" b="1" dirty="0" smtClean="0">
                <a:latin typeface="Times New Roman" pitchFamily="18" charset="0"/>
                <a:cs typeface="Times New Roman" pitchFamily="18" charset="0"/>
              </a:rPr>
              <a:t>Явка избирателей: </a:t>
            </a:r>
            <a:r>
              <a:rPr lang="ru-RU" sz="2400" dirty="0" smtClean="0">
                <a:latin typeface="Times New Roman" pitchFamily="18" charset="0"/>
                <a:cs typeface="Times New Roman" pitchFamily="18" charset="0"/>
              </a:rPr>
              <a:t>65.34%</a:t>
            </a:r>
          </a:p>
          <a:p>
            <a:pPr>
              <a:buNone/>
            </a:pPr>
            <a:r>
              <a:rPr lang="ru-RU" dirty="0" smtClean="0"/>
              <a:t/>
            </a:r>
            <a:br>
              <a:rPr lang="ru-RU" dirty="0" smtClean="0"/>
            </a:br>
            <a:r>
              <a:rPr lang="ru-RU" dirty="0" smtClean="0"/>
              <a:t/>
            </a:r>
            <a:br>
              <a:rPr lang="ru-RU" dirty="0" smtClean="0"/>
            </a:br>
            <a:r>
              <a:rPr lang="ru-RU" dirty="0" smtClean="0"/>
              <a:t/>
            </a:r>
            <a:br>
              <a:rPr lang="ru-RU" dirty="0" smtClean="0"/>
            </a:br>
            <a:endParaRPr lang="ru-RU"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467544" y="0"/>
            <a:ext cx="8229600" cy="1052736"/>
          </a:xfrm>
        </p:spPr>
        <p:txBody>
          <a:bodyPr/>
          <a:lstStyle/>
          <a:p>
            <a:pPr algn="ctr"/>
            <a:r>
              <a:rPr lang="ru-RU" dirty="0" smtClean="0">
                <a:effectLst>
                  <a:outerShdw blurRad="38100" dist="38100" dir="2700000" algn="tl">
                    <a:srgbClr val="000000">
                      <a:alpha val="43137"/>
                    </a:srgbClr>
                  </a:outerShdw>
                </a:effectLst>
                <a:latin typeface="Times New Roman" pitchFamily="18" charset="0"/>
                <a:cs typeface="Times New Roman" pitchFamily="18" charset="0"/>
              </a:rPr>
              <a:t>Второй</a:t>
            </a:r>
            <a:r>
              <a:rPr lang="ru-RU" dirty="0" smtClean="0">
                <a:latin typeface="Times New Roman" pitchFamily="18" charset="0"/>
                <a:cs typeface="Times New Roman" pitchFamily="18" charset="0"/>
              </a:rPr>
              <a:t> Президент РФ</a:t>
            </a:r>
            <a:endParaRPr lang="ru-RU" dirty="0">
              <a:latin typeface="Times New Roman" pitchFamily="18" charset="0"/>
              <a:cs typeface="Times New Roman" pitchFamily="18" charset="0"/>
            </a:endParaRPr>
          </a:p>
        </p:txBody>
      </p:sp>
      <p:pic>
        <p:nvPicPr>
          <p:cNvPr id="49154" name="Picture 2" descr="C:\Users\User.User-ПК\Desktop\591993.jpg"/>
          <p:cNvPicPr>
            <a:picLocks noChangeAspect="1" noChangeArrowheads="1"/>
          </p:cNvPicPr>
          <p:nvPr/>
        </p:nvPicPr>
        <p:blipFill>
          <a:blip r:embed="rId2" cstate="print"/>
          <a:srcRect/>
          <a:stretch>
            <a:fillRect/>
          </a:stretch>
        </p:blipFill>
        <p:spPr bwMode="auto">
          <a:xfrm>
            <a:off x="5796136" y="3717032"/>
            <a:ext cx="3163465" cy="2924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9744745"/>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User-ПК\Desktop\38924_64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11956164"/>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368152"/>
          </a:xfrm>
        </p:spPr>
        <p:txBody>
          <a:bodyPr>
            <a:normAutofit/>
          </a:bodyPr>
          <a:lstStyle/>
          <a:p>
            <a:r>
              <a:rPr lang="ru-RU" sz="3200" i="1" dirty="0" smtClean="0"/>
              <a:t>объекты государственного управления </a:t>
            </a:r>
            <a:endParaRPr lang="ru-RU" dirty="0"/>
          </a:p>
        </p:txBody>
      </p:sp>
      <p:sp>
        <p:nvSpPr>
          <p:cNvPr id="3" name="Подзаголовок 2"/>
          <p:cNvSpPr>
            <a:spLocks noGrp="1"/>
          </p:cNvSpPr>
          <p:nvPr>
            <p:ph type="subTitle" idx="1"/>
          </p:nvPr>
        </p:nvSpPr>
        <p:spPr>
          <a:xfrm>
            <a:off x="899592" y="2636912"/>
            <a:ext cx="7848872" cy="936104"/>
          </a:xfrm>
        </p:spPr>
        <p:txBody>
          <a:bodyPr>
            <a:noAutofit/>
          </a:bodyPr>
          <a:lstStyle/>
          <a:p>
            <a:r>
              <a:rPr lang="ru-RU" sz="3200" dirty="0" smtClean="0"/>
              <a:t>общественные процессы и отношения</a:t>
            </a:r>
            <a:endParaRPr lang="ru-RU"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dirty="0" smtClean="0">
                <a:latin typeface="Times New Roman" pitchFamily="18" charset="0"/>
                <a:cs typeface="Times New Roman" pitchFamily="18" charset="0"/>
              </a:rPr>
              <a:t>Церемония инаугурации избранного президента России Владимира Путина прошла 7 мая 2012 года в Большом Кремлевском дворце в Москве.</a:t>
            </a:r>
            <a:endParaRPr lang="ru-RU" sz="2400" dirty="0">
              <a:latin typeface="Times New Roman" pitchFamily="18" charset="0"/>
              <a:cs typeface="Times New Roman" pitchFamily="18" charset="0"/>
            </a:endParaRPr>
          </a:p>
        </p:txBody>
      </p:sp>
      <p:pic>
        <p:nvPicPr>
          <p:cNvPr id="50178" name="Picture 2" descr="C:\Users\User.User-ПК\Desktop\i3e405aa5dfa52b15bd670b6ef0868ff1_7.jpg"/>
          <p:cNvPicPr>
            <a:picLocks noGrp="1" noChangeAspect="1" noChangeArrowheads="1"/>
          </p:cNvPicPr>
          <p:nvPr>
            <p:ph idx="1"/>
          </p:nvPr>
        </p:nvPicPr>
        <p:blipFill>
          <a:blip r:embed="rId2" cstate="print"/>
          <a:srcRect/>
          <a:stretch>
            <a:fillRect/>
          </a:stretch>
        </p:blipFill>
        <p:spPr bwMode="auto">
          <a:xfrm>
            <a:off x="3491880" y="1700808"/>
            <a:ext cx="5652120" cy="3096344"/>
          </a:xfrm>
          <a:prstGeom prst="rect">
            <a:avLst/>
          </a:prstGeom>
          <a:noFill/>
        </p:spPr>
      </p:pic>
      <p:pic>
        <p:nvPicPr>
          <p:cNvPr id="50179" name="Picture 3" descr="C:\Users\User.User-ПК\Desktop\1336406407213859.jpg"/>
          <p:cNvPicPr>
            <a:picLocks noChangeAspect="1" noChangeArrowheads="1"/>
          </p:cNvPicPr>
          <p:nvPr/>
        </p:nvPicPr>
        <p:blipFill>
          <a:blip r:embed="rId3" cstate="print"/>
          <a:srcRect/>
          <a:stretch>
            <a:fillRect/>
          </a:stretch>
        </p:blipFill>
        <p:spPr bwMode="auto">
          <a:xfrm>
            <a:off x="0" y="1700808"/>
            <a:ext cx="3491880" cy="3096344"/>
          </a:xfrm>
          <a:prstGeom prst="rect">
            <a:avLst/>
          </a:prstGeom>
          <a:noFill/>
        </p:spPr>
      </p:pic>
      <p:pic>
        <p:nvPicPr>
          <p:cNvPr id="50180" name="Picture 4" descr="C:\Users\User.User-ПК\Desktop\Putin_Russia-10-680x450.jpg"/>
          <p:cNvPicPr>
            <a:picLocks noChangeAspect="1" noChangeArrowheads="1"/>
          </p:cNvPicPr>
          <p:nvPr/>
        </p:nvPicPr>
        <p:blipFill>
          <a:blip r:embed="rId4" cstate="print"/>
          <a:srcRect/>
          <a:stretch>
            <a:fillRect/>
          </a:stretch>
        </p:blipFill>
        <p:spPr bwMode="auto">
          <a:xfrm>
            <a:off x="0" y="4797152"/>
            <a:ext cx="3419872" cy="2060848"/>
          </a:xfrm>
          <a:prstGeom prst="rect">
            <a:avLst/>
          </a:prstGeom>
          <a:noFill/>
        </p:spPr>
      </p:pic>
      <p:pic>
        <p:nvPicPr>
          <p:cNvPr id="50181" name="Picture 5" descr="C:\Users\User.User-ПК\Desktop\Vladimir_Putin_inauguration_7_May_2012-10.jpeg"/>
          <p:cNvPicPr>
            <a:picLocks noChangeAspect="1" noChangeArrowheads="1"/>
          </p:cNvPicPr>
          <p:nvPr/>
        </p:nvPicPr>
        <p:blipFill>
          <a:blip r:embed="rId5" cstate="print"/>
          <a:srcRect/>
          <a:stretch>
            <a:fillRect/>
          </a:stretch>
        </p:blipFill>
        <p:spPr bwMode="auto">
          <a:xfrm>
            <a:off x="6047656" y="4797152"/>
            <a:ext cx="3096344" cy="2060848"/>
          </a:xfrm>
          <a:prstGeom prst="rect">
            <a:avLst/>
          </a:prstGeom>
          <a:noFill/>
        </p:spPr>
      </p:pic>
      <p:pic>
        <p:nvPicPr>
          <p:cNvPr id="50182" name="Picture 6" descr="C:\Users\User.User-ПК\Desktop\31dbc078-79f6-40b8-9d2f-fe9e289f163a_B.jpg"/>
          <p:cNvPicPr>
            <a:picLocks noChangeAspect="1" noChangeArrowheads="1"/>
          </p:cNvPicPr>
          <p:nvPr/>
        </p:nvPicPr>
        <p:blipFill>
          <a:blip r:embed="rId6" cstate="print"/>
          <a:srcRect/>
          <a:stretch>
            <a:fillRect/>
          </a:stretch>
        </p:blipFill>
        <p:spPr bwMode="auto">
          <a:xfrm>
            <a:off x="3419872" y="4797152"/>
            <a:ext cx="2952328" cy="2060848"/>
          </a:xfrm>
          <a:prstGeom prst="rect">
            <a:avLst/>
          </a:prstGeom>
          <a:noFill/>
        </p:spPr>
      </p:pic>
    </p:spTree>
    <p:extLst>
      <p:ext uri="{BB962C8B-B14F-4D97-AF65-F5344CB8AC3E}">
        <p14:creationId xmlns:p14="http://schemas.microsoft.com/office/powerpoint/2010/main" val="3843381079"/>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96752"/>
            <a:ext cx="8712968" cy="5184576"/>
          </a:xfrm>
        </p:spPr>
        <p:txBody>
          <a:bodyPr>
            <a:normAutofit fontScale="77500" lnSpcReduction="20000"/>
          </a:bodyPr>
          <a:lstStyle/>
          <a:p>
            <a:pPr algn="just">
              <a:buNone/>
            </a:pPr>
            <a:r>
              <a:rPr lang="ru-RU" dirty="0" smtClean="0">
                <a:latin typeface="Times New Roman" pitchFamily="18" charset="0"/>
                <a:cs typeface="Times New Roman" pitchFamily="18" charset="0"/>
              </a:rPr>
              <a:t>Полномочия Президента РФ могут быть разделены на несколько групп:</a:t>
            </a:r>
          </a:p>
          <a:p>
            <a:pPr algn="just"/>
            <a:r>
              <a:rPr lang="ru-RU" b="1" i="1" dirty="0" smtClean="0">
                <a:solidFill>
                  <a:srgbClr val="00B0F0"/>
                </a:solidFill>
                <a:latin typeface="Times New Roman" pitchFamily="18" charset="0"/>
                <a:cs typeface="Times New Roman" pitchFamily="18" charset="0"/>
              </a:rPr>
              <a:t>Первая группа полномочий</a:t>
            </a:r>
            <a:r>
              <a:rPr lang="ru-RU" i="1" dirty="0" smtClean="0">
                <a:solidFill>
                  <a:srgbClr val="00B0F0"/>
                </a:solidFill>
                <a:latin typeface="Times New Roman" pitchFamily="18" charset="0"/>
                <a:cs typeface="Times New Roman" pitchFamily="18" charset="0"/>
              </a:rPr>
              <a:t> </a:t>
            </a:r>
            <a:r>
              <a:rPr lang="ru-RU" dirty="0" smtClean="0">
                <a:latin typeface="Times New Roman" pitchFamily="18" charset="0"/>
                <a:cs typeface="Times New Roman" pitchFamily="18" charset="0"/>
              </a:rPr>
              <a:t>Президента РФ — его права и обязанности, связанные с деятельностью представительного и законодательного органа Российской Федерации — Федерального Собрания, его палат. Он назначает выборы Государственной Думы;</a:t>
            </a:r>
          </a:p>
          <a:p>
            <a:pPr lvl="0" algn="just">
              <a:buFont typeface="Arial" pitchFamily="34" charset="0"/>
              <a:buChar char="•"/>
            </a:pPr>
            <a:r>
              <a:rPr lang="ru-RU" dirty="0" smtClean="0">
                <a:latin typeface="Times New Roman" pitchFamily="18" charset="0"/>
                <a:cs typeface="Times New Roman" pitchFamily="18" charset="0"/>
              </a:rPr>
              <a:t>может распускать ее в случаях, предусмотренных Конституцией; </a:t>
            </a:r>
          </a:p>
          <a:p>
            <a:pPr lvl="0" algn="just">
              <a:buFont typeface="Arial" pitchFamily="34" charset="0"/>
              <a:buChar char="•"/>
            </a:pPr>
            <a:r>
              <a:rPr lang="ru-RU" dirty="0" smtClean="0">
                <a:latin typeface="Times New Roman" pitchFamily="18" charset="0"/>
                <a:cs typeface="Times New Roman" pitchFamily="18" charset="0"/>
              </a:rPr>
              <a:t>вносит законопроекты в Государственную Думу; </a:t>
            </a:r>
          </a:p>
          <a:p>
            <a:pPr lvl="0" algn="just">
              <a:buFont typeface="Arial" pitchFamily="34" charset="0"/>
              <a:buChar char="•"/>
            </a:pPr>
            <a:r>
              <a:rPr lang="ru-RU" dirty="0" smtClean="0">
                <a:latin typeface="Times New Roman" pitchFamily="18" charset="0"/>
                <a:cs typeface="Times New Roman" pitchFamily="18" charset="0"/>
              </a:rPr>
              <a:t>подписывает и обнародует федеральные законы; </a:t>
            </a:r>
          </a:p>
          <a:p>
            <a:pPr lvl="0" algn="just">
              <a:buFont typeface="Arial" pitchFamily="34" charset="0"/>
              <a:buChar char="•"/>
            </a:pPr>
            <a:r>
              <a:rPr lang="ru-RU" dirty="0" smtClean="0">
                <a:latin typeface="Times New Roman" pitchFamily="18" charset="0"/>
                <a:cs typeface="Times New Roman" pitchFamily="18" charset="0"/>
              </a:rPr>
              <a:t>обращается к Федеральному Собранию с ежегодными посланиями о положении в стране, об основных направлениях внутренней и внешней политики государства;</a:t>
            </a:r>
          </a:p>
          <a:p>
            <a:pPr lvl="0" algn="just">
              <a:buFont typeface="Arial" pitchFamily="34" charset="0"/>
              <a:buChar char="•"/>
            </a:pPr>
            <a:r>
              <a:rPr lang="ru-RU" dirty="0" smtClean="0">
                <a:latin typeface="Times New Roman" pitchFamily="18" charset="0"/>
                <a:cs typeface="Times New Roman" pitchFamily="18" charset="0"/>
              </a:rPr>
              <a:t>представляет Совету Федерации кандидатуры для назначения на должности судей Конституционного Суда, Верховного Суда, Высшего Арбитражного Суда, а также кандидатуру Генерального прокурора; </a:t>
            </a:r>
          </a:p>
          <a:p>
            <a:pPr lvl="0" algn="just">
              <a:buFont typeface="Arial" pitchFamily="34" charset="0"/>
              <a:buChar char="•"/>
            </a:pPr>
            <a:r>
              <a:rPr lang="ru-RU" dirty="0" smtClean="0">
                <a:latin typeface="Times New Roman" pitchFamily="18" charset="0"/>
                <a:cs typeface="Times New Roman" pitchFamily="18" charset="0"/>
              </a:rPr>
              <a:t>представляет Государственной Думе кандидатуру для назначения на должность Председателя Центрального банка РФ; </a:t>
            </a:r>
          </a:p>
          <a:p>
            <a:pPr lvl="0" algn="just">
              <a:buFont typeface="Arial" pitchFamily="34" charset="0"/>
              <a:buChar char="•"/>
            </a:pPr>
            <a:r>
              <a:rPr lang="ru-RU" dirty="0" smtClean="0">
                <a:latin typeface="Times New Roman" pitchFamily="18" charset="0"/>
                <a:cs typeface="Times New Roman" pitchFamily="18" charset="0"/>
              </a:rPr>
              <a:t>ставит перед Государственной Думой вопрос об освобождении от должности Председателя Центрального банка РФ.</a:t>
            </a:r>
          </a:p>
        </p:txBody>
      </p:sp>
      <p:sp>
        <p:nvSpPr>
          <p:cNvPr id="3" name="Заголовок 2"/>
          <p:cNvSpPr>
            <a:spLocks noGrp="1"/>
          </p:cNvSpPr>
          <p:nvPr>
            <p:ph type="title"/>
          </p:nvPr>
        </p:nvSpPr>
        <p:spPr>
          <a:xfrm>
            <a:off x="457200" y="274638"/>
            <a:ext cx="8229600" cy="850106"/>
          </a:xfrm>
        </p:spPr>
        <p:txBody>
          <a:bodyPr>
            <a:normAutofit/>
          </a:bodyPr>
          <a:lstStyle/>
          <a:p>
            <a:pPr algn="ctr"/>
            <a:r>
              <a:rPr lang="en-US" sz="4400" dirty="0" smtClean="0">
                <a:solidFill>
                  <a:schemeClr val="tx1"/>
                </a:solidFill>
                <a:latin typeface="Times New Roman" pitchFamily="18" charset="0"/>
                <a:cs typeface="Times New Roman" pitchFamily="18" charset="0"/>
              </a:rPr>
              <a:t>Полномочия Президента РФ</a:t>
            </a:r>
            <a:endParaRPr lang="ru-RU"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22414183"/>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85728"/>
            <a:ext cx="9144000" cy="5721563"/>
          </a:xfrm>
        </p:spPr>
        <p:txBody>
          <a:bodyPr>
            <a:normAutofit/>
          </a:bodyPr>
          <a:lstStyle/>
          <a:p>
            <a:pPr algn="just"/>
            <a:r>
              <a:rPr lang="ru-RU" sz="2400" b="1" i="1" dirty="0" smtClean="0">
                <a:solidFill>
                  <a:srgbClr val="00B0F0"/>
                </a:solidFill>
                <a:latin typeface="Times New Roman" pitchFamily="18" charset="0"/>
                <a:cs typeface="Times New Roman" pitchFamily="18" charset="0"/>
              </a:rPr>
              <a:t>Вторая группа полномочий</a:t>
            </a:r>
            <a:r>
              <a:rPr lang="ru-RU" sz="2400" i="1" dirty="0" smtClean="0">
                <a:solidFill>
                  <a:srgbClr val="00B0F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Президента РФ — его права и обязанности, связанные с деятельностью правительства. Президент РФ назначает с согласия Государственной Думы Председателя Правительства РФ; </a:t>
            </a:r>
          </a:p>
          <a:p>
            <a:pPr lvl="0" algn="just">
              <a:buFont typeface="Arial" pitchFamily="34" charset="0"/>
              <a:buChar char="•"/>
            </a:pPr>
            <a:r>
              <a:rPr lang="ru-RU" sz="2400" dirty="0" smtClean="0">
                <a:latin typeface="Times New Roman" pitchFamily="18" charset="0"/>
                <a:cs typeface="Times New Roman" pitchFamily="18" charset="0"/>
              </a:rPr>
              <a:t>имеет право председательствовать на заседании правительства;</a:t>
            </a:r>
          </a:p>
          <a:p>
            <a:pPr lvl="0" algn="just">
              <a:buFont typeface="Arial" pitchFamily="34" charset="0"/>
              <a:buChar char="•"/>
            </a:pPr>
            <a:r>
              <a:rPr lang="ru-RU" sz="2400" dirty="0" smtClean="0">
                <a:latin typeface="Times New Roman" pitchFamily="18" charset="0"/>
                <a:cs typeface="Times New Roman" pitchFamily="18" charset="0"/>
              </a:rPr>
              <a:t>принимает решение о его отставке; </a:t>
            </a:r>
          </a:p>
          <a:p>
            <a:pPr lvl="0" algn="just">
              <a:buFont typeface="Arial" pitchFamily="34" charset="0"/>
              <a:buChar char="•"/>
            </a:pPr>
            <a:r>
              <a:rPr lang="ru-RU" sz="2400" dirty="0" smtClean="0">
                <a:latin typeface="Times New Roman" pitchFamily="18" charset="0"/>
                <a:cs typeface="Times New Roman" pitchFamily="18" charset="0"/>
              </a:rPr>
              <a:t>учреждает по предложению председателя правительства структуру федеральных органов исполнительной власти и персональный состав правительства (и федеральных министров); </a:t>
            </a:r>
          </a:p>
          <a:p>
            <a:pPr lvl="0" algn="just">
              <a:buFont typeface="Arial" pitchFamily="34" charset="0"/>
              <a:buChar char="•"/>
            </a:pPr>
            <a:r>
              <a:rPr lang="ru-RU" sz="2400" dirty="0" smtClean="0">
                <a:latin typeface="Times New Roman" pitchFamily="18" charset="0"/>
                <a:cs typeface="Times New Roman" pitchFamily="18" charset="0"/>
              </a:rPr>
              <a:t>напрямую руководит силовыми ведомствами; </a:t>
            </a:r>
          </a:p>
          <a:p>
            <a:pPr lvl="0" algn="just">
              <a:buFont typeface="Arial" pitchFamily="34" charset="0"/>
              <a:buChar char="•"/>
            </a:pPr>
            <a:r>
              <a:rPr lang="ru-RU" sz="2400" dirty="0" smtClean="0">
                <a:latin typeface="Times New Roman" pitchFamily="18" charset="0"/>
                <a:cs typeface="Times New Roman" pitchFamily="18" charset="0"/>
              </a:rPr>
              <a:t>постановления и распоряжения правительства в случае их противоречия Конституции, федеральным законам и указам президента России; </a:t>
            </a:r>
          </a:p>
          <a:p>
            <a:pPr lvl="0" algn="just">
              <a:buFont typeface="Arial" pitchFamily="34" charset="0"/>
              <a:buChar char="•"/>
            </a:pPr>
            <a:r>
              <a:rPr lang="ru-RU" sz="2400" dirty="0" smtClean="0">
                <a:latin typeface="Times New Roman" pitchFamily="18" charset="0"/>
                <a:cs typeface="Times New Roman" pitchFamily="18" charset="0"/>
              </a:rPr>
              <a:t>принимает или отклоняет отставку правительства</a:t>
            </a:r>
            <a:r>
              <a:rPr lang="en-US"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lgn="just">
              <a:buFont typeface="Arial" pitchFamily="34" charset="0"/>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31888502"/>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6632"/>
            <a:ext cx="9144000" cy="5904656"/>
          </a:xfrm>
        </p:spPr>
        <p:txBody>
          <a:bodyPr>
            <a:noAutofit/>
          </a:bodyPr>
          <a:lstStyle/>
          <a:p>
            <a:r>
              <a:rPr lang="ru-RU" sz="2000" b="1" i="1" dirty="0" smtClean="0">
                <a:solidFill>
                  <a:srgbClr val="00B0F0"/>
                </a:solidFill>
                <a:latin typeface="Times New Roman" pitchFamily="18" charset="0"/>
                <a:cs typeface="Times New Roman" pitchFamily="18" charset="0"/>
              </a:rPr>
              <a:t>Третья группа полномочий</a:t>
            </a:r>
            <a:r>
              <a:rPr lang="ru-RU" sz="2000" i="1" dirty="0" smtClean="0">
                <a:solidFill>
                  <a:srgbClr val="00B0F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Президента РФ — его права и обязанности в области обороны и внешних сношений. Президент РФ возглавляет Вооруженные силы РФ — он является Верховным Главнокомандующим Вооруженных сил РФ; </a:t>
            </a:r>
          </a:p>
          <a:p>
            <a:pPr>
              <a:buFont typeface="Wingdings" pitchFamily="2" charset="2"/>
              <a:buChar char="§"/>
            </a:pPr>
            <a:r>
              <a:rPr lang="ru-RU" sz="2000" dirty="0" smtClean="0">
                <a:latin typeface="Times New Roman" pitchFamily="18" charset="0"/>
                <a:cs typeface="Times New Roman" pitchFamily="18" charset="0"/>
              </a:rPr>
              <a:t>утверждает военную доктрину страны; </a:t>
            </a:r>
          </a:p>
          <a:p>
            <a:pPr>
              <a:buFont typeface="Wingdings" pitchFamily="2" charset="2"/>
              <a:buChar char="§"/>
            </a:pPr>
            <a:r>
              <a:rPr lang="ru-RU" sz="2000" dirty="0" smtClean="0">
                <a:latin typeface="Times New Roman" pitchFamily="18" charset="0"/>
                <a:cs typeface="Times New Roman" pitchFamily="18" charset="0"/>
              </a:rPr>
              <a:t>формирует и возглавляет Совет безопасности, статус которого определяется федеральным законом; </a:t>
            </a:r>
          </a:p>
          <a:p>
            <a:pPr>
              <a:buFont typeface="Wingdings" pitchFamily="2" charset="2"/>
              <a:buChar char="§"/>
            </a:pPr>
            <a:r>
              <a:rPr lang="ru-RU" sz="2000" dirty="0" smtClean="0">
                <a:latin typeface="Times New Roman" pitchFamily="18" charset="0"/>
                <a:cs typeface="Times New Roman" pitchFamily="18" charset="0"/>
              </a:rPr>
              <a:t>в случае агрессии против Российской Федерации или непосредственной угрозы вводит своим указом на территории страны или в отдельных ее местностях военное положение (указ утверждается Советом Федерации); </a:t>
            </a:r>
          </a:p>
          <a:p>
            <a:pPr>
              <a:buFont typeface="Wingdings" pitchFamily="2" charset="2"/>
              <a:buChar char="§"/>
            </a:pPr>
            <a:r>
              <a:rPr lang="ru-RU" sz="2000" dirty="0" smtClean="0">
                <a:latin typeface="Times New Roman" pitchFamily="18" charset="0"/>
                <a:cs typeface="Times New Roman" pitchFamily="18" charset="0"/>
              </a:rPr>
              <a:t>осуществляет руководство внешней политикой республики; </a:t>
            </a:r>
          </a:p>
          <a:p>
            <a:pPr>
              <a:buFont typeface="Wingdings" pitchFamily="2" charset="2"/>
              <a:buChar char="§"/>
            </a:pPr>
            <a:r>
              <a:rPr lang="ru-RU" sz="2000" dirty="0" smtClean="0">
                <a:latin typeface="Times New Roman" pitchFamily="18" charset="0"/>
                <a:cs typeface="Times New Roman" pitchFamily="18" charset="0"/>
              </a:rPr>
              <a:t>ведет переговоры и подписывает ратификационные грамоты аккредитируемых при нем дипломатических представителей; </a:t>
            </a:r>
          </a:p>
          <a:p>
            <a:pPr>
              <a:buFont typeface="Wingdings" pitchFamily="2" charset="2"/>
              <a:buChar char="§"/>
            </a:pPr>
            <a:r>
              <a:rPr lang="ru-RU" sz="2000" dirty="0" smtClean="0">
                <a:latin typeface="Times New Roman" pitchFamily="18" charset="0"/>
                <a:cs typeface="Times New Roman" pitchFamily="18" charset="0"/>
              </a:rPr>
              <a:t>назначает и освобождает после консультаций с соответствующими комитетами или комиссиями палат Федерального Собрания дипломатических представителей России в иностранных государствах и международных организациях; </a:t>
            </a:r>
          </a:p>
          <a:p>
            <a:pPr>
              <a:buFont typeface="Wingdings" pitchFamily="2" charset="2"/>
              <a:buChar char="§"/>
            </a:pPr>
            <a:r>
              <a:rPr lang="ru-RU" sz="2000" dirty="0" smtClean="0">
                <a:latin typeface="Times New Roman" pitchFamily="18" charset="0"/>
                <a:cs typeface="Times New Roman" pitchFamily="18" charset="0"/>
              </a:rPr>
              <a:t>как глава государства представляет Российскую Федерацию внутри страны и в международных отношениях.    </a:t>
            </a:r>
          </a:p>
          <a:p>
            <a:endParaRPr lang="ru-RU" sz="1100" dirty="0"/>
          </a:p>
        </p:txBody>
      </p:sp>
    </p:spTree>
    <p:extLst>
      <p:ext uri="{BB962C8B-B14F-4D97-AF65-F5344CB8AC3E}">
        <p14:creationId xmlns:p14="http://schemas.microsoft.com/office/powerpoint/2010/main" val="2988122647"/>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332656"/>
            <a:ext cx="8964488" cy="5808708"/>
          </a:xfrm>
        </p:spPr>
        <p:txBody>
          <a:bodyPr>
            <a:normAutofit fontScale="92500" lnSpcReduction="20000"/>
          </a:bodyPr>
          <a:lstStyle/>
          <a:p>
            <a:r>
              <a:rPr lang="ru-RU" sz="2600" b="1" i="1" dirty="0" smtClean="0">
                <a:solidFill>
                  <a:srgbClr val="00B0F0"/>
                </a:solidFill>
                <a:latin typeface="Times New Roman" pitchFamily="18" charset="0"/>
                <a:cs typeface="Times New Roman" pitchFamily="18" charset="0"/>
              </a:rPr>
              <a:t>Четвертая группа полномочий</a:t>
            </a:r>
            <a:r>
              <a:rPr lang="ru-RU" sz="2600" i="1" dirty="0" smtClean="0">
                <a:solidFill>
                  <a:srgbClr val="00B0F0"/>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Президента РФ — его компетенция, связанная с координацией деятельности соответствующих властных структур государства. </a:t>
            </a:r>
          </a:p>
          <a:p>
            <a:pPr>
              <a:buFont typeface="Wingdings" pitchFamily="2" charset="2"/>
              <a:buChar char="§"/>
            </a:pPr>
            <a:r>
              <a:rPr lang="ru-RU" sz="2600" dirty="0" smtClean="0">
                <a:latin typeface="Times New Roman" pitchFamily="18" charset="0"/>
                <a:cs typeface="Times New Roman" pitchFamily="18" charset="0"/>
              </a:rPr>
              <a:t>Президент РФ может использовать согласительные процедуры для разрешения разногласий между органами государственной власти Российской Федерации и органами государственной власти субъектов РФ, передать в случае не достижения согласованного  решения   разрешение   спора   на   рассмотрение соответствующего суда; </a:t>
            </a:r>
          </a:p>
          <a:p>
            <a:pPr>
              <a:buFont typeface="Wingdings" pitchFamily="2" charset="2"/>
              <a:buChar char="§"/>
            </a:pPr>
            <a:r>
              <a:rPr lang="ru-RU" sz="2600" dirty="0" smtClean="0">
                <a:latin typeface="Times New Roman" pitchFamily="18" charset="0"/>
                <a:cs typeface="Times New Roman" pitchFamily="18" charset="0"/>
              </a:rPr>
              <a:t>вправе приостановить действия актов органов исполнительной власти субъектов РФ в случае противоречия этих актов Конституции и федеральным законам, международным обязательствам России; </a:t>
            </a:r>
          </a:p>
          <a:p>
            <a:pPr>
              <a:buFont typeface="Wingdings" pitchFamily="2" charset="2"/>
              <a:buChar char="§"/>
            </a:pPr>
            <a:r>
              <a:rPr lang="ru-RU" sz="2600" dirty="0" smtClean="0">
                <a:latin typeface="Times New Roman" pitchFamily="18" charset="0"/>
                <a:cs typeface="Times New Roman" pitchFamily="18" charset="0"/>
              </a:rPr>
              <a:t>обеспечивает осуществление полномочий федеральной государственной власти на всей территории страны, согласованное функционирование и взаимодействие органов государственной власти.</a:t>
            </a:r>
          </a:p>
          <a:p>
            <a:pPr algn="just"/>
            <a:endParaRPr lang="ru-RU" dirty="0"/>
          </a:p>
        </p:txBody>
      </p:sp>
    </p:spTree>
    <p:extLst>
      <p:ext uri="{BB962C8B-B14F-4D97-AF65-F5344CB8AC3E}">
        <p14:creationId xmlns:p14="http://schemas.microsoft.com/office/powerpoint/2010/main" val="2531225657"/>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88640"/>
            <a:ext cx="9144000" cy="6336704"/>
          </a:xfrm>
        </p:spPr>
        <p:txBody>
          <a:bodyPr>
            <a:noAutofit/>
          </a:bodyPr>
          <a:lstStyle/>
          <a:p>
            <a:pPr algn="just"/>
            <a:r>
              <a:rPr lang="ru-RU" sz="1800" b="1" i="1" dirty="0" smtClean="0">
                <a:solidFill>
                  <a:srgbClr val="00B0F0"/>
                </a:solidFill>
                <a:latin typeface="Times New Roman" pitchFamily="18" charset="0"/>
                <a:cs typeface="Times New Roman" pitchFamily="18" charset="0"/>
              </a:rPr>
              <a:t>Пятая группа полномочий </a:t>
            </a:r>
            <a:r>
              <a:rPr lang="ru-RU" sz="1800" dirty="0" smtClean="0">
                <a:latin typeface="Times New Roman" pitchFamily="18" charset="0"/>
                <a:cs typeface="Times New Roman" pitchFamily="18" charset="0"/>
              </a:rPr>
              <a:t>Президента РФ — в сфере кадровой политики и назначений высших должностных лиц:</a:t>
            </a:r>
          </a:p>
          <a:p>
            <a:pPr algn="just">
              <a:buFont typeface="Arial" pitchFamily="34" charset="0"/>
              <a:buChar char="•"/>
            </a:pPr>
            <a:r>
              <a:rPr lang="ru-RU" sz="1800" dirty="0" smtClean="0">
                <a:latin typeface="Times New Roman" pitchFamily="18" charset="0"/>
                <a:cs typeface="Times New Roman" pitchFamily="18" charset="0"/>
              </a:rPr>
              <a:t>назначает с согласия Государственной Думы Председателя Правительства РФ; </a:t>
            </a:r>
          </a:p>
          <a:p>
            <a:pPr algn="just">
              <a:buFont typeface="Arial" pitchFamily="34" charset="0"/>
              <a:buChar char="•"/>
            </a:pPr>
            <a:r>
              <a:rPr lang="ru-RU" sz="1800" dirty="0" smtClean="0">
                <a:latin typeface="Times New Roman" pitchFamily="18" charset="0"/>
                <a:cs typeface="Times New Roman" pitchFamily="18" charset="0"/>
              </a:rPr>
              <a:t>принимает решение об отставке Правительства РФ; </a:t>
            </a:r>
          </a:p>
          <a:p>
            <a:pPr algn="just">
              <a:buFont typeface="Arial" pitchFamily="34" charset="0"/>
              <a:buChar char="•"/>
            </a:pPr>
            <a:r>
              <a:rPr lang="ru-RU" sz="1800" dirty="0" smtClean="0">
                <a:latin typeface="Times New Roman" pitchFamily="18" charset="0"/>
                <a:cs typeface="Times New Roman" pitchFamily="18" charset="0"/>
              </a:rPr>
              <a:t>представляет Государственной Думе кандидатуру для назначения на должность Председателя Центрального банка РФ и ставит вопрос об освобождении от должности Председателя Центрального банка РФ;</a:t>
            </a:r>
          </a:p>
          <a:p>
            <a:pPr algn="just">
              <a:buFont typeface="Arial" pitchFamily="34" charset="0"/>
              <a:buChar char="•"/>
            </a:pPr>
            <a:r>
              <a:rPr lang="ru-RU" sz="1800" dirty="0" smtClean="0">
                <a:latin typeface="Times New Roman" pitchFamily="18" charset="0"/>
                <a:cs typeface="Times New Roman" pitchFamily="18" charset="0"/>
              </a:rPr>
              <a:t>по предложению Председателя Правительства РФ назначает на должность и освобождает от должности заместителей Председателя Правительства РФ, федеральных министров; формирует и возглавляет Совет безопасности РФ; </a:t>
            </a:r>
          </a:p>
          <a:p>
            <a:pPr lvl="0" algn="just">
              <a:buFont typeface="Arial" pitchFamily="34" charset="0"/>
              <a:buChar char="•"/>
            </a:pPr>
            <a:r>
              <a:rPr lang="ru-RU" sz="1800" dirty="0" smtClean="0">
                <a:latin typeface="Times New Roman" pitchFamily="18" charset="0"/>
                <a:cs typeface="Times New Roman" pitchFamily="18" charset="0"/>
              </a:rPr>
              <a:t>формирует Администрацию Президента РФ; </a:t>
            </a:r>
          </a:p>
          <a:p>
            <a:pPr lvl="0" algn="just">
              <a:buFont typeface="Arial" pitchFamily="34" charset="0"/>
              <a:buChar char="•"/>
            </a:pPr>
            <a:r>
              <a:rPr lang="ru-RU" sz="1800" dirty="0" smtClean="0">
                <a:latin typeface="Times New Roman" pitchFamily="18" charset="0"/>
                <a:cs typeface="Times New Roman" pitchFamily="18" charset="0"/>
              </a:rPr>
              <a:t>назначает и освобождает полномочных представителей Президента;  представляет Совету Федерации кандидатуры для назначения на должность заместителя председателя Счетной палаты и половины состава аудиторов, судей Конституционного Суда, Верховного Суда, Высшего Арбитражного Суда, а также кандидатуру Генерального прокурора;</a:t>
            </a:r>
          </a:p>
          <a:p>
            <a:pPr lvl="0" algn="just">
              <a:buFont typeface="Arial" pitchFamily="34" charset="0"/>
              <a:buChar char="•"/>
            </a:pPr>
            <a:r>
              <a:rPr lang="ru-RU" sz="1800" dirty="0" smtClean="0">
                <a:latin typeface="Times New Roman" pitchFamily="18" charset="0"/>
                <a:cs typeface="Times New Roman" pitchFamily="18" charset="0"/>
              </a:rPr>
              <a:t>назначает и освобождает высшее командование Вооруженных сил РФ; назначает и освобождает после консультации с соответствующими комитетами или комиссиями палат Федерального Собрания дипломатических представителей России в иностранных государствах и международных организациях; </a:t>
            </a:r>
          </a:p>
          <a:p>
            <a:pPr lvl="0" algn="just">
              <a:buFont typeface="Arial" pitchFamily="34" charset="0"/>
              <a:buChar char="•"/>
            </a:pPr>
            <a:r>
              <a:rPr lang="ru-RU" sz="1800" dirty="0" smtClean="0">
                <a:latin typeface="Times New Roman" pitchFamily="18" charset="0"/>
                <a:cs typeface="Times New Roman" pitchFamily="18" charset="0"/>
              </a:rPr>
              <a:t>награждает государственными наградами, присваивает почетные звания, высшие воинские и высшие специальные звания.</a:t>
            </a: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305473133"/>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602627"/>
          </a:xfrm>
        </p:spPr>
        <p:txBody>
          <a:bodyPr>
            <a:normAutofit fontScale="85000" lnSpcReduction="20000"/>
          </a:bodyPr>
          <a:lstStyle/>
          <a:p>
            <a:pPr>
              <a:buNone/>
            </a:pPr>
            <a:r>
              <a:rPr lang="ru-RU" dirty="0" smtClean="0">
                <a:latin typeface="Times New Roman" pitchFamily="18" charset="0"/>
                <a:cs typeface="Times New Roman" pitchFamily="18" charset="0"/>
              </a:rPr>
              <a:t>Президент РФ имеет и </a:t>
            </a:r>
            <a:r>
              <a:rPr lang="ru-RU" i="1" dirty="0" smtClean="0">
                <a:solidFill>
                  <a:srgbClr val="00B0F0"/>
                </a:solidFill>
                <a:latin typeface="Times New Roman" pitchFamily="18" charset="0"/>
                <a:cs typeface="Times New Roman" pitchFamily="18" charset="0"/>
              </a:rPr>
              <a:t>некоторые другие полномочия. </a:t>
            </a:r>
          </a:p>
          <a:p>
            <a:pPr lvl="0"/>
            <a:r>
              <a:rPr lang="ru-RU" dirty="0" smtClean="0">
                <a:latin typeface="Times New Roman" pitchFamily="18" charset="0"/>
                <a:cs typeface="Times New Roman" pitchFamily="18" charset="0"/>
              </a:rPr>
              <a:t>Он является гарантом Конституции, прав и свобод человека и гражданина, принимает меры по охране суверенитета Российской Федерации, ее независимости и государственной целостности;</a:t>
            </a:r>
          </a:p>
          <a:p>
            <a:pPr lvl="0"/>
            <a:r>
              <a:rPr lang="ru-RU" dirty="0" smtClean="0">
                <a:latin typeface="Times New Roman" pitchFamily="18" charset="0"/>
                <a:cs typeface="Times New Roman" pitchFamily="18" charset="0"/>
              </a:rPr>
              <a:t>назначает референдум; </a:t>
            </a:r>
          </a:p>
          <a:p>
            <a:pPr lvl="0"/>
            <a:r>
              <a:rPr lang="ru-RU" dirty="0" smtClean="0">
                <a:latin typeface="Times New Roman" pitchFamily="18" charset="0"/>
                <a:cs typeface="Times New Roman" pitchFamily="18" charset="0"/>
              </a:rPr>
              <a:t>формирует Администрацию Президента; </a:t>
            </a:r>
          </a:p>
          <a:p>
            <a:pPr lvl="0"/>
            <a:r>
              <a:rPr lang="ru-RU" dirty="0" smtClean="0">
                <a:latin typeface="Times New Roman" pitchFamily="18" charset="0"/>
                <a:cs typeface="Times New Roman" pitchFamily="18" charset="0"/>
              </a:rPr>
              <a:t>назначает и освобождает полномочных представителей Президента; </a:t>
            </a:r>
          </a:p>
          <a:p>
            <a:pPr lvl="0"/>
            <a:r>
              <a:rPr lang="ru-RU" dirty="0" smtClean="0">
                <a:latin typeface="Times New Roman" pitchFamily="18" charset="0"/>
                <a:cs typeface="Times New Roman" pitchFamily="18" charset="0"/>
              </a:rPr>
              <a:t>вводит на территории страны или в отдельных ее местностях военное положение с незамедлительным сообщением об этом Совету Федерации и Государственной Думе;</a:t>
            </a:r>
          </a:p>
          <a:p>
            <a:pPr lvl="0"/>
            <a:r>
              <a:rPr lang="ru-RU" dirty="0" smtClean="0">
                <a:latin typeface="Times New Roman" pitchFamily="18" charset="0"/>
                <a:cs typeface="Times New Roman" pitchFamily="18" charset="0"/>
              </a:rPr>
              <a:t>решает вопросы гражданства России и предоставления политического убежища; </a:t>
            </a:r>
          </a:p>
          <a:p>
            <a:pPr lvl="0"/>
            <a:r>
              <a:rPr lang="ru-RU" dirty="0" smtClean="0">
                <a:latin typeface="Times New Roman" pitchFamily="18" charset="0"/>
                <a:cs typeface="Times New Roman" pitchFamily="18" charset="0"/>
              </a:rPr>
              <a:t>награждает государственными наградами, присваивает почетные звания, высшие воинские и высшие специальные звания;</a:t>
            </a:r>
          </a:p>
          <a:p>
            <a:r>
              <a:rPr lang="ru-RU" dirty="0" smtClean="0">
                <a:latin typeface="Times New Roman" pitchFamily="18" charset="0"/>
                <a:cs typeface="Times New Roman" pitchFamily="18" charset="0"/>
              </a:rPr>
              <a:t>осуществляет помилования.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73853804"/>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User-ПК\Desktop\41d4d88b43e0b1d1b944.jpeg"/>
          <p:cNvPicPr>
            <a:picLocks noGrp="1" noChangeAspect="1" noChangeArrowheads="1"/>
          </p:cNvPicPr>
          <p:nvPr>
            <p:ph idx="1"/>
          </p:nvPr>
        </p:nvPicPr>
        <p:blipFill>
          <a:blip r:embed="rId2" cstate="print"/>
          <a:srcRect/>
          <a:stretch>
            <a:fillRect/>
          </a:stretch>
        </p:blipFill>
        <p:spPr bwMode="auto">
          <a:xfrm>
            <a:off x="0" y="908720"/>
            <a:ext cx="2915816" cy="2304256"/>
          </a:xfrm>
          <a:prstGeom prst="rect">
            <a:avLst/>
          </a:prstGeom>
          <a:noFill/>
        </p:spPr>
      </p:pic>
      <p:sp>
        <p:nvSpPr>
          <p:cNvPr id="5" name="Прямоугольник 4"/>
          <p:cNvSpPr/>
          <p:nvPr/>
        </p:nvSpPr>
        <p:spPr>
          <a:xfrm>
            <a:off x="0" y="1"/>
            <a:ext cx="4716016" cy="1200329"/>
          </a:xfrm>
          <a:prstGeom prst="rect">
            <a:avLst/>
          </a:prstGeom>
        </p:spPr>
        <p:txBody>
          <a:bodyPr wrap="square">
            <a:spAutoFit/>
          </a:bodyPr>
          <a:lstStyle/>
          <a:p>
            <a:r>
              <a:rPr lang="ru-RU" b="1" u="sng" dirty="0" smtClean="0">
                <a:solidFill>
                  <a:prstClr val="black"/>
                </a:solidFill>
                <a:latin typeface="Times New Roman" pitchFamily="18" charset="0"/>
                <a:cs typeface="Times New Roman" pitchFamily="18" charset="0"/>
              </a:rPr>
              <a:t>1 мая 2014 год</a:t>
            </a:r>
          </a:p>
          <a:p>
            <a:r>
              <a:rPr lang="ru-RU" b="1" dirty="0" smtClean="0">
                <a:solidFill>
                  <a:prstClr val="black"/>
                </a:solidFill>
                <a:latin typeface="Times New Roman" pitchFamily="18" charset="0"/>
                <a:cs typeface="Times New Roman" pitchFamily="18" charset="0"/>
              </a:rPr>
              <a:t>Вручение золотых медалей «Герой Труда Российской Федерации»</a:t>
            </a:r>
          </a:p>
          <a:p>
            <a:r>
              <a:rPr lang="ru-RU" dirty="0" smtClean="0">
                <a:solidFill>
                  <a:prstClr val="black"/>
                </a:solidFill>
              </a:rPr>
              <a:t> </a:t>
            </a:r>
            <a:endParaRPr lang="ru-RU" dirty="0">
              <a:solidFill>
                <a:prstClr val="black"/>
              </a:solidFill>
            </a:endParaRPr>
          </a:p>
        </p:txBody>
      </p:sp>
      <p:pic>
        <p:nvPicPr>
          <p:cNvPr id="3075" name="Picture 3" descr="C:\Users\User.User-ПК\Desktop\41d4d88adaccea4242de.jpeg"/>
          <p:cNvPicPr>
            <a:picLocks noChangeAspect="1" noChangeArrowheads="1"/>
          </p:cNvPicPr>
          <p:nvPr/>
        </p:nvPicPr>
        <p:blipFill>
          <a:blip r:embed="rId3" cstate="print"/>
          <a:srcRect/>
          <a:stretch>
            <a:fillRect/>
          </a:stretch>
        </p:blipFill>
        <p:spPr bwMode="auto">
          <a:xfrm>
            <a:off x="5940152" y="0"/>
            <a:ext cx="3203848" cy="2564904"/>
          </a:xfrm>
          <a:prstGeom prst="rect">
            <a:avLst/>
          </a:prstGeom>
          <a:noFill/>
        </p:spPr>
      </p:pic>
      <p:pic>
        <p:nvPicPr>
          <p:cNvPr id="3076" name="Picture 4" descr="C:\Users\User.User-ПК\Desktop\41d4d88b69d0ff3bfc41.jpeg"/>
          <p:cNvPicPr>
            <a:picLocks noChangeAspect="1" noChangeArrowheads="1"/>
          </p:cNvPicPr>
          <p:nvPr/>
        </p:nvPicPr>
        <p:blipFill>
          <a:blip r:embed="rId4" cstate="print"/>
          <a:srcRect/>
          <a:stretch>
            <a:fillRect/>
          </a:stretch>
        </p:blipFill>
        <p:spPr bwMode="auto">
          <a:xfrm>
            <a:off x="2915816" y="2636912"/>
            <a:ext cx="6228184" cy="4221088"/>
          </a:xfrm>
          <a:prstGeom prst="rect">
            <a:avLst/>
          </a:prstGeom>
          <a:noFill/>
        </p:spPr>
      </p:pic>
      <p:pic>
        <p:nvPicPr>
          <p:cNvPr id="3078" name="Picture 6" descr="C:\Users\User.User-ПК\Desktop\41d4d88b28fb1a0de1a3.jpeg"/>
          <p:cNvPicPr>
            <a:picLocks noChangeAspect="1" noChangeArrowheads="1"/>
          </p:cNvPicPr>
          <p:nvPr/>
        </p:nvPicPr>
        <p:blipFill>
          <a:blip r:embed="rId5" cstate="print"/>
          <a:srcRect/>
          <a:stretch>
            <a:fillRect/>
          </a:stretch>
        </p:blipFill>
        <p:spPr bwMode="auto">
          <a:xfrm>
            <a:off x="2915816" y="620689"/>
            <a:ext cx="3024336" cy="2016224"/>
          </a:xfrm>
          <a:prstGeom prst="rect">
            <a:avLst/>
          </a:prstGeom>
          <a:noFill/>
        </p:spPr>
      </p:pic>
      <p:pic>
        <p:nvPicPr>
          <p:cNvPr id="3079" name="Picture 7" descr="C:\Users\User.User-ПК\Desktop\41d4d88aee7323e674cd.jpeg"/>
          <p:cNvPicPr>
            <a:picLocks noChangeAspect="1" noChangeArrowheads="1"/>
          </p:cNvPicPr>
          <p:nvPr/>
        </p:nvPicPr>
        <p:blipFill>
          <a:blip r:embed="rId6" cstate="print"/>
          <a:srcRect/>
          <a:stretch>
            <a:fillRect/>
          </a:stretch>
        </p:blipFill>
        <p:spPr bwMode="auto">
          <a:xfrm>
            <a:off x="0" y="3212976"/>
            <a:ext cx="2915815" cy="3645024"/>
          </a:xfrm>
          <a:prstGeom prst="rect">
            <a:avLst/>
          </a:prstGeom>
          <a:noFill/>
        </p:spPr>
      </p:pic>
    </p:spTree>
    <p:extLst>
      <p:ext uri="{BB962C8B-B14F-4D97-AF65-F5344CB8AC3E}">
        <p14:creationId xmlns:p14="http://schemas.microsoft.com/office/powerpoint/2010/main" val="3221370268"/>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0"/>
            <a:ext cx="8229600" cy="1143000"/>
          </a:xfrm>
        </p:spPr>
        <p:txBody>
          <a:bodyPr>
            <a:normAutofit/>
          </a:bodyPr>
          <a:lstStyle/>
          <a:p>
            <a:pPr algn="ctr"/>
            <a:r>
              <a:rPr lang="ru-RU" sz="3600" dirty="0" smtClean="0">
                <a:latin typeface="Times New Roman" pitchFamily="18" charset="0"/>
                <a:cs typeface="Times New Roman" pitchFamily="18" charset="0"/>
              </a:rPr>
              <a:t>Виды актов Президента РФ</a:t>
            </a:r>
            <a:endParaRPr lang="ru-RU" sz="2800" dirty="0">
              <a:latin typeface="Times New Roman" pitchFamily="18" charset="0"/>
              <a:cs typeface="Times New Roman" pitchFamily="18" charset="0"/>
            </a:endParaRPr>
          </a:p>
        </p:txBody>
      </p:sp>
      <p:sp>
        <p:nvSpPr>
          <p:cNvPr id="4" name="Прямоугольник 3"/>
          <p:cNvSpPr/>
          <p:nvPr/>
        </p:nvSpPr>
        <p:spPr>
          <a:xfrm>
            <a:off x="0" y="1484784"/>
            <a:ext cx="2214260" cy="1200329"/>
          </a:xfrm>
          <a:prstGeom prst="rect">
            <a:avLst/>
          </a:prstGeom>
        </p:spPr>
        <p:txBody>
          <a:bodyPr wrap="none">
            <a:spAutoFit/>
          </a:bodyPr>
          <a:lstStyle/>
          <a:p>
            <a:pPr algn="ctr">
              <a:spcBef>
                <a:spcPct val="50000"/>
              </a:spcBef>
            </a:pPr>
            <a:r>
              <a:rPr lang="ru-RU" b="1" dirty="0" smtClean="0">
                <a:solidFill>
                  <a:prstClr val="black"/>
                </a:solidFill>
                <a:latin typeface="Times New Roman" pitchFamily="18" charset="0"/>
                <a:cs typeface="Times New Roman" pitchFamily="18" charset="0"/>
              </a:rPr>
              <a:t>Указ </a:t>
            </a:r>
          </a:p>
          <a:p>
            <a:pPr algn="ctr">
              <a:spcBef>
                <a:spcPct val="50000"/>
              </a:spcBef>
            </a:pPr>
            <a:r>
              <a:rPr lang="ru-RU" b="1" dirty="0" smtClean="0">
                <a:solidFill>
                  <a:prstClr val="black"/>
                </a:solidFill>
                <a:latin typeface="Times New Roman" pitchFamily="18" charset="0"/>
                <a:cs typeface="Times New Roman" pitchFamily="18" charset="0"/>
              </a:rPr>
              <a:t>(нормативный акт)</a:t>
            </a:r>
            <a:endParaRPr lang="en-US" b="1" dirty="0" smtClean="0">
              <a:solidFill>
                <a:prstClr val="black"/>
              </a:solidFill>
              <a:latin typeface="Times New Roman" pitchFamily="18" charset="0"/>
              <a:cs typeface="Times New Roman" pitchFamily="18" charset="0"/>
            </a:endParaRPr>
          </a:p>
          <a:p>
            <a:pPr algn="ctr">
              <a:spcBef>
                <a:spcPct val="50000"/>
              </a:spcBef>
            </a:pPr>
            <a:endParaRPr lang="ru-RU" dirty="0">
              <a:solidFill>
                <a:prstClr val="black"/>
              </a:solidFill>
              <a:latin typeface="Times New Roman" pitchFamily="18" charset="0"/>
              <a:cs typeface="Times New Roman" pitchFamily="18" charset="0"/>
            </a:endParaRPr>
          </a:p>
        </p:txBody>
      </p:sp>
      <p:sp>
        <p:nvSpPr>
          <p:cNvPr id="5" name="AutoShape 5"/>
          <p:cNvSpPr>
            <a:spLocks noChangeArrowheads="1"/>
          </p:cNvSpPr>
          <p:nvPr/>
        </p:nvSpPr>
        <p:spPr bwMode="auto">
          <a:xfrm rot="10800000">
            <a:off x="2214546" y="1357298"/>
            <a:ext cx="4681537" cy="252095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lstStyle/>
          <a:p>
            <a:endParaRPr lang="ru-RU" dirty="0">
              <a:solidFill>
                <a:prstClr val="white"/>
              </a:solidFill>
            </a:endParaRPr>
          </a:p>
        </p:txBody>
      </p:sp>
      <p:sp>
        <p:nvSpPr>
          <p:cNvPr id="6" name="Прямоугольник 5"/>
          <p:cNvSpPr/>
          <p:nvPr/>
        </p:nvSpPr>
        <p:spPr>
          <a:xfrm>
            <a:off x="6786578" y="1412776"/>
            <a:ext cx="2357422" cy="1338828"/>
          </a:xfrm>
          <a:prstGeom prst="rect">
            <a:avLst/>
          </a:prstGeom>
        </p:spPr>
        <p:txBody>
          <a:bodyPr wrap="square">
            <a:spAutoFit/>
          </a:bodyPr>
          <a:lstStyle/>
          <a:p>
            <a:pPr algn="ctr">
              <a:spcBef>
                <a:spcPct val="50000"/>
              </a:spcBef>
            </a:pPr>
            <a:r>
              <a:rPr lang="ru-RU" b="1" dirty="0" smtClean="0">
                <a:solidFill>
                  <a:prstClr val="black"/>
                </a:solidFill>
                <a:latin typeface="Times New Roman" pitchFamily="18" charset="0"/>
                <a:cs typeface="Times New Roman" pitchFamily="18" charset="0"/>
              </a:rPr>
              <a:t>Распоряжение Президента РФ</a:t>
            </a:r>
          </a:p>
          <a:p>
            <a:pPr algn="ctr">
              <a:spcBef>
                <a:spcPct val="50000"/>
              </a:spcBef>
            </a:pPr>
            <a:r>
              <a:rPr lang="ru-RU" b="1" dirty="0" smtClean="0">
                <a:solidFill>
                  <a:prstClr val="black"/>
                </a:solidFill>
                <a:latin typeface="Times New Roman" pitchFamily="18" charset="0"/>
                <a:cs typeface="Times New Roman" pitchFamily="18" charset="0"/>
              </a:rPr>
              <a:t>(ненормативный акт)</a:t>
            </a:r>
            <a:endParaRPr lang="ru-RU" b="1" dirty="0">
              <a:solidFill>
                <a:prstClr val="black"/>
              </a:solidFill>
              <a:latin typeface="Times New Roman" pitchFamily="18" charset="0"/>
              <a:cs typeface="Times New Roman" pitchFamily="18" charset="0"/>
            </a:endParaRPr>
          </a:p>
        </p:txBody>
      </p:sp>
      <p:sp>
        <p:nvSpPr>
          <p:cNvPr id="7" name="Прямоугольник 6"/>
          <p:cNvSpPr/>
          <p:nvPr/>
        </p:nvSpPr>
        <p:spPr>
          <a:xfrm>
            <a:off x="3238178" y="3929067"/>
            <a:ext cx="2701974" cy="1107996"/>
          </a:xfrm>
          <a:prstGeom prst="rect">
            <a:avLst/>
          </a:prstGeom>
        </p:spPr>
        <p:txBody>
          <a:bodyPr wrap="square">
            <a:spAutoFit/>
          </a:bodyPr>
          <a:lstStyle/>
          <a:p>
            <a:pPr algn="ctr">
              <a:spcBef>
                <a:spcPct val="50000"/>
              </a:spcBef>
            </a:pPr>
            <a:r>
              <a:rPr lang="ru-RU" b="1" dirty="0" smtClean="0">
                <a:solidFill>
                  <a:prstClr val="black"/>
                </a:solidFill>
                <a:latin typeface="Times New Roman" pitchFamily="18" charset="0"/>
                <a:cs typeface="Times New Roman" pitchFamily="18" charset="0"/>
              </a:rPr>
              <a:t>П</a:t>
            </a:r>
            <a:r>
              <a:rPr lang="en-US" sz="1600" b="1" dirty="0" smtClean="0">
                <a:solidFill>
                  <a:prstClr val="black"/>
                </a:solidFill>
                <a:latin typeface="Times New Roman" pitchFamily="18" charset="0"/>
                <a:cs typeface="Times New Roman" pitchFamily="18" charset="0"/>
              </a:rPr>
              <a:t>равоприменительный</a:t>
            </a:r>
            <a:endParaRPr lang="ru-RU" sz="1600" b="1" dirty="0" smtClean="0">
              <a:solidFill>
                <a:prstClr val="black"/>
              </a:solidFill>
              <a:latin typeface="Times New Roman" pitchFamily="18" charset="0"/>
              <a:cs typeface="Times New Roman" pitchFamily="18" charset="0"/>
            </a:endParaRPr>
          </a:p>
          <a:p>
            <a:pPr algn="ctr">
              <a:spcBef>
                <a:spcPct val="50000"/>
              </a:spcBef>
            </a:pPr>
            <a:r>
              <a:rPr lang="ru-RU" sz="1600" b="1" dirty="0" smtClean="0">
                <a:solidFill>
                  <a:prstClr val="black"/>
                </a:solidFill>
                <a:latin typeface="Times New Roman" pitchFamily="18" charset="0"/>
                <a:cs typeface="Times New Roman" pitchFamily="18" charset="0"/>
              </a:rPr>
              <a:t>указ</a:t>
            </a:r>
          </a:p>
          <a:p>
            <a:pPr algn="ctr">
              <a:spcBef>
                <a:spcPct val="50000"/>
              </a:spcBef>
            </a:pPr>
            <a:r>
              <a:rPr lang="ru-RU" sz="1600" b="1" dirty="0" smtClean="0">
                <a:solidFill>
                  <a:prstClr val="black"/>
                </a:solidFill>
                <a:latin typeface="Times New Roman" pitchFamily="18" charset="0"/>
                <a:cs typeface="Times New Roman" pitchFamily="18" charset="0"/>
              </a:rPr>
              <a:t>(ненормативный акт)</a:t>
            </a:r>
            <a:endParaRPr lang="ru-RU" sz="1600" b="1" dirty="0">
              <a:solidFill>
                <a:prstClr val="black"/>
              </a:solidFill>
              <a:latin typeface="Times New Roman" pitchFamily="18" charset="0"/>
              <a:cs typeface="Times New Roman" pitchFamily="18" charset="0"/>
            </a:endParaRPr>
          </a:p>
        </p:txBody>
      </p:sp>
      <p:sp>
        <p:nvSpPr>
          <p:cNvPr id="8" name="Стрелка вниз 7"/>
          <p:cNvSpPr/>
          <p:nvPr/>
        </p:nvSpPr>
        <p:spPr>
          <a:xfrm>
            <a:off x="1000100" y="228599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9" name="Прямоугольник 8"/>
          <p:cNvSpPr/>
          <p:nvPr/>
        </p:nvSpPr>
        <p:spPr>
          <a:xfrm>
            <a:off x="0" y="2708920"/>
            <a:ext cx="2285984" cy="3416320"/>
          </a:xfrm>
          <a:prstGeom prst="rect">
            <a:avLst/>
          </a:prstGeom>
        </p:spPr>
        <p:txBody>
          <a:bodyPr wrap="square">
            <a:spAutoFit/>
          </a:bodyPr>
          <a:lstStyle/>
          <a:p>
            <a:pPr algn="ctr">
              <a:spcBef>
                <a:spcPct val="50000"/>
              </a:spcBef>
            </a:pPr>
            <a:r>
              <a:rPr lang="ru-RU" dirty="0" smtClean="0">
                <a:solidFill>
                  <a:prstClr val="black"/>
                </a:solidFill>
                <a:latin typeface="Times New Roman" pitchFamily="18" charset="0"/>
                <a:cs typeface="Times New Roman" pitchFamily="18" charset="0"/>
              </a:rPr>
              <a:t>Это правовой акт, относящийся к неопределённому кругу физических и юридических лиц, государственных органов, организаций, действующих длительное время и содержащий нормы права</a:t>
            </a:r>
            <a:r>
              <a:rPr lang="ru-RU" dirty="0" smtClean="0">
                <a:solidFill>
                  <a:prstClr val="black"/>
                </a:solidFill>
                <a:latin typeface="Tahoma" pitchFamily="34" charset="0"/>
              </a:rPr>
              <a:t>.</a:t>
            </a:r>
            <a:endParaRPr lang="ru-RU" dirty="0">
              <a:solidFill>
                <a:prstClr val="black"/>
              </a:solidFill>
              <a:latin typeface="Tahoma" pitchFamily="34" charset="0"/>
            </a:endParaRPr>
          </a:p>
        </p:txBody>
      </p:sp>
      <p:sp>
        <p:nvSpPr>
          <p:cNvPr id="10" name="Стрелка вниз 9"/>
          <p:cNvSpPr/>
          <p:nvPr/>
        </p:nvSpPr>
        <p:spPr>
          <a:xfrm>
            <a:off x="4499992" y="5013176"/>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1" name="Прямоугольник 10"/>
          <p:cNvSpPr/>
          <p:nvPr/>
        </p:nvSpPr>
        <p:spPr>
          <a:xfrm>
            <a:off x="2339752" y="5445224"/>
            <a:ext cx="4572000" cy="923330"/>
          </a:xfrm>
          <a:prstGeom prst="rect">
            <a:avLst/>
          </a:prstGeom>
        </p:spPr>
        <p:txBody>
          <a:bodyPr>
            <a:spAutoFit/>
          </a:bodyPr>
          <a:lstStyle/>
          <a:p>
            <a:pPr algn="ctr">
              <a:spcBef>
                <a:spcPct val="50000"/>
              </a:spcBef>
            </a:pPr>
            <a:r>
              <a:rPr lang="ru-RU" dirty="0" smtClean="0">
                <a:solidFill>
                  <a:prstClr val="black"/>
                </a:solidFill>
                <a:latin typeface="Times New Roman" pitchFamily="18" charset="0"/>
                <a:cs typeface="Times New Roman" pitchFamily="18" charset="0"/>
              </a:rPr>
              <a:t>Это акт, индивидуальный о назначении того или иного лица на определенную должность.</a:t>
            </a:r>
            <a:endParaRPr lang="ru-RU" dirty="0">
              <a:solidFill>
                <a:prstClr val="black"/>
              </a:solidFill>
              <a:latin typeface="Times New Roman" pitchFamily="18" charset="0"/>
              <a:cs typeface="Times New Roman" pitchFamily="18" charset="0"/>
            </a:endParaRPr>
          </a:p>
        </p:txBody>
      </p:sp>
      <p:sp>
        <p:nvSpPr>
          <p:cNvPr id="12" name="Прямоугольник 11"/>
          <p:cNvSpPr/>
          <p:nvPr/>
        </p:nvSpPr>
        <p:spPr>
          <a:xfrm>
            <a:off x="6643686" y="3356992"/>
            <a:ext cx="2500314" cy="923330"/>
          </a:xfrm>
          <a:prstGeom prst="rect">
            <a:avLst/>
          </a:prstGeom>
        </p:spPr>
        <p:txBody>
          <a:bodyPr wrap="square">
            <a:spAutoFit/>
          </a:bodyPr>
          <a:lstStyle/>
          <a:p>
            <a:pPr algn="ctr">
              <a:spcBef>
                <a:spcPct val="50000"/>
              </a:spcBef>
            </a:pPr>
            <a:r>
              <a:rPr lang="ru-RU" dirty="0" smtClean="0">
                <a:solidFill>
                  <a:prstClr val="black"/>
                </a:solidFill>
                <a:latin typeface="Times New Roman" pitchFamily="18" charset="0"/>
                <a:cs typeface="Times New Roman" pitchFamily="18" charset="0"/>
              </a:rPr>
              <a:t>Акт индивидуального организационного характера.</a:t>
            </a:r>
            <a:endParaRPr lang="ru-RU" dirty="0">
              <a:solidFill>
                <a:prstClr val="black"/>
              </a:solidFill>
              <a:latin typeface="Times New Roman" pitchFamily="18" charset="0"/>
              <a:cs typeface="Times New Roman" pitchFamily="18" charset="0"/>
            </a:endParaRPr>
          </a:p>
        </p:txBody>
      </p:sp>
      <p:sp>
        <p:nvSpPr>
          <p:cNvPr id="13" name="Стрелка вниз 12"/>
          <p:cNvSpPr/>
          <p:nvPr/>
        </p:nvSpPr>
        <p:spPr>
          <a:xfrm>
            <a:off x="7812360" y="2780928"/>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1539702351"/>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Администрация Президента РФ.</a:t>
            </a:r>
            <a:endParaRPr lang="ru-RU" dirty="0"/>
          </a:p>
        </p:txBody>
      </p:sp>
      <p:sp>
        <p:nvSpPr>
          <p:cNvPr id="4" name="AutoShape 4"/>
          <p:cNvSpPr>
            <a:spLocks noGrp="1" noChangeArrowheads="1"/>
          </p:cNvSpPr>
          <p:nvPr>
            <p:ph idx="1"/>
          </p:nvPr>
        </p:nvSpPr>
        <p:spPr bwMode="auto">
          <a:xfrm rot="5400000">
            <a:off x="3311860" y="1664804"/>
            <a:ext cx="2592288" cy="1656184"/>
          </a:xfrm>
          <a:prstGeom prst="notchedRightArrow">
            <a:avLst>
              <a:gd name="adj1" fmla="val 50000"/>
              <a:gd name="adj2" fmla="val 3335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lstStyle/>
          <a:p>
            <a:pPr lvl="1"/>
            <a:endParaRPr lang="ru-RU" dirty="0"/>
          </a:p>
        </p:txBody>
      </p:sp>
      <p:sp>
        <p:nvSpPr>
          <p:cNvPr id="5" name="Прямоугольник 4"/>
          <p:cNvSpPr/>
          <p:nvPr/>
        </p:nvSpPr>
        <p:spPr>
          <a:xfrm>
            <a:off x="251520" y="4149080"/>
            <a:ext cx="8712968" cy="1200329"/>
          </a:xfrm>
          <a:prstGeom prst="rect">
            <a:avLst/>
          </a:prstGeom>
        </p:spPr>
        <p:txBody>
          <a:bodyPr wrap="square">
            <a:spAutoFit/>
          </a:bodyPr>
          <a:lstStyle/>
          <a:p>
            <a:pPr algn="ctr">
              <a:spcBef>
                <a:spcPct val="50000"/>
              </a:spcBef>
            </a:pPr>
            <a:r>
              <a:rPr lang="ru-RU" b="1" dirty="0" smtClean="0">
                <a:solidFill>
                  <a:prstClr val="black"/>
                </a:solidFill>
              </a:rPr>
              <a:t>Единая государственная структура, созданная для организационного обеспечения деятельности Президента РФ и объединяющая в своём составе советников, помощников и других специалистов, необходимых для обеспечения деятельности главы государства.</a:t>
            </a:r>
            <a:endParaRPr lang="ru-RU" b="1" dirty="0">
              <a:solidFill>
                <a:prstClr val="black"/>
              </a:solidFill>
            </a:endParaRPr>
          </a:p>
        </p:txBody>
      </p:sp>
      <p:pic>
        <p:nvPicPr>
          <p:cNvPr id="6" name="Picture 2" descr="C:\Users\User.User-ПК\Desktop\165305x0.jpg"/>
          <p:cNvPicPr>
            <a:picLocks noChangeAspect="1" noChangeArrowheads="1"/>
          </p:cNvPicPr>
          <p:nvPr/>
        </p:nvPicPr>
        <p:blipFill>
          <a:blip r:embed="rId2" cstate="print"/>
          <a:srcRect/>
          <a:stretch>
            <a:fillRect/>
          </a:stretch>
        </p:blipFill>
        <p:spPr bwMode="auto">
          <a:xfrm>
            <a:off x="0" y="1268760"/>
            <a:ext cx="2843808" cy="2708920"/>
          </a:xfrm>
          <a:prstGeom prst="rect">
            <a:avLst/>
          </a:prstGeom>
          <a:ln>
            <a:noFill/>
          </a:ln>
          <a:effectLst>
            <a:outerShdw blurRad="292100" dist="139700" dir="2700000" algn="tl" rotWithShape="0">
              <a:srgbClr val="333333">
                <a:alpha val="65000"/>
              </a:srgbClr>
            </a:outerShdw>
          </a:effectLst>
        </p:spPr>
      </p:pic>
      <p:pic>
        <p:nvPicPr>
          <p:cNvPr id="7" name="Picture 3" descr="C:\Users\User.User-ПК\Desktop\administracija_prezidenta_ukrainy_3.jpg"/>
          <p:cNvPicPr>
            <a:picLocks noChangeAspect="1" noChangeArrowheads="1"/>
          </p:cNvPicPr>
          <p:nvPr/>
        </p:nvPicPr>
        <p:blipFill>
          <a:blip r:embed="rId3" cstate="print"/>
          <a:srcRect/>
          <a:stretch>
            <a:fillRect/>
          </a:stretch>
        </p:blipFill>
        <p:spPr bwMode="auto">
          <a:xfrm>
            <a:off x="6372201" y="1268760"/>
            <a:ext cx="2771800"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7852071"/>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828800"/>
          </a:xfrm>
        </p:spPr>
        <p:txBody>
          <a:bodyPr>
            <a:normAutofit/>
          </a:bodyPr>
          <a:lstStyle/>
          <a:p>
            <a:r>
              <a:rPr lang="ru-RU" sz="3200" i="1" dirty="0" smtClean="0"/>
              <a:t>особые свойства государственного управления</a:t>
            </a:r>
            <a:r>
              <a:rPr lang="ru-RU" dirty="0" smtClean="0"/>
              <a:t/>
            </a:r>
            <a:br>
              <a:rPr lang="ru-RU" dirty="0" smtClean="0"/>
            </a:br>
            <a:endParaRPr lang="ru-RU" dirty="0"/>
          </a:p>
        </p:txBody>
      </p:sp>
      <p:sp>
        <p:nvSpPr>
          <p:cNvPr id="3" name="Подзаголовок 2"/>
          <p:cNvSpPr>
            <a:spLocks noGrp="1"/>
          </p:cNvSpPr>
          <p:nvPr>
            <p:ph type="subTitle" idx="1"/>
          </p:nvPr>
        </p:nvSpPr>
        <p:spPr>
          <a:xfrm>
            <a:off x="323528" y="1628800"/>
            <a:ext cx="8424936" cy="4608512"/>
          </a:xfrm>
        </p:spPr>
        <p:txBody>
          <a:bodyPr>
            <a:noAutofit/>
          </a:bodyPr>
          <a:lstStyle/>
          <a:p>
            <a:pPr lvl="0" algn="just"/>
            <a:r>
              <a:rPr lang="ru-RU" dirty="0" smtClean="0"/>
              <a:t>1. наличие специфического субъекта — органов государственной власти и их должностных лиц, порядок формирования и функционирования которых четко регламентирован Конституцией РФ, федеральным законодательством, иными нормативными правовыми актами;</a:t>
            </a:r>
          </a:p>
          <a:p>
            <a:pPr lvl="0" algn="just"/>
            <a:r>
              <a:rPr lang="ru-RU" dirty="0" smtClean="0"/>
              <a:t>2. наличие у субъекта управления государственных властных полномочий — государственное управление представляет собой способ реализации государственной власти, распространяется на все общество;</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476672"/>
            <a:ext cx="5472608" cy="5616624"/>
          </a:xfrm>
        </p:spPr>
        <p:txBody>
          <a:bodyPr>
            <a:normAutofit/>
          </a:bodyPr>
          <a:lstStyle/>
          <a:p>
            <a:pPr algn="ctr"/>
            <a:r>
              <a:rPr lang="ru-RU" dirty="0" smtClean="0">
                <a:latin typeface="Times New Roman" pitchFamily="18" charset="0"/>
                <a:cs typeface="Times New Roman" pitchFamily="18" charset="0"/>
              </a:rPr>
              <a:t>Деятельность администрации Президента РФ осуществляется на основании Положения об Администрации Президента РФ (утверждено Указом Президента РФ от 06.04.2004 г.) и Указа Президента РФ «О формировании Администрации Президента РФ».</a:t>
            </a:r>
          </a:p>
          <a:p>
            <a:endParaRPr lang="ru-RU" dirty="0"/>
          </a:p>
        </p:txBody>
      </p:sp>
      <p:pic>
        <p:nvPicPr>
          <p:cNvPr id="1027" name="Picture 3" descr="C:\Users\User.User-ПК\Desktop\1c94df402ec29f29c7108d32422f3c7e.jpg"/>
          <p:cNvPicPr>
            <a:picLocks noChangeAspect="1" noChangeArrowheads="1"/>
          </p:cNvPicPr>
          <p:nvPr/>
        </p:nvPicPr>
        <p:blipFill>
          <a:blip r:embed="rId2" cstate="print"/>
          <a:srcRect/>
          <a:stretch>
            <a:fillRect/>
          </a:stretch>
        </p:blipFill>
        <p:spPr bwMode="auto">
          <a:xfrm>
            <a:off x="5580112" y="836712"/>
            <a:ext cx="3347864" cy="3528392"/>
          </a:xfrm>
          <a:prstGeom prst="rect">
            <a:avLst/>
          </a:prstGeom>
          <a:noFill/>
        </p:spPr>
      </p:pic>
    </p:spTree>
    <p:extLst>
      <p:ext uri="{BB962C8B-B14F-4D97-AF65-F5344CB8AC3E}">
        <p14:creationId xmlns:p14="http://schemas.microsoft.com/office/powerpoint/2010/main" val="1782535653"/>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229600" cy="706090"/>
          </a:xfrm>
        </p:spPr>
        <p:txBody>
          <a:bodyPr>
            <a:normAutofit fontScale="90000"/>
          </a:bodyPr>
          <a:lstStyle/>
          <a:p>
            <a:pPr algn="ctr"/>
            <a:r>
              <a:rPr lang="ru-RU" sz="3100" dirty="0" smtClean="0">
                <a:latin typeface="Times New Roman" pitchFamily="18" charset="0"/>
                <a:cs typeface="Times New Roman" pitchFamily="18" charset="0"/>
              </a:rPr>
              <a:t>Руководство и основные должностные лица</a:t>
            </a:r>
            <a:r>
              <a:rPr lang="ru-RU" dirty="0" smtClean="0"/>
              <a:t/>
            </a:r>
            <a:br>
              <a:rPr lang="ru-RU" dirty="0" smtClean="0"/>
            </a:br>
            <a:endParaRPr lang="ru-RU" dirty="0"/>
          </a:p>
        </p:txBody>
      </p:sp>
      <p:cxnSp>
        <p:nvCxnSpPr>
          <p:cNvPr id="5" name="Прямая со стрелкой 4"/>
          <p:cNvCxnSpPr/>
          <p:nvPr/>
        </p:nvCxnSpPr>
        <p:spPr>
          <a:xfrm flipH="1">
            <a:off x="1691680" y="1340768"/>
            <a:ext cx="109786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71800" y="980728"/>
            <a:ext cx="369524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solidFill>
                  <a:prstClr val="black"/>
                </a:solidFill>
              </a:rPr>
              <a:t>Руководитель Администрации</a:t>
            </a:r>
            <a:endParaRPr lang="ru-RU" dirty="0">
              <a:solidFill>
                <a:prstClr val="black"/>
              </a:solidFill>
            </a:endParaRPr>
          </a:p>
        </p:txBody>
      </p:sp>
      <p:sp>
        <p:nvSpPr>
          <p:cNvPr id="7" name="Прямоугольник 6"/>
          <p:cNvSpPr/>
          <p:nvPr/>
        </p:nvSpPr>
        <p:spPr>
          <a:xfrm>
            <a:off x="0" y="1772816"/>
            <a:ext cx="320384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Первый заместитель Руководителя Администрации</a:t>
            </a: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5940152" y="1772816"/>
            <a:ext cx="320384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Первый заместитель Руководителя Администрации</a:t>
            </a:r>
            <a:endParaRPr lang="ru-RU" dirty="0">
              <a:solidFill>
                <a:prstClr val="black"/>
              </a:solidFill>
              <a:latin typeface="Times New Roman" pitchFamily="18" charset="0"/>
              <a:cs typeface="Times New Roman" pitchFamily="18" charset="0"/>
            </a:endParaRPr>
          </a:p>
        </p:txBody>
      </p:sp>
      <p:sp>
        <p:nvSpPr>
          <p:cNvPr id="9" name="Прямоугольник 8"/>
          <p:cNvSpPr/>
          <p:nvPr/>
        </p:nvSpPr>
        <p:spPr>
          <a:xfrm>
            <a:off x="2339752" y="2420888"/>
            <a:ext cx="4572000" cy="36933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ru-RU" dirty="0" smtClean="0">
                <a:solidFill>
                  <a:prstClr val="black"/>
                </a:solidFill>
                <a:latin typeface="Times New Roman" pitchFamily="18" charset="0"/>
                <a:cs typeface="Times New Roman" pitchFamily="18" charset="0"/>
              </a:rPr>
              <a:t>Заместители Руководителя Администрации</a:t>
            </a:r>
            <a:endParaRPr lang="ru-RU" dirty="0">
              <a:solidFill>
                <a:prstClr val="black"/>
              </a:solidFill>
              <a:latin typeface="Times New Roman" pitchFamily="18" charset="0"/>
              <a:cs typeface="Times New Roman" pitchFamily="18" charset="0"/>
            </a:endParaRPr>
          </a:p>
        </p:txBody>
      </p:sp>
      <p:sp>
        <p:nvSpPr>
          <p:cNvPr id="10" name="Прямоугольник 9"/>
          <p:cNvSpPr/>
          <p:nvPr/>
        </p:nvSpPr>
        <p:spPr>
          <a:xfrm>
            <a:off x="3275856" y="2852936"/>
            <a:ext cx="259359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dirty="0" smtClean="0">
                <a:solidFill>
                  <a:prstClr val="black"/>
                </a:solidFill>
                <a:latin typeface="Times New Roman" pitchFamily="18" charset="0"/>
                <a:cs typeface="Times New Roman" pitchFamily="18" charset="0"/>
              </a:rPr>
              <a:t>Помощники Президента</a:t>
            </a:r>
            <a:endParaRPr lang="ru-RU" dirty="0">
              <a:solidFill>
                <a:prstClr val="black"/>
              </a:solidFill>
              <a:latin typeface="Times New Roman" pitchFamily="18" charset="0"/>
              <a:cs typeface="Times New Roman" pitchFamily="18" charset="0"/>
            </a:endParaRPr>
          </a:p>
        </p:txBody>
      </p:sp>
      <p:sp>
        <p:nvSpPr>
          <p:cNvPr id="11" name="Прямоугольник 10"/>
          <p:cNvSpPr/>
          <p:nvPr/>
        </p:nvSpPr>
        <p:spPr>
          <a:xfrm>
            <a:off x="3059832" y="3284984"/>
            <a:ext cx="303262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dirty="0" smtClean="0">
                <a:solidFill>
                  <a:prstClr val="black"/>
                </a:solidFill>
                <a:latin typeface="Times New Roman" pitchFamily="18" charset="0"/>
                <a:cs typeface="Times New Roman" pitchFamily="18" charset="0"/>
              </a:rPr>
              <a:t>Пресс-секретарь Президента</a:t>
            </a:r>
            <a:endParaRPr lang="ru-RU" dirty="0">
              <a:solidFill>
                <a:prstClr val="black"/>
              </a:solidFill>
              <a:latin typeface="Times New Roman" pitchFamily="18" charset="0"/>
              <a:cs typeface="Times New Roman" pitchFamily="18" charset="0"/>
            </a:endParaRPr>
          </a:p>
        </p:txBody>
      </p:sp>
      <p:sp>
        <p:nvSpPr>
          <p:cNvPr id="12" name="Прямоугольник 11"/>
          <p:cNvSpPr/>
          <p:nvPr/>
        </p:nvSpPr>
        <p:spPr>
          <a:xfrm>
            <a:off x="2771800" y="3717032"/>
            <a:ext cx="378834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dirty="0" smtClean="0">
                <a:solidFill>
                  <a:prstClr val="black"/>
                </a:solidFill>
                <a:latin typeface="Times New Roman" pitchFamily="18" charset="0"/>
                <a:cs typeface="Times New Roman" pitchFamily="18" charset="0"/>
              </a:rPr>
              <a:t>Руководитель протокола Президента</a:t>
            </a:r>
            <a:endParaRPr lang="ru-RU" dirty="0">
              <a:solidFill>
                <a:prstClr val="black"/>
              </a:solidFill>
              <a:latin typeface="Times New Roman" pitchFamily="18" charset="0"/>
              <a:cs typeface="Times New Roman" pitchFamily="18" charset="0"/>
            </a:endParaRPr>
          </a:p>
        </p:txBody>
      </p:sp>
      <p:sp>
        <p:nvSpPr>
          <p:cNvPr id="13" name="Прямоугольник 12"/>
          <p:cNvSpPr/>
          <p:nvPr/>
        </p:nvSpPr>
        <p:spPr>
          <a:xfrm>
            <a:off x="3347864" y="4149080"/>
            <a:ext cx="245721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dirty="0" smtClean="0">
                <a:solidFill>
                  <a:prstClr val="black"/>
                </a:solidFill>
                <a:latin typeface="Times New Roman" pitchFamily="18" charset="0"/>
                <a:cs typeface="Times New Roman" pitchFamily="18" charset="0"/>
              </a:rPr>
              <a:t>Советники Президента</a:t>
            </a:r>
            <a:endParaRPr lang="ru-RU" dirty="0">
              <a:solidFill>
                <a:prstClr val="black"/>
              </a:solidFill>
              <a:latin typeface="Times New Roman" pitchFamily="18" charset="0"/>
              <a:cs typeface="Times New Roman" pitchFamily="18" charset="0"/>
            </a:endParaRPr>
          </a:p>
        </p:txBody>
      </p:sp>
      <p:sp>
        <p:nvSpPr>
          <p:cNvPr id="14" name="Прямоугольник 13"/>
          <p:cNvSpPr/>
          <p:nvPr/>
        </p:nvSpPr>
        <p:spPr>
          <a:xfrm>
            <a:off x="611560" y="4509120"/>
            <a:ext cx="792088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Полномочные представители Президента в органах государственной власти</a:t>
            </a:r>
            <a:endParaRPr lang="ru-RU" dirty="0">
              <a:solidFill>
                <a:prstClr val="black"/>
              </a:solidFill>
              <a:latin typeface="Times New Roman" pitchFamily="18" charset="0"/>
              <a:cs typeface="Times New Roman" pitchFamily="18" charset="0"/>
            </a:endParaRPr>
          </a:p>
        </p:txBody>
      </p:sp>
      <p:sp>
        <p:nvSpPr>
          <p:cNvPr id="15" name="Прямоугольник 14"/>
          <p:cNvSpPr/>
          <p:nvPr/>
        </p:nvSpPr>
        <p:spPr>
          <a:xfrm>
            <a:off x="1691680" y="5013176"/>
            <a:ext cx="579613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Уполномоченный при Президенте по правам ребёнка</a:t>
            </a:r>
            <a:endParaRPr lang="ru-RU" dirty="0">
              <a:solidFill>
                <a:prstClr val="black"/>
              </a:solidFill>
              <a:latin typeface="Times New Roman" pitchFamily="18" charset="0"/>
              <a:cs typeface="Times New Roman" pitchFamily="18" charset="0"/>
            </a:endParaRPr>
          </a:p>
        </p:txBody>
      </p:sp>
      <p:sp>
        <p:nvSpPr>
          <p:cNvPr id="16" name="Прямоугольник 15"/>
          <p:cNvSpPr/>
          <p:nvPr/>
        </p:nvSpPr>
        <p:spPr>
          <a:xfrm>
            <a:off x="755576" y="5445224"/>
            <a:ext cx="77048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Уполномоченный при Президенте по защите прав предпринимателей</a:t>
            </a:r>
            <a:endParaRPr lang="ru-RU" dirty="0">
              <a:solidFill>
                <a:prstClr val="black"/>
              </a:solidFill>
              <a:latin typeface="Times New Roman" pitchFamily="18" charset="0"/>
              <a:cs typeface="Times New Roman" pitchFamily="18" charset="0"/>
            </a:endParaRPr>
          </a:p>
        </p:txBody>
      </p:sp>
      <p:sp>
        <p:nvSpPr>
          <p:cNvPr id="17" name="Прямоугольник 16"/>
          <p:cNvSpPr/>
          <p:nvPr/>
        </p:nvSpPr>
        <p:spPr>
          <a:xfrm>
            <a:off x="1115616" y="5877272"/>
            <a:ext cx="698477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solidFill>
                  <a:prstClr val="black"/>
                </a:solidFill>
                <a:latin typeface="Times New Roman" pitchFamily="18" charset="0"/>
                <a:cs typeface="Times New Roman" pitchFamily="18" charset="0"/>
              </a:rPr>
              <a:t>Полномочные представители Президента в федеральных округах</a:t>
            </a:r>
            <a:endParaRPr lang="ru-RU" dirty="0">
              <a:solidFill>
                <a:prstClr val="black"/>
              </a:solidFill>
              <a:latin typeface="Times New Roman" pitchFamily="18" charset="0"/>
              <a:cs typeface="Times New Roman" pitchFamily="18" charset="0"/>
            </a:endParaRPr>
          </a:p>
        </p:txBody>
      </p:sp>
      <p:cxnSp>
        <p:nvCxnSpPr>
          <p:cNvPr id="21" name="Прямая со стрелкой 20"/>
          <p:cNvCxnSpPr/>
          <p:nvPr/>
        </p:nvCxnSpPr>
        <p:spPr>
          <a:xfrm>
            <a:off x="6444208" y="1340768"/>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6" idx="2"/>
            <a:endCxn id="9" idx="0"/>
          </p:cNvCxnSpPr>
          <p:nvPr/>
        </p:nvCxnSpPr>
        <p:spPr>
          <a:xfrm>
            <a:off x="4619421" y="1350060"/>
            <a:ext cx="6331" cy="107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889960"/>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0" y="1052736"/>
            <a:ext cx="9144000" cy="4824536"/>
          </a:xfrm>
          <a:ln>
            <a:noFill/>
          </a:ln>
        </p:spPr>
        <p:txBody>
          <a:bodyPr numCol="3">
            <a:normAutofit fontScale="25000" lnSpcReduction="20000"/>
          </a:bodyPr>
          <a:lstStyle/>
          <a:p>
            <a:pPr lvl="0"/>
            <a:r>
              <a:rPr lang="ru-RU" sz="6400" dirty="0" smtClean="0">
                <a:latin typeface="Times New Roman" pitchFamily="18" charset="0"/>
                <a:cs typeface="Times New Roman" pitchFamily="18" charset="0"/>
                <a:hlinkClick r:id="rId2"/>
              </a:rPr>
              <a:t>Государственно-правовое управление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Контрольное управление Президента</a:t>
            </a:r>
            <a:endParaRPr lang="ru-RU" sz="6400" dirty="0" smtClean="0">
              <a:latin typeface="Times New Roman" pitchFamily="18" charset="0"/>
              <a:cs typeface="Times New Roman" pitchFamily="18" charset="0"/>
            </a:endParaRPr>
          </a:p>
          <a:p>
            <a:pPr lvl="0"/>
            <a:r>
              <a:rPr lang="ru-RU" sz="6400" dirty="0" err="1" smtClean="0">
                <a:latin typeface="Times New Roman" pitchFamily="18" charset="0"/>
                <a:cs typeface="Times New Roman" pitchFamily="18" charset="0"/>
                <a:hlinkClick r:id="rId2"/>
              </a:rPr>
              <a:t>Референтура</a:t>
            </a:r>
            <a:r>
              <a:rPr lang="ru-RU" sz="6400" dirty="0" smtClean="0">
                <a:latin typeface="Times New Roman" pitchFamily="18" charset="0"/>
                <a:cs typeface="Times New Roman" pitchFamily="18" charset="0"/>
                <a:hlinkClick r:id="rId2"/>
              </a:rPr>
              <a:t>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внешней политике</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внутренней политике</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вопросам государственной службы и кадров</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государственным наградам</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обеспечению конституционных прав граждан</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информационного и документационного обеспечения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работе с обращениями граждан и организаций</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пресс-службы и информации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протокола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общественным связям и коммуникациям</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Экспертное управление Президента</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межрегиональным и культурным связям с зарубежными странами</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обеспечению деятельности Государственного совета Российской Федерации</a:t>
            </a:r>
            <a:endParaRPr lang="ru-RU" sz="6400" dirty="0" smtClean="0">
              <a:latin typeface="Times New Roman" pitchFamily="18" charset="0"/>
              <a:cs typeface="Times New Roman" pitchFamily="18" charset="0"/>
            </a:endParaRPr>
          </a:p>
          <a:p>
            <a:pPr lvl="0"/>
            <a:endParaRPr lang="ru-RU" sz="6400" dirty="0" smtClean="0">
              <a:latin typeface="Times New Roman" pitchFamily="18" charset="0"/>
              <a:cs typeface="Times New Roman" pitchFamily="18" charset="0"/>
              <a:hlinkClick r:id=""/>
            </a:endParaRPr>
          </a:p>
          <a:p>
            <a:pPr lvl="0"/>
            <a:endParaRPr lang="ru-RU" sz="6400" dirty="0" smtClean="0">
              <a:latin typeface="Times New Roman" pitchFamily="18" charset="0"/>
              <a:cs typeface="Times New Roman" pitchFamily="18" charset="0"/>
              <a:hlinkClick r:id=""/>
            </a:endParaRPr>
          </a:p>
          <a:p>
            <a:pPr lvl="0"/>
            <a:r>
              <a:rPr lang="ru-RU" sz="6400" dirty="0" smtClean="0">
                <a:latin typeface="Times New Roman" pitchFamily="18" charset="0"/>
                <a:cs typeface="Times New Roman" pitchFamily="18" charset="0"/>
                <a:hlinkClick r:id=""/>
              </a:rPr>
              <a:t>Управление Президента по социально-экономическому сотрудничеству с государствами – участниками Содружества Независимых Государств, Республикой Абхазия и Республикой Южная Осетия</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научно-образовательной политике</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применению информационных технологий и развитию электронной демократии</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общественным проектам</a:t>
            </a:r>
            <a:endParaRPr lang="ru-RU" sz="6400" dirty="0" smtClean="0">
              <a:latin typeface="Times New Roman" pitchFamily="18" charset="0"/>
              <a:cs typeface="Times New Roman" pitchFamily="18" charset="0"/>
            </a:endParaRPr>
          </a:p>
          <a:p>
            <a:pPr lvl="0"/>
            <a:r>
              <a:rPr lang="ru-RU" sz="6400" dirty="0" smtClean="0">
                <a:latin typeface="Times New Roman" pitchFamily="18" charset="0"/>
                <a:cs typeface="Times New Roman" pitchFamily="18" charset="0"/>
                <a:hlinkClick r:id="rId2"/>
              </a:rPr>
              <a:t>Управление Президента по вопросам противодействия коррупции</a:t>
            </a:r>
            <a:r>
              <a:rPr lang="ru-RU" sz="6400" dirty="0" smtClean="0">
                <a:latin typeface="Times New Roman" pitchFamily="18" charset="0"/>
                <a:cs typeface="Times New Roman" pitchFamily="18" charset="0"/>
              </a:rPr>
              <a:t> </a:t>
            </a:r>
          </a:p>
          <a:p>
            <a:endParaRPr lang="ru-RU" dirty="0"/>
          </a:p>
        </p:txBody>
      </p:sp>
      <p:sp>
        <p:nvSpPr>
          <p:cNvPr id="3" name="Заголовок 2"/>
          <p:cNvSpPr>
            <a:spLocks noGrp="1"/>
          </p:cNvSpPr>
          <p:nvPr>
            <p:ph type="title"/>
          </p:nvPr>
        </p:nvSpPr>
        <p:spPr>
          <a:xfrm>
            <a:off x="251520" y="260648"/>
            <a:ext cx="8712968" cy="648072"/>
          </a:xfrm>
        </p:spPr>
        <p:txBody>
          <a:bodyPr>
            <a:noAutofit/>
          </a:bodyPr>
          <a:lstStyle/>
          <a:p>
            <a:pPr algn="ctr"/>
            <a:r>
              <a:rPr lang="ru-RU" sz="3200" dirty="0" smtClean="0">
                <a:latin typeface="Times New Roman" pitchFamily="18" charset="0"/>
                <a:cs typeface="Times New Roman" pitchFamily="18" charset="0"/>
              </a:rPr>
              <a:t>Подразделения Администрации Президента</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3864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692696"/>
            <a:ext cx="8640960" cy="5098571"/>
          </a:xfrm>
        </p:spPr>
        <p:txBody>
          <a:bodyPr>
            <a:noAutofit/>
          </a:bodyPr>
          <a:lstStyle/>
          <a:p>
            <a:r>
              <a:rPr lang="ru-RU" sz="2000" dirty="0" smtClean="0">
                <a:latin typeface="Times New Roman" pitchFamily="18" charset="0"/>
                <a:cs typeface="Times New Roman" pitchFamily="18" charset="0"/>
              </a:rPr>
              <a:t>исполнение полномочий Президента РФ как субъекта законодательного процесса (готовит законопроекты для внесения в Государственную Думу, предложения о подписании или отклонении Президентом РФ федеральных законов, обеспечивает обнародование федеральных законов, выпуск правовых актов Президента РФ); </a:t>
            </a:r>
          </a:p>
          <a:p>
            <a:r>
              <a:rPr lang="ru-RU" sz="2000" dirty="0" smtClean="0">
                <a:latin typeface="Times New Roman" pitchFamily="18" charset="0"/>
                <a:cs typeface="Times New Roman" pitchFamily="18" charset="0"/>
              </a:rPr>
              <a:t>готовит проекты поручений, обращений, аналитических докладов, справок, материалов для ежегодных посланий Президента РФ Федеральному Собранию РФ, для его программных выступлений; </a:t>
            </a:r>
          </a:p>
          <a:p>
            <a:r>
              <a:rPr lang="ru-RU" sz="2000" dirty="0" smtClean="0">
                <a:latin typeface="Times New Roman" pitchFamily="18" charset="0"/>
                <a:cs typeface="Times New Roman" pitchFamily="18" charset="0"/>
              </a:rPr>
              <a:t>обеспечивает деятельности Совета Безопасности РФ, Государственного совета РФ, иных совещательных и консультативных органов при Президенте РФ; </a:t>
            </a:r>
          </a:p>
          <a:p>
            <a:r>
              <a:rPr lang="ru-RU" sz="2000" dirty="0" smtClean="0">
                <a:latin typeface="Times New Roman" pitchFamily="18" charset="0"/>
                <a:cs typeface="Times New Roman" pitchFamily="18" charset="0"/>
              </a:rPr>
              <a:t>обеспечивает диалог со структурами гражданского общества, содействуя их развитию и укреплению; </a:t>
            </a:r>
          </a:p>
          <a:p>
            <a:r>
              <a:rPr lang="ru-RU" sz="2000" dirty="0" smtClean="0">
                <a:latin typeface="Times New Roman" pitchFamily="18" charset="0"/>
                <a:cs typeface="Times New Roman" pitchFamily="18" charset="0"/>
              </a:rPr>
              <a:t>обеспечивает взаимодействия Президента РФ с политическими партиями, общественными и религиозными объединениями, профессиональными союзами, организациями предпринимателей и торгово-промышленными палатами, государственными органами иностранных государств, их должностными лицами и пр.</a:t>
            </a:r>
            <a:endParaRPr lang="ru-RU" sz="2000" dirty="0">
              <a:latin typeface="Times New Roman" pitchFamily="18" charset="0"/>
              <a:cs typeface="Times New Roman" pitchFamily="18" charset="0"/>
            </a:endParaRPr>
          </a:p>
        </p:txBody>
      </p:sp>
      <p:sp>
        <p:nvSpPr>
          <p:cNvPr id="4" name="Заголовок 3"/>
          <p:cNvSpPr>
            <a:spLocks noGrp="1"/>
          </p:cNvSpPr>
          <p:nvPr>
            <p:ph type="title"/>
          </p:nvPr>
        </p:nvSpPr>
        <p:spPr>
          <a:xfrm>
            <a:off x="467544" y="188640"/>
            <a:ext cx="8229600" cy="1052736"/>
          </a:xfrm>
        </p:spPr>
        <p:txBody>
          <a:bodyPr>
            <a:normAutofit fontScale="90000"/>
          </a:bodyPr>
          <a:lstStyle/>
          <a:p>
            <a:r>
              <a:rPr lang="ru-RU" sz="3100" dirty="0" smtClean="0">
                <a:latin typeface="Times New Roman" pitchFamily="18" charset="0"/>
                <a:cs typeface="Times New Roman" pitchFamily="18" charset="0"/>
              </a:rPr>
              <a:t>Администрация Президента РФ обеспечивает:</a:t>
            </a:r>
            <a:br>
              <a:rPr lang="ru-RU" sz="3100" dirty="0" smtClean="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3371638319"/>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i="1" dirty="0" smtClean="0">
                <a:latin typeface="Times New Roman" pitchFamily="18" charset="0"/>
                <a:cs typeface="Times New Roman" pitchFamily="18" charset="0"/>
              </a:rPr>
              <a:t>Президент РФ досрочно прекращает</a:t>
            </a:r>
            <a:endParaRPr lang="en-US" i="1"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полномочия в соответствии с ч. 2 ст. 92</a:t>
            </a:r>
            <a:endParaRPr lang="en-US" i="1"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Конституции РФ в следующих случаях:</a:t>
            </a:r>
          </a:p>
          <a:p>
            <a:pPr lvl="0"/>
            <a:r>
              <a:rPr lang="ru-RU" dirty="0" smtClean="0">
                <a:latin typeface="Times New Roman" pitchFamily="18" charset="0"/>
                <a:cs typeface="Times New Roman" pitchFamily="18" charset="0"/>
              </a:rPr>
              <a:t>отставка;</a:t>
            </a:r>
          </a:p>
          <a:p>
            <a:pPr lvl="0"/>
            <a:r>
              <a:rPr lang="ru-RU" dirty="0" smtClean="0">
                <a:latin typeface="Times New Roman" pitchFamily="18" charset="0"/>
                <a:cs typeface="Times New Roman" pitchFamily="18" charset="0"/>
              </a:rPr>
              <a:t>стойкая неспособность по состоянию здоровья осуществлять принадлежащие ему полномочия;</a:t>
            </a:r>
          </a:p>
          <a:p>
            <a:pPr lvl="0"/>
            <a:r>
              <a:rPr lang="ru-RU" dirty="0" smtClean="0">
                <a:latin typeface="Times New Roman" pitchFamily="18" charset="0"/>
                <a:cs typeface="Times New Roman" pitchFamily="18" charset="0"/>
              </a:rPr>
              <a:t>отрешение от должности.</a:t>
            </a:r>
          </a:p>
          <a:p>
            <a:endParaRPr lang="ru-RU" dirty="0"/>
          </a:p>
        </p:txBody>
      </p:sp>
      <p:sp>
        <p:nvSpPr>
          <p:cNvPr id="3" name="Заголовок 2"/>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Прекращение полномочий Президента</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93250710"/>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908720"/>
            <a:ext cx="8229600" cy="4525963"/>
          </a:xfrm>
        </p:spPr>
        <p:txBody>
          <a:bodyPr/>
          <a:lstStyle/>
          <a:p>
            <a:pPr algn="ctr"/>
            <a:r>
              <a:rPr lang="ru-RU" sz="2400" dirty="0" smtClean="0">
                <a:latin typeface="Times New Roman" pitchFamily="18" charset="0"/>
                <a:cs typeface="Times New Roman" pitchFamily="18" charset="0"/>
              </a:rPr>
              <a:t>В случае досрочного прекращения Президентом РФ своих полномочий по любому основанию исполнение обязанностей Президента РФ возлагается на Председателя Правительства РФ, который не имеет права роспуска Государственной Думы, назначения референдума, а также вносить предложения о поправках и пересмотре положений Конституции Российской Конституции. В соответствии со статьей 93 части 4 КРФ.</a:t>
            </a:r>
          </a:p>
          <a:p>
            <a:pPr algn="ctr"/>
            <a:endParaRPr lang="ru-RU" dirty="0"/>
          </a:p>
        </p:txBody>
      </p:sp>
    </p:spTree>
    <p:extLst>
      <p:ext uri="{BB962C8B-B14F-4D97-AF65-F5344CB8AC3E}">
        <p14:creationId xmlns:p14="http://schemas.microsoft.com/office/powerpoint/2010/main" val="2648849428"/>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92696"/>
            <a:ext cx="9144000" cy="5976664"/>
          </a:xfrm>
        </p:spPr>
        <p:txBody>
          <a:bodyPr>
            <a:noAutofit/>
          </a:bodyPr>
          <a:lstStyle/>
          <a:p>
            <a:r>
              <a:rPr lang="ru-RU" sz="1800" dirty="0" smtClean="0">
                <a:latin typeface="Times New Roman" pitchFamily="18" charset="0"/>
                <a:cs typeface="Times New Roman" pitchFamily="18" charset="0"/>
              </a:rPr>
              <a:t>С 12 февраля  2001 года в РФ действует закон  «О гарантиях Президенту РФ, прекратившему исполнение своих полномочий, и членам его семьи», устанавливающий правовые, социальные и иные гарантии главе государства, прекратившему исполнение своих полномочий в связи с истечением срока его пребывания в должности либо досрочно в случае отставки или стойкой неспособности по состоянию здоровья осуществлять свои обязанности.</a:t>
            </a:r>
          </a:p>
          <a:p>
            <a:r>
              <a:rPr lang="ru-RU" sz="1800" dirty="0" smtClean="0">
                <a:latin typeface="Times New Roman" pitchFamily="18" charset="0"/>
                <a:cs typeface="Times New Roman" pitchFamily="18" charset="0"/>
              </a:rPr>
              <a:t>По закону глава государства получает за государственный счет право на охрану, медобслуживание, страхование, спецсвязь, транспорт, дачу и аппарат помощников с предоставлением им служебного помещения. Он также пожизненно получает ежемесячно 75% зарплаты действующего президента.</a:t>
            </a:r>
          </a:p>
          <a:p>
            <a:r>
              <a:rPr lang="ru-RU" sz="1800" dirty="0" smtClean="0">
                <a:latin typeface="Times New Roman" pitchFamily="18" charset="0"/>
                <a:cs typeface="Times New Roman" pitchFamily="18" charset="0"/>
              </a:rPr>
              <a:t>Кроме того, бывшего президента нельзя привлекать к уголовной и административной ответственности за деяния, которые он совершил в период своего президентства. Исключение составляют тяжкие преступления, то есть те, которые согласно Уголовному кодексу влекут за собой наказание в виде лишения свободы сроком более пяти лет. Если экс-президент их совершит, то лишить его неприкосновенности можно только двумя третями голосов каждой из палат парламента.</a:t>
            </a:r>
          </a:p>
          <a:p>
            <a:r>
              <a:rPr lang="ru-RU" sz="1800" dirty="0" smtClean="0">
                <a:latin typeface="Times New Roman" pitchFamily="18" charset="0"/>
                <a:cs typeface="Times New Roman" pitchFamily="18" charset="0"/>
              </a:rPr>
              <a:t>После смерти бывшего президента каждому члену его семьи назначается ежемесячное пособие в сумме, равной шестикратному минимальному размеру пенсии по старости. Также им предоставляется право на пользование служебным автотранспортом, сохраняется право на медицинское обслуживание в течение пяти лет со дня смерти бывшего президента.</a:t>
            </a:r>
          </a:p>
          <a:p>
            <a:endParaRPr lang="ru-RU" sz="1000" dirty="0"/>
          </a:p>
        </p:txBody>
      </p:sp>
      <p:sp>
        <p:nvSpPr>
          <p:cNvPr id="3" name="Заголовок 2"/>
          <p:cNvSpPr>
            <a:spLocks noGrp="1"/>
          </p:cNvSpPr>
          <p:nvPr>
            <p:ph type="title"/>
          </p:nvPr>
        </p:nvSpPr>
        <p:spPr>
          <a:xfrm>
            <a:off x="611560" y="0"/>
            <a:ext cx="8229600" cy="720080"/>
          </a:xfrm>
        </p:spPr>
        <p:txBody>
          <a:bodyPr>
            <a:noAutofit/>
          </a:bodyPr>
          <a:lstStyle/>
          <a:p>
            <a:pPr algn="ctr"/>
            <a:r>
              <a:rPr lang="ru-RU" sz="2800" smtClean="0">
                <a:latin typeface="Times New Roman" pitchFamily="18" charset="0"/>
                <a:cs typeface="Times New Roman" pitchFamily="18" charset="0"/>
              </a:rPr>
              <a:t>Гарантии </a:t>
            </a:r>
            <a:r>
              <a:rPr lang="ru-RU" sz="2800" dirty="0">
                <a:latin typeface="Times New Roman" pitchFamily="18" charset="0"/>
                <a:cs typeface="Times New Roman" pitchFamily="18" charset="0"/>
              </a:rPr>
              <a:t>Президенту РФ, прекратившему исполнение своих полномочий</a:t>
            </a:r>
          </a:p>
        </p:txBody>
      </p:sp>
    </p:spTree>
    <p:extLst>
      <p:ext uri="{BB962C8B-B14F-4D97-AF65-F5344CB8AC3E}">
        <p14:creationId xmlns:p14="http://schemas.microsoft.com/office/powerpoint/2010/main" val="1631423643"/>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395288" y="620713"/>
            <a:ext cx="8229600" cy="1143000"/>
          </a:xfrm>
        </p:spPr>
        <p:txBody>
          <a:bodyPr/>
          <a:lstStyle/>
          <a:p>
            <a:pPr eaLnBrk="1" hangingPunct="1">
              <a:defRPr/>
            </a:pPr>
            <a:r>
              <a:rPr lang="ru-RU" sz="3600" b="1" smtClean="0"/>
              <a:t>Счётная палата Российской Федерации</a:t>
            </a:r>
            <a:br>
              <a:rPr lang="ru-RU" sz="3600" b="1" smtClean="0"/>
            </a:br>
            <a:endParaRPr lang="ru-RU" sz="3600" b="1" smtClean="0"/>
          </a:p>
        </p:txBody>
      </p:sp>
      <p:pic>
        <p:nvPicPr>
          <p:cNvPr id="3075" name="Picture 18" descr="schetnaya_palata"/>
          <p:cNvPicPr>
            <a:picLocks noChangeAspect="1" noChangeArrowheads="1"/>
          </p:cNvPicPr>
          <p:nvPr>
            <p:ph sz="half" idx="1"/>
          </p:nvPr>
        </p:nvPicPr>
        <p:blipFill>
          <a:blip r:embed="rId2">
            <a:clrChange>
              <a:clrFrom>
                <a:srgbClr val="023588"/>
              </a:clrFrom>
              <a:clrTo>
                <a:srgbClr val="023588">
                  <a:alpha val="0"/>
                </a:srgbClr>
              </a:clrTo>
            </a:clrChange>
            <a:extLst>
              <a:ext uri="{28A0092B-C50C-407E-A947-70E740481C1C}">
                <a14:useLocalDpi xmlns:a14="http://schemas.microsoft.com/office/drawing/2010/main" val="0"/>
              </a:ext>
            </a:extLst>
          </a:blip>
          <a:srcRect/>
          <a:stretch>
            <a:fillRect/>
          </a:stretch>
        </p:blipFill>
        <p:spPr>
          <a:xfrm>
            <a:off x="2411413" y="1628775"/>
            <a:ext cx="4038600" cy="3094038"/>
          </a:xfrm>
          <a:noFill/>
        </p:spPr>
      </p:pic>
    </p:spTree>
    <p:extLst>
      <p:ext uri="{BB962C8B-B14F-4D97-AF65-F5344CB8AC3E}">
        <p14:creationId xmlns:p14="http://schemas.microsoft.com/office/powerpoint/2010/main" val="276918406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lstStyle/>
          <a:p>
            <a:pPr eaLnBrk="1" hangingPunct="1">
              <a:defRPr/>
            </a:pPr>
            <a:r>
              <a:rPr lang="ru-RU" smtClean="0"/>
              <a:t>Структура</a:t>
            </a:r>
          </a:p>
        </p:txBody>
      </p:sp>
      <p:pic>
        <p:nvPicPr>
          <p:cNvPr id="4099" name="Picture 9" descr="5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9144000" cy="5227638"/>
          </a:xfrm>
          <a:noFill/>
        </p:spPr>
      </p:pic>
    </p:spTree>
    <p:extLst>
      <p:ext uri="{BB962C8B-B14F-4D97-AF65-F5344CB8AC3E}">
        <p14:creationId xmlns:p14="http://schemas.microsoft.com/office/powerpoint/2010/main" val="17207055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3457575"/>
          </a:xfrm>
        </p:spPr>
        <p:txBody>
          <a:bodyPr/>
          <a:lstStyle/>
          <a:p>
            <a:pPr eaLnBrk="1" hangingPunct="1">
              <a:buFontTx/>
              <a:buNone/>
            </a:pPr>
            <a:r>
              <a:rPr lang="ru-RU" smtClean="0"/>
              <a:t>		</a:t>
            </a:r>
            <a:r>
              <a:rPr lang="ru-RU" sz="2000" smtClean="0">
                <a:latin typeface="Times New Roman" pitchFamily="18" charset="0"/>
              </a:rPr>
              <a:t>Счётная палата осуществляет оперативный контроль за исполнением федерального бюджета, а также контроль за состоянием государственного внутреннего и внешнего долга, за использованием кредитных ресурсов, за внебюджетными фондами, за поступлением в бюджет средств от управления и распоряжения федеральной собственностью, за банковской системой (включая Банк России), проводит ревизии и проверки, проводит экспертизу и даёт заключения, информирует палаты Федерального Собрания</a:t>
            </a:r>
            <a:r>
              <a:rPr lang="ru-RU" smtClean="0"/>
              <a:t> </a:t>
            </a:r>
          </a:p>
        </p:txBody>
      </p:sp>
      <p:pic>
        <p:nvPicPr>
          <p:cNvPr id="5123" name="Picture 4" descr="Schetnaya_pa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284538"/>
            <a:ext cx="1905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3509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828800"/>
          </a:xfrm>
        </p:spPr>
        <p:txBody>
          <a:bodyPr>
            <a:normAutofit/>
          </a:bodyPr>
          <a:lstStyle/>
          <a:p>
            <a:r>
              <a:rPr lang="ru-RU" sz="3200" i="1" dirty="0" smtClean="0"/>
              <a:t>особые свойства государственного управления</a:t>
            </a:r>
            <a:r>
              <a:rPr lang="ru-RU" dirty="0" smtClean="0"/>
              <a:t/>
            </a:r>
            <a:br>
              <a:rPr lang="ru-RU" dirty="0" smtClean="0"/>
            </a:br>
            <a:endParaRPr lang="ru-RU" dirty="0"/>
          </a:p>
        </p:txBody>
      </p:sp>
      <p:sp>
        <p:nvSpPr>
          <p:cNvPr id="3" name="Подзаголовок 2"/>
          <p:cNvSpPr>
            <a:spLocks noGrp="1"/>
          </p:cNvSpPr>
          <p:nvPr>
            <p:ph type="subTitle" idx="1"/>
          </p:nvPr>
        </p:nvSpPr>
        <p:spPr>
          <a:xfrm>
            <a:off x="323528" y="1628800"/>
            <a:ext cx="8424936" cy="4608512"/>
          </a:xfrm>
        </p:spPr>
        <p:txBody>
          <a:bodyPr>
            <a:noAutofit/>
          </a:bodyPr>
          <a:lstStyle/>
          <a:p>
            <a:pPr lvl="0" algn="just"/>
            <a:r>
              <a:rPr lang="ru-RU" sz="3200" dirty="0" smtClean="0"/>
              <a:t>3. масштаб охватываемых управлением общественных явлений — государственное управление направлено на согласование интересов и действий всех граждан и социальных групп общества, удовлетворение потребностей всего населения, а не отдельных граждан;</a:t>
            </a:r>
          </a:p>
          <a:p>
            <a:pPr algn="just"/>
            <a:r>
              <a:rPr lang="ru-RU" sz="3200" dirty="0" smtClean="0"/>
              <a:t>4. право государства на применение в процессе управления методов принуждения.</a:t>
            </a:r>
            <a:endParaRPr lang="ru-RU" sz="3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ru-RU" sz="2800" b="1" smtClean="0"/>
              <a:t>Уполномоченный по правам человека в Российской Федерации</a:t>
            </a:r>
            <a:endParaRPr lang="ru-RU" b="1" smtClean="0"/>
          </a:p>
        </p:txBody>
      </p:sp>
      <p:sp>
        <p:nvSpPr>
          <p:cNvPr id="6147" name="Rectangle 5"/>
          <p:cNvSpPr>
            <a:spLocks noGrp="1" noChangeArrowheads="1"/>
          </p:cNvSpPr>
          <p:nvPr>
            <p:ph type="body" idx="1"/>
          </p:nvPr>
        </p:nvSpPr>
        <p:spPr/>
        <p:txBody>
          <a:bodyPr/>
          <a:lstStyle/>
          <a:p>
            <a:pPr eaLnBrk="1" hangingPunct="1"/>
            <a:endParaRPr lang="ru-RU" smtClean="0"/>
          </a:p>
        </p:txBody>
      </p:sp>
      <p:pic>
        <p:nvPicPr>
          <p:cNvPr id="6148" name="Picture 6" descr="emblema_0"/>
          <p:cNvPicPr>
            <a:picLocks noChangeAspect="1" noChangeArrowheads="1"/>
          </p:cNvPicPr>
          <p:nvPr/>
        </p:nvPicPr>
        <p:blipFill>
          <a:blip r:embed="rId2">
            <a:clrChange>
              <a:clrFrom>
                <a:srgbClr val="0B59AC"/>
              </a:clrFrom>
              <a:clrTo>
                <a:srgbClr val="0B59AC">
                  <a:alpha val="0"/>
                </a:srgbClr>
              </a:clrTo>
            </a:clrChange>
            <a:extLst>
              <a:ext uri="{28A0092B-C50C-407E-A947-70E740481C1C}">
                <a14:useLocalDpi xmlns:a14="http://schemas.microsoft.com/office/drawing/2010/main" val="0"/>
              </a:ext>
            </a:extLst>
          </a:blip>
          <a:srcRect/>
          <a:stretch>
            <a:fillRect/>
          </a:stretch>
        </p:blipFill>
        <p:spPr bwMode="auto">
          <a:xfrm>
            <a:off x="2339975" y="1628775"/>
            <a:ext cx="453548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53162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ru-RU" sz="4000" smtClean="0"/>
              <a:t>Элла Александровна Памфилова</a:t>
            </a:r>
            <a:br>
              <a:rPr lang="ru-RU" sz="4000" smtClean="0"/>
            </a:br>
            <a:r>
              <a:rPr lang="ru-RU" sz="2400" smtClean="0"/>
              <a:t>с 18 марта 2014 года</a:t>
            </a:r>
            <a:r>
              <a:rPr lang="ru-RU" sz="4000" smtClean="0"/>
              <a:t> </a:t>
            </a:r>
          </a:p>
        </p:txBody>
      </p:sp>
      <p:pic>
        <p:nvPicPr>
          <p:cNvPr id="7171" name="Picture 4" descr="Ella_Pamfil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39497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p:cNvSpPr>
            <a:spLocks noGrp="1" noChangeArrowheads="1"/>
          </p:cNvSpPr>
          <p:nvPr>
            <p:ph type="body" idx="1"/>
          </p:nvPr>
        </p:nvSpPr>
        <p:spPr>
          <a:xfrm>
            <a:off x="4643438" y="2205038"/>
            <a:ext cx="4259262" cy="3124200"/>
          </a:xfrm>
        </p:spPr>
        <p:txBody>
          <a:bodyPr/>
          <a:lstStyle/>
          <a:p>
            <a:pPr eaLnBrk="1" hangingPunct="1">
              <a:lnSpc>
                <a:spcPct val="80000"/>
              </a:lnSpc>
            </a:pPr>
            <a:r>
              <a:rPr lang="ru-RU" sz="2000" smtClean="0"/>
              <a:t>На должность Уполномоченного назначается лицо, являющееся Гражданином Российской Федерации, не моложе 35 лет, имеющее познания в области прав и свобод человека и гражданина, опыт их защиты. Уполномоченный назначается на должность сроком на пять лет, считая с момента принесения присяги.</a:t>
            </a:r>
            <a:r>
              <a:rPr lang="ru-RU" sz="1200" smtClean="0"/>
              <a:t> </a:t>
            </a:r>
          </a:p>
        </p:txBody>
      </p:sp>
    </p:spTree>
    <p:extLst>
      <p:ext uri="{BB962C8B-B14F-4D97-AF65-F5344CB8AC3E}">
        <p14:creationId xmlns:p14="http://schemas.microsoft.com/office/powerpoint/2010/main" val="19997355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28600"/>
            <a:ext cx="8291513" cy="1544638"/>
          </a:xfrm>
        </p:spPr>
        <p:txBody>
          <a:bodyPr/>
          <a:lstStyle/>
          <a:p>
            <a:pPr eaLnBrk="1" hangingPunct="1">
              <a:defRPr/>
            </a:pPr>
            <a:r>
              <a:rPr lang="ru-RU" sz="3600" b="1" smtClean="0"/>
              <a:t>Цели деятельности</a:t>
            </a:r>
            <a:r>
              <a:rPr lang="ru-RU" sz="4000" b="1" smtClean="0"/>
              <a:t/>
            </a:r>
            <a:br>
              <a:rPr lang="ru-RU" sz="4000" b="1" smtClean="0"/>
            </a:br>
            <a:r>
              <a:rPr lang="ru-RU" sz="4000" b="1" smtClean="0"/>
              <a:t> </a:t>
            </a:r>
            <a:r>
              <a:rPr lang="ru-RU" sz="1400" smtClean="0">
                <a:effectLst/>
              </a:rPr>
              <a:t>Согласно Федеральному конституционному закону «Об Уполномоченном по правам человека в Российской Федерации» от 26 февраля 1997 г. № 1-ФКЗ</a:t>
            </a:r>
            <a:r>
              <a:rPr lang="ru-RU" sz="4000" smtClean="0"/>
              <a:t> </a:t>
            </a:r>
          </a:p>
        </p:txBody>
      </p:sp>
      <p:sp>
        <p:nvSpPr>
          <p:cNvPr id="8195" name="Rectangle 3"/>
          <p:cNvSpPr>
            <a:spLocks noGrp="1" noChangeArrowheads="1"/>
          </p:cNvSpPr>
          <p:nvPr>
            <p:ph type="body" idx="1"/>
          </p:nvPr>
        </p:nvSpPr>
        <p:spPr>
          <a:xfrm>
            <a:off x="468313" y="2133600"/>
            <a:ext cx="8229600" cy="4495800"/>
          </a:xfrm>
        </p:spPr>
        <p:txBody>
          <a:bodyPr/>
          <a:lstStyle/>
          <a:p>
            <a:pPr eaLnBrk="1" hangingPunct="1">
              <a:lnSpc>
                <a:spcPct val="90000"/>
              </a:lnSpc>
            </a:pPr>
            <a:r>
              <a:rPr lang="ru-RU" sz="2400" smtClean="0"/>
              <a:t>восстановлению нарушенных прав, </a:t>
            </a:r>
          </a:p>
          <a:p>
            <a:pPr eaLnBrk="1" hangingPunct="1">
              <a:lnSpc>
                <a:spcPct val="90000"/>
              </a:lnSpc>
            </a:pPr>
            <a:r>
              <a:rPr lang="ru-RU" sz="2400" smtClean="0"/>
              <a:t>совершенствованию законодательства Российской Федерации о правах человека и гражданина и приведению его в соответствие с общепризнанными принципами и нормами международного права, </a:t>
            </a:r>
          </a:p>
          <a:p>
            <a:pPr eaLnBrk="1" hangingPunct="1">
              <a:lnSpc>
                <a:spcPct val="90000"/>
              </a:lnSpc>
            </a:pPr>
            <a:r>
              <a:rPr lang="ru-RU" sz="2400" smtClean="0"/>
              <a:t>развитию международного сотрудничества в области прав человека, </a:t>
            </a:r>
          </a:p>
          <a:p>
            <a:pPr eaLnBrk="1" hangingPunct="1">
              <a:lnSpc>
                <a:spcPct val="90000"/>
              </a:lnSpc>
            </a:pPr>
            <a:r>
              <a:rPr lang="ru-RU" sz="2400" smtClean="0"/>
              <a:t>правовому просвещению по вопросам прав и свобод человека, форм и методов их защиты. </a:t>
            </a:r>
          </a:p>
          <a:p>
            <a:pPr eaLnBrk="1" hangingPunct="1">
              <a:lnSpc>
                <a:spcPct val="90000"/>
              </a:lnSpc>
            </a:pPr>
            <a:endParaRPr lang="ru-RU" sz="2400" smtClean="0"/>
          </a:p>
        </p:txBody>
      </p:sp>
    </p:spTree>
    <p:extLst>
      <p:ext uri="{BB962C8B-B14F-4D97-AF65-F5344CB8AC3E}">
        <p14:creationId xmlns:p14="http://schemas.microsoft.com/office/powerpoint/2010/main" val="11165933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ru-RU" sz="4000" b="1" smtClean="0"/>
              <a:t>Прокуратура Российской Федерации</a:t>
            </a:r>
          </a:p>
        </p:txBody>
      </p:sp>
      <p:pic>
        <p:nvPicPr>
          <p:cNvPr id="9219" name="Picture 4" descr="flag_big"/>
          <p:cNvPicPr>
            <a:picLocks noChangeAspect="1" noChangeArrowheads="1"/>
          </p:cNvPicPr>
          <p:nvPr/>
        </p:nvPicPr>
        <p:blipFill>
          <a:blip r:embed="rId2">
            <a:clrChange>
              <a:clrFrom>
                <a:srgbClr val="0200BD"/>
              </a:clrFrom>
              <a:clrTo>
                <a:srgbClr val="0200BD">
                  <a:alpha val="0"/>
                </a:srgbClr>
              </a:clrTo>
            </a:clrChange>
            <a:extLst>
              <a:ext uri="{28A0092B-C50C-407E-A947-70E740481C1C}">
                <a14:useLocalDpi xmlns:a14="http://schemas.microsoft.com/office/drawing/2010/main" val="0"/>
              </a:ext>
            </a:extLst>
          </a:blip>
          <a:srcRect/>
          <a:stretch>
            <a:fillRect/>
          </a:stretch>
        </p:blipFill>
        <p:spPr bwMode="auto">
          <a:xfrm>
            <a:off x="2484438" y="1484313"/>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5151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95288" y="908050"/>
            <a:ext cx="8229600" cy="4495800"/>
          </a:xfrm>
        </p:spPr>
        <p:txBody>
          <a:bodyPr/>
          <a:lstStyle/>
          <a:p>
            <a:pPr eaLnBrk="1" hangingPunct="1"/>
            <a:r>
              <a:rPr lang="ru-RU" b="1" smtClean="0"/>
              <a:t>Прокуратура Российской Федерации</a:t>
            </a:r>
            <a:r>
              <a:rPr lang="ru-RU" smtClean="0"/>
              <a:t> — единая федеральная централизованная система органов, осуществляющих от имени Российской Федерации надзор за соблюдением Конституции Российской Федерации и исполнением законов, действующих на её территории </a:t>
            </a:r>
          </a:p>
        </p:txBody>
      </p:sp>
    </p:spTree>
    <p:extLst>
      <p:ext uri="{BB962C8B-B14F-4D97-AF65-F5344CB8AC3E}">
        <p14:creationId xmlns:p14="http://schemas.microsoft.com/office/powerpoint/2010/main" val="637572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endParaRPr lang="ru-RU" smtClean="0"/>
          </a:p>
        </p:txBody>
      </p:sp>
      <p:sp>
        <p:nvSpPr>
          <p:cNvPr id="11267" name="Rectangle 3"/>
          <p:cNvSpPr>
            <a:spLocks noGrp="1" noChangeArrowheads="1"/>
          </p:cNvSpPr>
          <p:nvPr>
            <p:ph type="body" idx="1"/>
          </p:nvPr>
        </p:nvSpPr>
        <p:spPr/>
        <p:txBody>
          <a:bodyPr/>
          <a:lstStyle/>
          <a:p>
            <a:pPr eaLnBrk="1" hangingPunct="1"/>
            <a:endParaRPr lang="ru-RU" smtClean="0"/>
          </a:p>
        </p:txBody>
      </p:sp>
      <p:pic>
        <p:nvPicPr>
          <p:cNvPr id="11268" name="Picture 4" descr="18-4"/>
          <p:cNvPicPr>
            <a:picLocks noChangeAspect="1" noChangeArrowheads="1"/>
          </p:cNvPicPr>
          <p:nvPr/>
        </p:nvPicPr>
        <p:blipFill>
          <a:blip r:embed="rId2">
            <a:clrChange>
              <a:clrFrom>
                <a:srgbClr val="C3F298"/>
              </a:clrFrom>
              <a:clrTo>
                <a:srgbClr val="C3F298">
                  <a:alpha val="0"/>
                </a:srgbClr>
              </a:clrTo>
            </a:clrChange>
            <a:extLst>
              <a:ext uri="{28A0092B-C50C-407E-A947-70E740481C1C}">
                <a14:useLocalDpi xmlns:a14="http://schemas.microsoft.com/office/drawing/2010/main" val="0"/>
              </a:ext>
            </a:extLst>
          </a:blip>
          <a:srcRect/>
          <a:stretch>
            <a:fillRect/>
          </a:stretch>
        </p:blipFill>
        <p:spPr bwMode="auto">
          <a:xfrm>
            <a:off x="0" y="404813"/>
            <a:ext cx="91440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694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ru-RU" sz="4000" b="1" smtClean="0"/>
              <a:t>Центральная избирательная комиссия Российской Федерации</a:t>
            </a:r>
          </a:p>
        </p:txBody>
      </p:sp>
      <p:sp>
        <p:nvSpPr>
          <p:cNvPr id="12291" name="Rectangle 3"/>
          <p:cNvSpPr>
            <a:spLocks noGrp="1" noChangeArrowheads="1"/>
          </p:cNvSpPr>
          <p:nvPr>
            <p:ph type="body" idx="1"/>
          </p:nvPr>
        </p:nvSpPr>
        <p:spPr/>
        <p:txBody>
          <a:bodyPr/>
          <a:lstStyle/>
          <a:p>
            <a:pPr eaLnBrk="1" hangingPunct="1"/>
            <a:endParaRPr lang="ru-RU" smtClean="0"/>
          </a:p>
        </p:txBody>
      </p:sp>
      <p:pic>
        <p:nvPicPr>
          <p:cNvPr id="12292" name="Picture 4" descr="cik_rf_2_vers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1773238"/>
            <a:ext cx="396081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8094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95288" y="908050"/>
            <a:ext cx="8229600" cy="4495800"/>
          </a:xfrm>
        </p:spPr>
        <p:txBody>
          <a:bodyPr/>
          <a:lstStyle/>
          <a:p>
            <a:pPr eaLnBrk="1" hangingPunct="1"/>
            <a:r>
              <a:rPr lang="ru-RU" sz="2800" b="1" smtClean="0"/>
              <a:t>Центральная избирательная комиссия Российской Федерации (ЦИК России)</a:t>
            </a:r>
            <a:r>
              <a:rPr lang="ru-RU" sz="2800" smtClean="0"/>
              <a:t> — государственный коллегиальный орган, формируемый в соответствии с избирательным законодательством, организующий проведение выборов в федеральные органы государственной власти, независимый от органов государственной власти в пределах своей компетенции </a:t>
            </a:r>
          </a:p>
        </p:txBody>
      </p:sp>
    </p:spTree>
    <p:extLst>
      <p:ext uri="{BB962C8B-B14F-4D97-AF65-F5344CB8AC3E}">
        <p14:creationId xmlns:p14="http://schemas.microsoft.com/office/powerpoint/2010/main" val="1651450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ru-RU" smtClean="0"/>
              <a:t>Формирование ЦИК</a:t>
            </a:r>
          </a:p>
        </p:txBody>
      </p:sp>
      <p:pic>
        <p:nvPicPr>
          <p:cNvPr id="14339"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80645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9589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ru-RU" sz="4000" b="1" smtClean="0"/>
              <a:t>Центральный банк Российской Федерации</a:t>
            </a:r>
          </a:p>
        </p:txBody>
      </p:sp>
      <p:pic>
        <p:nvPicPr>
          <p:cNvPr id="15363" name="Picture 4" descr="c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43211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Grp="1" noChangeArrowheads="1"/>
          </p:cNvSpPr>
          <p:nvPr>
            <p:ph type="body" idx="1"/>
          </p:nvPr>
        </p:nvSpPr>
        <p:spPr>
          <a:xfrm>
            <a:off x="4500563" y="1600200"/>
            <a:ext cx="4186237" cy="4495800"/>
          </a:xfrm>
        </p:spPr>
        <p:txBody>
          <a:bodyPr/>
          <a:lstStyle/>
          <a:p>
            <a:pPr eaLnBrk="1" hangingPunct="1">
              <a:lnSpc>
                <a:spcPct val="80000"/>
              </a:lnSpc>
            </a:pPr>
            <a:r>
              <a:rPr lang="ru-RU" sz="1800" b="1" smtClean="0"/>
              <a:t>Центральный банк Российской Федерации</a:t>
            </a:r>
            <a:r>
              <a:rPr lang="ru-RU" sz="1800" smtClean="0"/>
              <a:t> (</a:t>
            </a:r>
            <a:r>
              <a:rPr lang="ru-RU" sz="1800" b="1" smtClean="0"/>
              <a:t>Банк России</a:t>
            </a:r>
            <a:r>
              <a:rPr lang="ru-RU" sz="1800" smtClean="0"/>
              <a:t>) — юридическое лицо, главный банк первого уровня, главный эмиссионный, денежно-кредитный институт Российской Федерации, разрабатывающий и реализующий во взаимодействии с Правительством России единую государственную кредитно-денежную политику и наделённый особыми полномочиями, в частности, правом эмиссии денежных знаков и регулирования деятельности </a:t>
            </a:r>
            <a:r>
              <a:rPr lang="ru-RU" sz="1800" smtClean="0">
                <a:hlinkClick r:id="rId3" tooltip="Банк"/>
              </a:rPr>
              <a:t>банков</a:t>
            </a:r>
            <a:r>
              <a:rPr lang="ru-RU" sz="1800" smtClean="0"/>
              <a:t>. </a:t>
            </a:r>
          </a:p>
        </p:txBody>
      </p:sp>
    </p:spTree>
    <p:extLst>
      <p:ext uri="{BB962C8B-B14F-4D97-AF65-F5344CB8AC3E}">
        <p14:creationId xmlns:p14="http://schemas.microsoft.com/office/powerpoint/2010/main" val="339106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080120"/>
          </a:xfrm>
        </p:spPr>
        <p:txBody>
          <a:bodyPr>
            <a:normAutofit/>
          </a:bodyPr>
          <a:lstStyle/>
          <a:p>
            <a:r>
              <a:rPr lang="ru-RU" sz="3200" dirty="0" smtClean="0"/>
              <a:t>Цели государственного управления </a:t>
            </a:r>
            <a:endParaRPr lang="ru-RU" dirty="0"/>
          </a:p>
        </p:txBody>
      </p:sp>
      <p:sp>
        <p:nvSpPr>
          <p:cNvPr id="3" name="Подзаголовок 2"/>
          <p:cNvSpPr>
            <a:spLocks noGrp="1"/>
          </p:cNvSpPr>
          <p:nvPr>
            <p:ph type="subTitle" idx="1"/>
          </p:nvPr>
        </p:nvSpPr>
        <p:spPr>
          <a:xfrm>
            <a:off x="323528" y="1484784"/>
            <a:ext cx="8424936" cy="4752528"/>
          </a:xfrm>
        </p:spPr>
        <p:txBody>
          <a:bodyPr>
            <a:noAutofit/>
          </a:bodyPr>
          <a:lstStyle/>
          <a:p>
            <a:pPr lvl="0" algn="just"/>
            <a:r>
              <a:rPr lang="ru-RU" dirty="0" smtClean="0"/>
              <a:t>Считается, что стратегические цели государственного управления должны  быть конституционно закреплены. В этой связи в российской  науке присутствует следующая позиция: стратегическая цель  государственного управления РФ закреплена п. 1 ст. 7 Конституции РФ — создание оптимальных условий, обеспечивающих достойную жизнь и свободное развитие человека. Однако такой ориентир будущего образа государства представляется размытым. Понятие «достойный уровень благосостояния» в российском правовом поле не раскрыто, отсутствуют методики расчета.</a:t>
            </a:r>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ru-RU" smtClean="0"/>
              <a:t>Основные задачи и функции</a:t>
            </a:r>
          </a:p>
        </p:txBody>
      </p:sp>
      <p:sp>
        <p:nvSpPr>
          <p:cNvPr id="16387" name="Rectangle 3"/>
          <p:cNvSpPr>
            <a:spLocks noGrp="1" noChangeArrowheads="1"/>
          </p:cNvSpPr>
          <p:nvPr>
            <p:ph type="body" idx="1"/>
          </p:nvPr>
        </p:nvSpPr>
        <p:spPr/>
        <p:txBody>
          <a:bodyPr/>
          <a:lstStyle/>
          <a:p>
            <a:pPr eaLnBrk="1" hangingPunct="1"/>
            <a:endParaRPr lang="ru-RU" smtClean="0"/>
          </a:p>
        </p:txBody>
      </p:sp>
      <p:pic>
        <p:nvPicPr>
          <p:cNvPr id="16388" name="Picture 4" descr="deyatelnost-centralnogo-banka-rossiiskoi-federacii-na-mezhdunarodnom-finansovom-rynke-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1457325"/>
            <a:ext cx="72739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4011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Критерии классификации государственных органов</a:t>
            </a:r>
            <a:endParaRPr lang="ru-RU" dirty="0"/>
          </a:p>
        </p:txBody>
      </p:sp>
      <p:sp>
        <p:nvSpPr>
          <p:cNvPr id="3" name="Подзаголовок 2"/>
          <p:cNvSpPr>
            <a:spLocks noGrp="1"/>
          </p:cNvSpPr>
          <p:nvPr>
            <p:ph type="subTitle" idx="1"/>
          </p:nvPr>
        </p:nvSpPr>
        <p:spPr>
          <a:xfrm>
            <a:off x="2051720" y="4005064"/>
            <a:ext cx="6400800" cy="1752600"/>
          </a:xfrm>
        </p:spPr>
        <p:txBody>
          <a:bodyPr>
            <a:normAutofit/>
          </a:bodyPr>
          <a:lstStyle/>
          <a:p>
            <a:pPr algn="r"/>
            <a:r>
              <a:rPr lang="ru-RU" dirty="0" smtClean="0">
                <a:solidFill>
                  <a:schemeClr val="tx1"/>
                </a:solidFill>
                <a:latin typeface="+mj-lt"/>
              </a:rPr>
              <a:t>2014 </a:t>
            </a:r>
            <a:endParaRPr lang="ru-RU" dirty="0">
              <a:solidFill>
                <a:schemeClr val="tx1"/>
              </a:solidFill>
              <a:latin typeface="+mj-lt"/>
            </a:endParaRPr>
          </a:p>
        </p:txBody>
      </p:sp>
    </p:spTree>
    <p:extLst>
      <p:ext uri="{BB962C8B-B14F-4D97-AF65-F5344CB8AC3E}">
        <p14:creationId xmlns:p14="http://schemas.microsoft.com/office/powerpoint/2010/main" val="1970166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936104"/>
          </a:xfrm>
        </p:spPr>
        <p:txBody>
          <a:bodyPr>
            <a:normAutofit/>
          </a:bodyPr>
          <a:lstStyle/>
          <a:p>
            <a:pPr algn="ctr"/>
            <a:r>
              <a:rPr lang="ru-RU" sz="4000" dirty="0" smtClean="0">
                <a:solidFill>
                  <a:schemeClr val="tx1"/>
                </a:solidFill>
              </a:rPr>
              <a:t>Государственный орган</a:t>
            </a:r>
            <a:endParaRPr lang="ru-RU" sz="4000" dirty="0">
              <a:solidFill>
                <a:schemeClr val="tx1"/>
              </a:solidFill>
            </a:endParaRPr>
          </a:p>
        </p:txBody>
      </p:sp>
      <p:sp>
        <p:nvSpPr>
          <p:cNvPr id="3" name="Содержимое 2"/>
          <p:cNvSpPr>
            <a:spLocks noGrp="1"/>
          </p:cNvSpPr>
          <p:nvPr>
            <p:ph idx="1"/>
          </p:nvPr>
        </p:nvSpPr>
        <p:spPr>
          <a:xfrm>
            <a:off x="395536" y="1340768"/>
            <a:ext cx="8291264" cy="4968552"/>
          </a:xfrm>
        </p:spPr>
        <p:txBody>
          <a:bodyPr>
            <a:noAutofit/>
          </a:bodyPr>
          <a:lstStyle/>
          <a:p>
            <a:pPr>
              <a:buNone/>
            </a:pPr>
            <a:r>
              <a:rPr lang="ru-RU" sz="2400" u="sng" dirty="0" smtClean="0"/>
              <a:t>Государственный орган </a:t>
            </a:r>
            <a:r>
              <a:rPr lang="ru-RU" sz="2400" dirty="0" smtClean="0"/>
              <a:t>— это учрежденные в</a:t>
            </a:r>
          </a:p>
          <a:p>
            <a:pPr>
              <a:buNone/>
            </a:pPr>
            <a:r>
              <a:rPr lang="ru-RU" sz="2400" dirty="0" smtClean="0"/>
              <a:t>установленном порядке самостоятельные</a:t>
            </a:r>
          </a:p>
          <a:p>
            <a:pPr>
              <a:buNone/>
            </a:pPr>
            <a:r>
              <a:rPr lang="ru-RU" sz="2400" dirty="0" smtClean="0"/>
              <a:t>структурные единицы государственной власти, имеющие</a:t>
            </a:r>
          </a:p>
          <a:p>
            <a:pPr>
              <a:buNone/>
            </a:pPr>
            <a:r>
              <a:rPr lang="ru-RU" sz="2400" dirty="0" smtClean="0"/>
              <a:t>собственную компетенцию и наделенные властными</a:t>
            </a:r>
          </a:p>
          <a:p>
            <a:pPr>
              <a:buNone/>
            </a:pPr>
            <a:r>
              <a:rPr lang="ru-RU" sz="2400" dirty="0" smtClean="0"/>
              <a:t>полномочиями по осуществлению определенного вида</a:t>
            </a:r>
          </a:p>
          <a:p>
            <a:pPr>
              <a:buNone/>
            </a:pPr>
            <a:r>
              <a:rPr lang="ru-RU" sz="2400" dirty="0" smtClean="0"/>
              <a:t>государственной деятельности.</a:t>
            </a:r>
          </a:p>
          <a:p>
            <a:pPr>
              <a:buNone/>
            </a:pPr>
            <a:r>
              <a:rPr lang="ru-RU" sz="2400" dirty="0" smtClean="0"/>
              <a:t>Понятие «государственный орган» можно рассматривать </a:t>
            </a:r>
          </a:p>
          <a:p>
            <a:pPr>
              <a:buNone/>
            </a:pPr>
            <a:r>
              <a:rPr lang="ru-RU" sz="2400" dirty="0" smtClean="0"/>
              <a:t>с двух сторон. С одной стороны, орган государства</a:t>
            </a:r>
          </a:p>
          <a:p>
            <a:pPr>
              <a:buNone/>
            </a:pPr>
            <a:r>
              <a:rPr lang="ru-RU" sz="2400" dirty="0" smtClean="0"/>
              <a:t>представляет собой орган власти, с другой же — это </a:t>
            </a:r>
          </a:p>
          <a:p>
            <a:pPr>
              <a:buNone/>
            </a:pPr>
            <a:r>
              <a:rPr lang="ru-RU" sz="2400" dirty="0" smtClean="0"/>
              <a:t>орган, выполняющий определенные задачи и функции.</a:t>
            </a:r>
            <a:endParaRPr lang="ru-RU" sz="2400" dirty="0"/>
          </a:p>
        </p:txBody>
      </p:sp>
    </p:spTree>
    <p:extLst>
      <p:ext uri="{BB962C8B-B14F-4D97-AF65-F5344CB8AC3E}">
        <p14:creationId xmlns:p14="http://schemas.microsoft.com/office/powerpoint/2010/main" val="1970556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4000" dirty="0" smtClean="0">
                <a:solidFill>
                  <a:schemeClr val="tx1"/>
                </a:solidFill>
              </a:rPr>
              <a:t>Признаки государственных органов</a:t>
            </a:r>
            <a:endParaRPr lang="ru-RU" sz="4000" dirty="0">
              <a:solidFill>
                <a:schemeClr val="tx1"/>
              </a:solidFill>
            </a:endParaRPr>
          </a:p>
        </p:txBody>
      </p:sp>
      <p:sp>
        <p:nvSpPr>
          <p:cNvPr id="3" name="Содержимое 2"/>
          <p:cNvSpPr>
            <a:spLocks noGrp="1"/>
          </p:cNvSpPr>
          <p:nvPr>
            <p:ph idx="1"/>
          </p:nvPr>
        </p:nvSpPr>
        <p:spPr>
          <a:xfrm>
            <a:off x="179512" y="1484784"/>
            <a:ext cx="8507288" cy="4839816"/>
          </a:xfrm>
        </p:spPr>
        <p:txBody>
          <a:bodyPr>
            <a:noAutofit/>
          </a:bodyPr>
          <a:lstStyle/>
          <a:p>
            <a:r>
              <a:rPr lang="ru-RU" sz="2400" dirty="0" smtClean="0"/>
              <a:t>Порядок создания и деятельности государственного органа, его компетенция, внутренняя организация  закрепляются государством в правовых актах</a:t>
            </a:r>
            <a:r>
              <a:rPr lang="en-US" sz="2400" dirty="0" smtClean="0"/>
              <a:t>;</a:t>
            </a:r>
            <a:endParaRPr lang="ru-RU" sz="2400" dirty="0" smtClean="0"/>
          </a:p>
          <a:p>
            <a:r>
              <a:rPr lang="ru-RU" sz="2400" dirty="0" smtClean="0"/>
              <a:t>Государственный орган обладает властными полномочиями</a:t>
            </a:r>
            <a:r>
              <a:rPr lang="en-US" sz="2400" dirty="0" smtClean="0"/>
              <a:t>;</a:t>
            </a:r>
            <a:endParaRPr lang="ru-RU" sz="2400" dirty="0" smtClean="0"/>
          </a:p>
          <a:p>
            <a:r>
              <a:rPr lang="ru-RU" sz="2400" dirty="0" smtClean="0"/>
              <a:t>Государственный орган осуществляет  задачи и функции, возложенные на него государством</a:t>
            </a:r>
            <a:r>
              <a:rPr lang="en-US" sz="2400" dirty="0" smtClean="0"/>
              <a:t>;</a:t>
            </a:r>
            <a:endParaRPr lang="ru-RU" sz="2400" dirty="0" smtClean="0"/>
          </a:p>
          <a:p>
            <a:r>
              <a:rPr lang="ru-RU" sz="2400" dirty="0" smtClean="0"/>
              <a:t>Государственный орган является организационно обособленной частью системы органов государственной власти</a:t>
            </a:r>
            <a:r>
              <a:rPr lang="en-US" sz="2400" dirty="0" smtClean="0"/>
              <a:t>.</a:t>
            </a:r>
            <a:endParaRPr lang="ru-RU" sz="2400" dirty="0"/>
          </a:p>
        </p:txBody>
      </p:sp>
    </p:spTree>
    <p:extLst>
      <p:ext uri="{BB962C8B-B14F-4D97-AF65-F5344CB8AC3E}">
        <p14:creationId xmlns:p14="http://schemas.microsoft.com/office/powerpoint/2010/main" val="38923009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3384376"/>
          </a:xfrm>
        </p:spPr>
        <p:txBody>
          <a:bodyPr>
            <a:noAutofit/>
          </a:bodyPr>
          <a:lstStyle/>
          <a:p>
            <a:pPr algn="ctr"/>
            <a:r>
              <a:rPr lang="ru-RU" sz="6000" dirty="0" smtClean="0">
                <a:solidFill>
                  <a:schemeClr val="tx1"/>
                </a:solidFill>
              </a:rPr>
              <a:t>Классификация государственных органов</a:t>
            </a:r>
            <a:endParaRPr lang="ru-RU" sz="6000" dirty="0">
              <a:solidFill>
                <a:schemeClr val="tx1"/>
              </a:solidFill>
            </a:endParaRPr>
          </a:p>
        </p:txBody>
      </p:sp>
    </p:spTree>
    <p:extLst>
      <p:ext uri="{BB962C8B-B14F-4D97-AF65-F5344CB8AC3E}">
        <p14:creationId xmlns:p14="http://schemas.microsoft.com/office/powerpoint/2010/main" val="2561497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0648"/>
            <a:ext cx="1331640" cy="584775"/>
          </a:xfrm>
          <a:prstGeom prst="rect">
            <a:avLst/>
          </a:prstGeom>
          <a:noFill/>
        </p:spPr>
        <p:txBody>
          <a:bodyPr wrap="square" rtlCol="0">
            <a:spAutoFit/>
          </a:bodyPr>
          <a:lstStyle/>
          <a:p>
            <a:r>
              <a:rPr lang="ru-RU" sz="1600" dirty="0" smtClean="0">
                <a:solidFill>
                  <a:prstClr val="black"/>
                </a:solidFill>
              </a:rPr>
              <a:t>По порядку образования</a:t>
            </a:r>
            <a:endParaRPr lang="ru-RU" sz="1600" dirty="0">
              <a:solidFill>
                <a:prstClr val="black"/>
              </a:solidFill>
            </a:endParaRPr>
          </a:p>
        </p:txBody>
      </p:sp>
      <p:sp>
        <p:nvSpPr>
          <p:cNvPr id="7" name="TextBox 6"/>
          <p:cNvSpPr txBox="1"/>
          <p:nvPr/>
        </p:nvSpPr>
        <p:spPr>
          <a:xfrm>
            <a:off x="0" y="1196752"/>
            <a:ext cx="1440160" cy="584775"/>
          </a:xfrm>
          <a:prstGeom prst="rect">
            <a:avLst/>
          </a:prstGeom>
          <a:noFill/>
        </p:spPr>
        <p:txBody>
          <a:bodyPr wrap="square" rtlCol="0">
            <a:spAutoFit/>
          </a:bodyPr>
          <a:lstStyle/>
          <a:p>
            <a:r>
              <a:rPr lang="ru-RU" sz="1600" dirty="0" smtClean="0">
                <a:solidFill>
                  <a:prstClr val="black"/>
                </a:solidFill>
              </a:rPr>
              <a:t>По сфере деятельности</a:t>
            </a:r>
            <a:endParaRPr lang="ru-RU" sz="1600" dirty="0">
              <a:solidFill>
                <a:prstClr val="black"/>
              </a:solidFill>
            </a:endParaRPr>
          </a:p>
        </p:txBody>
      </p:sp>
      <p:sp>
        <p:nvSpPr>
          <p:cNvPr id="8" name="TextBox 7"/>
          <p:cNvSpPr txBox="1"/>
          <p:nvPr/>
        </p:nvSpPr>
        <p:spPr>
          <a:xfrm>
            <a:off x="0" y="2420888"/>
            <a:ext cx="1584176" cy="830997"/>
          </a:xfrm>
          <a:prstGeom prst="rect">
            <a:avLst/>
          </a:prstGeom>
          <a:noFill/>
        </p:spPr>
        <p:txBody>
          <a:bodyPr wrap="square" rtlCol="0">
            <a:spAutoFit/>
          </a:bodyPr>
          <a:lstStyle/>
          <a:p>
            <a:r>
              <a:rPr lang="ru-RU" sz="1600" dirty="0" smtClean="0">
                <a:solidFill>
                  <a:prstClr val="black"/>
                </a:solidFill>
              </a:rPr>
              <a:t>По территориальному принципу</a:t>
            </a:r>
            <a:endParaRPr lang="ru-RU" sz="1600" dirty="0">
              <a:solidFill>
                <a:prstClr val="black"/>
              </a:solidFill>
            </a:endParaRPr>
          </a:p>
        </p:txBody>
      </p:sp>
      <p:sp>
        <p:nvSpPr>
          <p:cNvPr id="9" name="TextBox 8"/>
          <p:cNvSpPr txBox="1"/>
          <p:nvPr/>
        </p:nvSpPr>
        <p:spPr>
          <a:xfrm>
            <a:off x="0" y="3717032"/>
            <a:ext cx="1584176" cy="830997"/>
          </a:xfrm>
          <a:prstGeom prst="rect">
            <a:avLst/>
          </a:prstGeom>
          <a:noFill/>
        </p:spPr>
        <p:txBody>
          <a:bodyPr wrap="square" rtlCol="0">
            <a:spAutoFit/>
          </a:bodyPr>
          <a:lstStyle/>
          <a:p>
            <a:r>
              <a:rPr lang="ru-RU" sz="1600" dirty="0" smtClean="0">
                <a:solidFill>
                  <a:prstClr val="black"/>
                </a:solidFill>
              </a:rPr>
              <a:t>По принципу разделения властей</a:t>
            </a:r>
            <a:endParaRPr lang="ru-RU" sz="1600" dirty="0">
              <a:solidFill>
                <a:prstClr val="black"/>
              </a:solidFill>
            </a:endParaRPr>
          </a:p>
        </p:txBody>
      </p:sp>
      <p:sp>
        <p:nvSpPr>
          <p:cNvPr id="10" name="TextBox 9"/>
          <p:cNvSpPr txBox="1"/>
          <p:nvPr/>
        </p:nvSpPr>
        <p:spPr>
          <a:xfrm>
            <a:off x="0" y="5157192"/>
            <a:ext cx="1368152" cy="584775"/>
          </a:xfrm>
          <a:prstGeom prst="rect">
            <a:avLst/>
          </a:prstGeom>
          <a:noFill/>
        </p:spPr>
        <p:txBody>
          <a:bodyPr wrap="square" rtlCol="0">
            <a:spAutoFit/>
          </a:bodyPr>
          <a:lstStyle/>
          <a:p>
            <a:r>
              <a:rPr lang="ru-RU" sz="1600" dirty="0" smtClean="0">
                <a:solidFill>
                  <a:prstClr val="black"/>
                </a:solidFill>
              </a:rPr>
              <a:t>По срокам полномочий</a:t>
            </a:r>
            <a:endParaRPr lang="ru-RU" sz="1600" dirty="0">
              <a:solidFill>
                <a:prstClr val="black"/>
              </a:solidFill>
            </a:endParaRPr>
          </a:p>
        </p:txBody>
      </p:sp>
      <p:sp>
        <p:nvSpPr>
          <p:cNvPr id="11" name="TextBox 10"/>
          <p:cNvSpPr txBox="1"/>
          <p:nvPr/>
        </p:nvSpPr>
        <p:spPr>
          <a:xfrm>
            <a:off x="0" y="5949280"/>
            <a:ext cx="1440160" cy="584775"/>
          </a:xfrm>
          <a:prstGeom prst="rect">
            <a:avLst/>
          </a:prstGeom>
          <a:noFill/>
        </p:spPr>
        <p:txBody>
          <a:bodyPr wrap="square" rtlCol="0">
            <a:spAutoFit/>
          </a:bodyPr>
          <a:lstStyle/>
          <a:p>
            <a:r>
              <a:rPr lang="ru-RU" sz="1600" dirty="0" smtClean="0">
                <a:solidFill>
                  <a:prstClr val="black"/>
                </a:solidFill>
              </a:rPr>
              <a:t>По форме деятельности</a:t>
            </a:r>
            <a:endParaRPr lang="ru-RU" sz="1600" dirty="0">
              <a:solidFill>
                <a:prstClr val="black"/>
              </a:solidFill>
            </a:endParaRPr>
          </a:p>
        </p:txBody>
      </p:sp>
      <p:sp>
        <p:nvSpPr>
          <p:cNvPr id="22" name="Прямоугольник 21"/>
          <p:cNvSpPr/>
          <p:nvPr/>
        </p:nvSpPr>
        <p:spPr>
          <a:xfrm>
            <a:off x="0" y="404664"/>
            <a:ext cx="118762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prstClr val="black"/>
              </a:solidFill>
            </a:endParaRPr>
          </a:p>
        </p:txBody>
      </p:sp>
      <p:sp>
        <p:nvSpPr>
          <p:cNvPr id="23" name="Прямоугольник 22"/>
          <p:cNvSpPr/>
          <p:nvPr/>
        </p:nvSpPr>
        <p:spPr>
          <a:xfrm>
            <a:off x="0" y="260648"/>
            <a:ext cx="1547664" cy="79208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24" name="Прямоугольник 23"/>
          <p:cNvSpPr/>
          <p:nvPr/>
        </p:nvSpPr>
        <p:spPr>
          <a:xfrm>
            <a:off x="0" y="1268760"/>
            <a:ext cx="1547664" cy="86409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25" name="Прямоугольник 24"/>
          <p:cNvSpPr/>
          <p:nvPr/>
        </p:nvSpPr>
        <p:spPr>
          <a:xfrm>
            <a:off x="0" y="2492896"/>
            <a:ext cx="1584176" cy="100811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26" name="Прямоугольник 25"/>
          <p:cNvSpPr/>
          <p:nvPr/>
        </p:nvSpPr>
        <p:spPr>
          <a:xfrm>
            <a:off x="0" y="3717032"/>
            <a:ext cx="1619672" cy="79208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27" name="Прямоугольник 26"/>
          <p:cNvSpPr/>
          <p:nvPr/>
        </p:nvSpPr>
        <p:spPr>
          <a:xfrm>
            <a:off x="0" y="5085184"/>
            <a:ext cx="1619672" cy="64807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28" name="Прямоугольник 27"/>
          <p:cNvSpPr/>
          <p:nvPr/>
        </p:nvSpPr>
        <p:spPr>
          <a:xfrm>
            <a:off x="0" y="5949280"/>
            <a:ext cx="1619672" cy="90872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sp>
        <p:nvSpPr>
          <p:cNvPr id="34" name="TextBox 33"/>
          <p:cNvSpPr txBox="1"/>
          <p:nvPr/>
        </p:nvSpPr>
        <p:spPr>
          <a:xfrm>
            <a:off x="2195736" y="0"/>
            <a:ext cx="7200800" cy="830997"/>
          </a:xfrm>
          <a:prstGeom prst="rect">
            <a:avLst/>
          </a:prstGeom>
          <a:noFill/>
        </p:spPr>
        <p:txBody>
          <a:bodyPr wrap="square" rtlCol="0">
            <a:spAutoFit/>
          </a:bodyPr>
          <a:lstStyle/>
          <a:p>
            <a:r>
              <a:rPr lang="ru-RU" sz="1600" b="1" dirty="0" smtClean="0">
                <a:solidFill>
                  <a:prstClr val="black"/>
                </a:solidFill>
              </a:rPr>
              <a:t>Первичные </a:t>
            </a:r>
            <a:r>
              <a:rPr lang="ru-RU" sz="1600" dirty="0" smtClean="0">
                <a:solidFill>
                  <a:prstClr val="black"/>
                </a:solidFill>
              </a:rPr>
              <a:t>(формируются населением)</a:t>
            </a:r>
          </a:p>
          <a:p>
            <a:r>
              <a:rPr lang="ru-RU" sz="1600" b="1" dirty="0" smtClean="0">
                <a:solidFill>
                  <a:prstClr val="black"/>
                </a:solidFill>
              </a:rPr>
              <a:t>Вторичны</a:t>
            </a:r>
            <a:r>
              <a:rPr lang="ru-RU" sz="1600" dirty="0" smtClean="0">
                <a:solidFill>
                  <a:prstClr val="black"/>
                </a:solidFill>
              </a:rPr>
              <a:t>е(это органы которые формируются первичными органами или какими-либо производными органами</a:t>
            </a:r>
            <a:endParaRPr lang="ru-RU" sz="1600" dirty="0">
              <a:solidFill>
                <a:prstClr val="black"/>
              </a:solidFill>
            </a:endParaRPr>
          </a:p>
        </p:txBody>
      </p:sp>
      <p:sp>
        <p:nvSpPr>
          <p:cNvPr id="35" name="TextBox 34"/>
          <p:cNvSpPr txBox="1"/>
          <p:nvPr/>
        </p:nvSpPr>
        <p:spPr>
          <a:xfrm>
            <a:off x="2267744" y="1052736"/>
            <a:ext cx="7164288" cy="1077218"/>
          </a:xfrm>
          <a:prstGeom prst="rect">
            <a:avLst/>
          </a:prstGeom>
          <a:noFill/>
        </p:spPr>
        <p:txBody>
          <a:bodyPr wrap="square" rtlCol="0">
            <a:spAutoFit/>
          </a:bodyPr>
          <a:lstStyle/>
          <a:p>
            <a:r>
              <a:rPr lang="ru-RU" sz="1600" b="1" dirty="0" smtClean="0">
                <a:solidFill>
                  <a:prstClr val="black"/>
                </a:solidFill>
              </a:rPr>
              <a:t>Высшие</a:t>
            </a:r>
            <a:r>
              <a:rPr lang="ru-RU" sz="1600" dirty="0" smtClean="0">
                <a:solidFill>
                  <a:prstClr val="black"/>
                </a:solidFill>
              </a:rPr>
              <a:t>(действуют в масштабах своей страны или в масштабах субъекта федерации)</a:t>
            </a:r>
            <a:r>
              <a:rPr lang="en-US" sz="1600" dirty="0" smtClean="0">
                <a:solidFill>
                  <a:prstClr val="black"/>
                </a:solidFill>
              </a:rPr>
              <a:t>;</a:t>
            </a:r>
          </a:p>
          <a:p>
            <a:r>
              <a:rPr lang="ru-RU" sz="1600" b="1" dirty="0" smtClean="0">
                <a:solidFill>
                  <a:prstClr val="black"/>
                </a:solidFill>
              </a:rPr>
              <a:t>Местные</a:t>
            </a:r>
            <a:r>
              <a:rPr lang="ru-RU" sz="1600" dirty="0" smtClean="0">
                <a:solidFill>
                  <a:prstClr val="black"/>
                </a:solidFill>
              </a:rPr>
              <a:t>(органы действуют в пределах соответствующих административно-территориальных единиц</a:t>
            </a:r>
            <a:endParaRPr lang="ru-RU" sz="1600" dirty="0">
              <a:solidFill>
                <a:prstClr val="black"/>
              </a:solidFill>
            </a:endParaRPr>
          </a:p>
        </p:txBody>
      </p:sp>
      <p:sp>
        <p:nvSpPr>
          <p:cNvPr id="36" name="TextBox 35"/>
          <p:cNvSpPr txBox="1"/>
          <p:nvPr/>
        </p:nvSpPr>
        <p:spPr>
          <a:xfrm>
            <a:off x="2123728" y="2492896"/>
            <a:ext cx="3960440" cy="1107996"/>
          </a:xfrm>
          <a:prstGeom prst="rect">
            <a:avLst/>
          </a:prstGeom>
          <a:noFill/>
        </p:spPr>
        <p:txBody>
          <a:bodyPr wrap="square" rtlCol="0">
            <a:spAutoFit/>
          </a:bodyPr>
          <a:lstStyle/>
          <a:p>
            <a:r>
              <a:rPr lang="ru-RU" sz="1600" b="1" dirty="0" smtClean="0">
                <a:solidFill>
                  <a:prstClr val="black"/>
                </a:solidFill>
              </a:rPr>
              <a:t>Общегосударственные</a:t>
            </a:r>
          </a:p>
          <a:p>
            <a:r>
              <a:rPr lang="ru-RU" sz="1600" b="1" dirty="0" smtClean="0">
                <a:solidFill>
                  <a:prstClr val="black"/>
                </a:solidFill>
              </a:rPr>
              <a:t>Региональные</a:t>
            </a:r>
          </a:p>
          <a:p>
            <a:r>
              <a:rPr lang="ru-RU" sz="1600" b="1" dirty="0" smtClean="0">
                <a:solidFill>
                  <a:prstClr val="black"/>
                </a:solidFill>
              </a:rPr>
              <a:t>Местные</a:t>
            </a:r>
          </a:p>
          <a:p>
            <a:endParaRPr lang="ru-RU" dirty="0">
              <a:solidFill>
                <a:prstClr val="black"/>
              </a:solidFill>
            </a:endParaRPr>
          </a:p>
        </p:txBody>
      </p:sp>
      <p:sp>
        <p:nvSpPr>
          <p:cNvPr id="37" name="TextBox 36"/>
          <p:cNvSpPr txBox="1"/>
          <p:nvPr/>
        </p:nvSpPr>
        <p:spPr>
          <a:xfrm>
            <a:off x="2123728" y="3501008"/>
            <a:ext cx="7416824" cy="1323439"/>
          </a:xfrm>
          <a:prstGeom prst="rect">
            <a:avLst/>
          </a:prstGeom>
          <a:noFill/>
        </p:spPr>
        <p:txBody>
          <a:bodyPr wrap="square" rtlCol="0">
            <a:spAutoFit/>
          </a:bodyPr>
          <a:lstStyle/>
          <a:p>
            <a:r>
              <a:rPr lang="ru-RU" sz="1600" b="1" dirty="0" smtClean="0">
                <a:solidFill>
                  <a:prstClr val="black"/>
                </a:solidFill>
              </a:rPr>
              <a:t>Законодательные органы</a:t>
            </a:r>
            <a:r>
              <a:rPr lang="ru-RU" sz="1600" dirty="0" smtClean="0">
                <a:solidFill>
                  <a:prstClr val="black"/>
                </a:solidFill>
              </a:rPr>
              <a:t>(высшие представительные органы </a:t>
            </a:r>
            <a:r>
              <a:rPr lang="ru-RU" sz="1600" dirty="0" err="1" smtClean="0">
                <a:solidFill>
                  <a:prstClr val="black"/>
                </a:solidFill>
              </a:rPr>
              <a:t>гос</a:t>
            </a:r>
            <a:r>
              <a:rPr lang="ru-RU" sz="1600" dirty="0" smtClean="0">
                <a:solidFill>
                  <a:prstClr val="black"/>
                </a:solidFill>
              </a:rPr>
              <a:t>. власти, они принимают и издают законы)</a:t>
            </a:r>
            <a:r>
              <a:rPr lang="en-US" sz="1600" dirty="0" smtClean="0">
                <a:solidFill>
                  <a:prstClr val="black"/>
                </a:solidFill>
              </a:rPr>
              <a:t>;</a:t>
            </a:r>
          </a:p>
          <a:p>
            <a:r>
              <a:rPr lang="ru-RU" sz="1600" b="1" dirty="0" smtClean="0">
                <a:solidFill>
                  <a:prstClr val="black"/>
                </a:solidFill>
              </a:rPr>
              <a:t>Исполнительные органы</a:t>
            </a:r>
            <a:r>
              <a:rPr lang="ru-RU" sz="1600" dirty="0" smtClean="0">
                <a:solidFill>
                  <a:prstClr val="black"/>
                </a:solidFill>
              </a:rPr>
              <a:t>(занимаются непосредственно управленческой деятельностью- исполнение законов)</a:t>
            </a:r>
            <a:r>
              <a:rPr lang="en-US" sz="1600" dirty="0" smtClean="0">
                <a:solidFill>
                  <a:prstClr val="black"/>
                </a:solidFill>
              </a:rPr>
              <a:t>;</a:t>
            </a:r>
            <a:endParaRPr lang="ru-RU" sz="1600" dirty="0" smtClean="0">
              <a:solidFill>
                <a:prstClr val="black"/>
              </a:solidFill>
            </a:endParaRPr>
          </a:p>
          <a:p>
            <a:r>
              <a:rPr lang="ru-RU" sz="1600" b="1" dirty="0" smtClean="0">
                <a:solidFill>
                  <a:prstClr val="black"/>
                </a:solidFill>
              </a:rPr>
              <a:t>Судебные органы</a:t>
            </a:r>
            <a:r>
              <a:rPr lang="ru-RU" sz="1600" dirty="0" smtClean="0">
                <a:solidFill>
                  <a:prstClr val="black"/>
                </a:solidFill>
              </a:rPr>
              <a:t>(осуществляют правосудие)</a:t>
            </a:r>
            <a:endParaRPr lang="ru-RU" sz="1600" dirty="0">
              <a:solidFill>
                <a:prstClr val="black"/>
              </a:solidFill>
            </a:endParaRPr>
          </a:p>
        </p:txBody>
      </p:sp>
      <p:sp>
        <p:nvSpPr>
          <p:cNvPr id="38" name="TextBox 37"/>
          <p:cNvSpPr txBox="1"/>
          <p:nvPr/>
        </p:nvSpPr>
        <p:spPr>
          <a:xfrm>
            <a:off x="2195736" y="4941168"/>
            <a:ext cx="7200800" cy="1077218"/>
          </a:xfrm>
          <a:prstGeom prst="rect">
            <a:avLst/>
          </a:prstGeom>
          <a:noFill/>
        </p:spPr>
        <p:txBody>
          <a:bodyPr wrap="square" rtlCol="0">
            <a:spAutoFit/>
          </a:bodyPr>
          <a:lstStyle/>
          <a:p>
            <a:r>
              <a:rPr lang="ru-RU" sz="1600" b="1" dirty="0" smtClean="0">
                <a:solidFill>
                  <a:prstClr val="black"/>
                </a:solidFill>
              </a:rPr>
              <a:t>На неопределенный  срок </a:t>
            </a:r>
            <a:r>
              <a:rPr lang="ru-RU" sz="1600" dirty="0" smtClean="0">
                <a:solidFill>
                  <a:prstClr val="black"/>
                </a:solidFill>
              </a:rPr>
              <a:t>(Совет Федерации)</a:t>
            </a:r>
            <a:r>
              <a:rPr lang="en-US" sz="1600" dirty="0" smtClean="0">
                <a:solidFill>
                  <a:prstClr val="black"/>
                </a:solidFill>
              </a:rPr>
              <a:t>;</a:t>
            </a:r>
          </a:p>
          <a:p>
            <a:r>
              <a:rPr lang="ru-RU" sz="1600" b="1" dirty="0" smtClean="0">
                <a:solidFill>
                  <a:prstClr val="black"/>
                </a:solidFill>
              </a:rPr>
              <a:t>На определенный срок</a:t>
            </a:r>
            <a:r>
              <a:rPr lang="ru-RU" sz="1600" dirty="0" smtClean="0">
                <a:solidFill>
                  <a:prstClr val="black"/>
                </a:solidFill>
              </a:rPr>
              <a:t>( Президент, Государственная Дума)</a:t>
            </a:r>
          </a:p>
          <a:p>
            <a:r>
              <a:rPr lang="ru-RU" sz="1600" dirty="0" smtClean="0">
                <a:solidFill>
                  <a:prstClr val="black"/>
                </a:solidFill>
              </a:rPr>
              <a:t>-постоянные</a:t>
            </a:r>
          </a:p>
          <a:p>
            <a:r>
              <a:rPr lang="ru-RU" sz="1600" dirty="0" smtClean="0">
                <a:solidFill>
                  <a:prstClr val="black"/>
                </a:solidFill>
              </a:rPr>
              <a:t>-временные</a:t>
            </a:r>
            <a:endParaRPr lang="ru-RU" sz="1600" dirty="0">
              <a:solidFill>
                <a:prstClr val="black"/>
              </a:solidFill>
            </a:endParaRPr>
          </a:p>
        </p:txBody>
      </p:sp>
      <p:sp>
        <p:nvSpPr>
          <p:cNvPr id="39" name="TextBox 38"/>
          <p:cNvSpPr txBox="1"/>
          <p:nvPr/>
        </p:nvSpPr>
        <p:spPr>
          <a:xfrm>
            <a:off x="2195736" y="6021288"/>
            <a:ext cx="6948264" cy="836712"/>
          </a:xfrm>
          <a:prstGeom prst="rect">
            <a:avLst/>
          </a:prstGeom>
          <a:noFill/>
        </p:spPr>
        <p:txBody>
          <a:bodyPr wrap="square" rtlCol="0">
            <a:spAutoFit/>
          </a:bodyPr>
          <a:lstStyle/>
          <a:p>
            <a:r>
              <a:rPr lang="ru-RU" sz="1600" b="1" dirty="0" smtClean="0">
                <a:solidFill>
                  <a:prstClr val="black"/>
                </a:solidFill>
              </a:rPr>
              <a:t>органы, предусмотренные конституцией</a:t>
            </a:r>
          </a:p>
          <a:p>
            <a:r>
              <a:rPr lang="ru-RU" sz="1600" b="1" dirty="0" smtClean="0">
                <a:solidFill>
                  <a:prstClr val="black"/>
                </a:solidFill>
              </a:rPr>
              <a:t>органы, предусмотренные федеральными законами</a:t>
            </a:r>
          </a:p>
          <a:p>
            <a:r>
              <a:rPr lang="ru-RU" sz="1600" b="1" dirty="0" smtClean="0">
                <a:solidFill>
                  <a:prstClr val="black"/>
                </a:solidFill>
              </a:rPr>
              <a:t>органы, предусмотренные подзаконными актами</a:t>
            </a:r>
            <a:endParaRPr lang="ru-RU" sz="1600" b="1" dirty="0">
              <a:solidFill>
                <a:prstClr val="black"/>
              </a:solidFill>
            </a:endParaRPr>
          </a:p>
        </p:txBody>
      </p:sp>
      <p:cxnSp>
        <p:nvCxnSpPr>
          <p:cNvPr id="51" name="Прямая со стрелкой 50"/>
          <p:cNvCxnSpPr>
            <a:stCxn id="23" idx="3"/>
          </p:cNvCxnSpPr>
          <p:nvPr/>
        </p:nvCxnSpPr>
        <p:spPr>
          <a:xfrm flipV="1">
            <a:off x="1547664" y="260648"/>
            <a:ext cx="648072" cy="3960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Прямая со стрелкой 52"/>
          <p:cNvCxnSpPr>
            <a:stCxn id="23" idx="3"/>
            <a:endCxn id="34" idx="1"/>
          </p:cNvCxnSpPr>
          <p:nvPr/>
        </p:nvCxnSpPr>
        <p:spPr>
          <a:xfrm flipV="1">
            <a:off x="1547664" y="415499"/>
            <a:ext cx="648072" cy="241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Прямая со стрелкой 54"/>
          <p:cNvCxnSpPr>
            <a:stCxn id="24" idx="3"/>
          </p:cNvCxnSpPr>
          <p:nvPr/>
        </p:nvCxnSpPr>
        <p:spPr>
          <a:xfrm flipV="1">
            <a:off x="1547664" y="1196752"/>
            <a:ext cx="792088"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a:stCxn id="24" idx="3"/>
          </p:cNvCxnSpPr>
          <p:nvPr/>
        </p:nvCxnSpPr>
        <p:spPr>
          <a:xfrm>
            <a:off x="1547664" y="1700808"/>
            <a:ext cx="7920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p:nvPr/>
        </p:nvCxnSpPr>
        <p:spPr>
          <a:xfrm>
            <a:off x="1619672" y="2924944"/>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Прямая со стрелкой 59"/>
          <p:cNvCxnSpPr/>
          <p:nvPr/>
        </p:nvCxnSpPr>
        <p:spPr>
          <a:xfrm flipV="1">
            <a:off x="1619672" y="2636912"/>
            <a:ext cx="57606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Прямая со стрелкой 61"/>
          <p:cNvCxnSpPr/>
          <p:nvPr/>
        </p:nvCxnSpPr>
        <p:spPr>
          <a:xfrm>
            <a:off x="1619672" y="2924944"/>
            <a:ext cx="576064"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Прямая со стрелкой 64"/>
          <p:cNvCxnSpPr/>
          <p:nvPr/>
        </p:nvCxnSpPr>
        <p:spPr>
          <a:xfrm>
            <a:off x="1619672" y="6453336"/>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Прямая со стрелкой 65"/>
          <p:cNvCxnSpPr/>
          <p:nvPr/>
        </p:nvCxnSpPr>
        <p:spPr>
          <a:xfrm flipV="1">
            <a:off x="1619672" y="5085184"/>
            <a:ext cx="64807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Прямая со стрелкой 66"/>
          <p:cNvCxnSpPr/>
          <p:nvPr/>
        </p:nvCxnSpPr>
        <p:spPr>
          <a:xfrm>
            <a:off x="1619672" y="5373216"/>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Прямая со стрелкой 67"/>
          <p:cNvCxnSpPr/>
          <p:nvPr/>
        </p:nvCxnSpPr>
        <p:spPr>
          <a:xfrm>
            <a:off x="1619672" y="4149080"/>
            <a:ext cx="576064"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Прямая со стрелкой 68"/>
          <p:cNvCxnSpPr/>
          <p:nvPr/>
        </p:nvCxnSpPr>
        <p:spPr>
          <a:xfrm flipV="1">
            <a:off x="1619672" y="3717032"/>
            <a:ext cx="504056"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Прямая со стрелкой 69"/>
          <p:cNvCxnSpPr>
            <a:endCxn id="37" idx="1"/>
          </p:cNvCxnSpPr>
          <p:nvPr/>
        </p:nvCxnSpPr>
        <p:spPr>
          <a:xfrm>
            <a:off x="1619672" y="4149080"/>
            <a:ext cx="504056" cy="136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Прямая со стрелкой 85"/>
          <p:cNvCxnSpPr/>
          <p:nvPr/>
        </p:nvCxnSpPr>
        <p:spPr>
          <a:xfrm>
            <a:off x="1619672" y="6453336"/>
            <a:ext cx="648072"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Прямая со стрелкой 87"/>
          <p:cNvCxnSpPr/>
          <p:nvPr/>
        </p:nvCxnSpPr>
        <p:spPr>
          <a:xfrm flipV="1">
            <a:off x="1619672" y="6237312"/>
            <a:ext cx="648072"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21942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908720"/>
            <a:ext cx="9144000"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4800" b="1" dirty="0" smtClean="0">
                <a:ln w="12700">
                  <a:solidFill>
                    <a:srgbClr val="4E5B6F">
                      <a:satMod val="155000"/>
                    </a:srgbClr>
                  </a:solidFill>
                  <a:prstDash val="solid"/>
                </a:ln>
                <a:solidFill>
                  <a:prstClr val="black">
                    <a:lumMod val="95000"/>
                    <a:lumOff val="5000"/>
                  </a:prstClr>
                </a:solidFill>
                <a:effectLst>
                  <a:outerShdw blurRad="41275" dist="20320" dir="1800000" algn="tl" rotWithShape="0">
                    <a:srgbClr val="000000">
                      <a:alpha val="40000"/>
                    </a:srgbClr>
                  </a:outerShdw>
                </a:effectLst>
              </a:rPr>
              <a:t>ПРЕЗИДЕНТ РФ</a:t>
            </a:r>
            <a:endParaRPr lang="ru-RU" sz="4800" b="1" dirty="0">
              <a:ln w="12700">
                <a:solidFill>
                  <a:srgbClr val="4E5B6F">
                    <a:satMod val="155000"/>
                  </a:srgbClr>
                </a:solidFill>
                <a:prstDash val="solid"/>
              </a:ln>
              <a:solidFill>
                <a:prstClr val="black">
                  <a:lumMod val="95000"/>
                  <a:lumOff val="5000"/>
                </a:prstClr>
              </a:solidFill>
              <a:effectLst>
                <a:outerShdw blurRad="41275" dist="20320" dir="1800000" algn="tl" rotWithShape="0">
                  <a:srgbClr val="000000">
                    <a:alpha val="40000"/>
                  </a:srgbClr>
                </a:outerShdw>
              </a:effectLst>
            </a:endParaRPr>
          </a:p>
        </p:txBody>
      </p:sp>
      <p:sp>
        <p:nvSpPr>
          <p:cNvPr id="3" name="Скругленный прямоугольник 2"/>
          <p:cNvSpPr/>
          <p:nvPr/>
        </p:nvSpPr>
        <p:spPr>
          <a:xfrm>
            <a:off x="0" y="3284984"/>
            <a:ext cx="2771800"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solidFill>
                  <a:prstClr val="black"/>
                </a:solidFill>
              </a:rPr>
              <a:t>Законодательные</a:t>
            </a:r>
            <a:r>
              <a:rPr lang="ru-RU" sz="2000" dirty="0" smtClean="0">
                <a:solidFill>
                  <a:prstClr val="black"/>
                </a:solidFill>
              </a:rPr>
              <a:t> </a:t>
            </a:r>
            <a:endParaRPr lang="ru-RU" sz="2000" dirty="0">
              <a:solidFill>
                <a:prstClr val="black"/>
              </a:solidFill>
            </a:endParaRPr>
          </a:p>
        </p:txBody>
      </p:sp>
      <p:sp>
        <p:nvSpPr>
          <p:cNvPr id="4" name="Скругленный прямоугольник 3"/>
          <p:cNvSpPr/>
          <p:nvPr/>
        </p:nvSpPr>
        <p:spPr>
          <a:xfrm>
            <a:off x="3203848" y="3284984"/>
            <a:ext cx="2736304"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solidFill>
                  <a:prstClr val="black"/>
                </a:solidFill>
              </a:rPr>
              <a:t>Исполнительные</a:t>
            </a:r>
            <a:endParaRPr lang="ru-RU" sz="2000" b="1" dirty="0">
              <a:solidFill>
                <a:prstClr val="black"/>
              </a:solidFill>
            </a:endParaRPr>
          </a:p>
        </p:txBody>
      </p:sp>
      <p:sp>
        <p:nvSpPr>
          <p:cNvPr id="5" name="Скругленный прямоугольник 4"/>
          <p:cNvSpPr/>
          <p:nvPr/>
        </p:nvSpPr>
        <p:spPr>
          <a:xfrm>
            <a:off x="6372200" y="3284984"/>
            <a:ext cx="2771800"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solidFill>
                  <a:prstClr val="black"/>
                </a:solidFill>
              </a:rPr>
              <a:t>Судебные</a:t>
            </a:r>
            <a:endParaRPr lang="ru-RU" sz="2000" b="1" dirty="0">
              <a:solidFill>
                <a:prstClr val="black"/>
              </a:solidFill>
            </a:endParaRPr>
          </a:p>
        </p:txBody>
      </p:sp>
    </p:spTree>
    <p:extLst>
      <p:ext uri="{BB962C8B-B14F-4D97-AF65-F5344CB8AC3E}">
        <p14:creationId xmlns:p14="http://schemas.microsoft.com/office/powerpoint/2010/main" val="1326790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568952" cy="5760640"/>
          </a:xfrm>
        </p:spPr>
        <p:txBody>
          <a:bodyPr>
            <a:noAutofit/>
          </a:bodyPr>
          <a:lstStyle/>
          <a:p>
            <a:pPr algn="l">
              <a:defRPr/>
            </a:pPr>
            <a:r>
              <a:rPr lang="ru-RU" sz="2000" b="1" dirty="0" smtClean="0">
                <a:solidFill>
                  <a:schemeClr val="tx1"/>
                </a:solidFill>
                <a:latin typeface="+mn-lt"/>
              </a:rPr>
              <a:t>Президент Российской Федерации</a:t>
            </a:r>
            <a:r>
              <a:rPr lang="ru-RU" sz="2000" dirty="0" smtClean="0">
                <a:solidFill>
                  <a:schemeClr val="tx1"/>
                </a:solidFill>
                <a:latin typeface="+mn-lt"/>
              </a:rPr>
              <a:t> — высшая государственная должность Российской Федерации, а также лицо, избранное на эту должность. </a:t>
            </a:r>
            <a:br>
              <a:rPr lang="ru-RU" sz="2000" dirty="0" smtClean="0">
                <a:solidFill>
                  <a:schemeClr val="tx1"/>
                </a:solidFill>
                <a:latin typeface="+mn-lt"/>
              </a:rPr>
            </a:br>
            <a:r>
              <a:rPr lang="ru-RU" sz="2000" dirty="0" smtClean="0">
                <a:solidFill>
                  <a:schemeClr val="tx1"/>
                </a:solidFill>
                <a:latin typeface="+mn-lt"/>
              </a:rPr>
              <a:t>Президент России является главой государства. Многие полномочия президента либо имеют непосредственно исполнительный характер, либо приближены к исполнительной власти.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Наряду с этим, по мнению некоторых исследователей, президент не относится к какой-либо одной ветви власти, а возвышается над нею, поскольку осуществляет координирующие функции и имеет право роспуска Государственной думы.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Президент Российской Федерации является также гарантом конституции Российской Федерации, прав и свобод человека и гражданина и Верховным главнокомандующим Вооружёнными силами Российской Федерации.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В соответствии с конституцией Российской Федерации и федеральными законами Президент Российской Федерации определяет основные направления внутренней и внешней политики.</a:t>
            </a:r>
            <a:r>
              <a:rPr lang="ru-RU" sz="2000" dirty="0" smtClean="0">
                <a:latin typeface="+mn-lt"/>
              </a:rPr>
              <a:t/>
            </a:r>
            <a:br>
              <a:rPr lang="ru-RU" sz="2000" dirty="0" smtClean="0">
                <a:latin typeface="+mn-lt"/>
              </a:rPr>
            </a:br>
            <a:endParaRPr lang="ru-RU" sz="2000" dirty="0">
              <a:latin typeface="+mn-lt"/>
            </a:endParaRPr>
          </a:p>
        </p:txBody>
      </p:sp>
    </p:spTree>
    <p:extLst>
      <p:ext uri="{BB962C8B-B14F-4D97-AF65-F5344CB8AC3E}">
        <p14:creationId xmlns:p14="http://schemas.microsoft.com/office/powerpoint/2010/main" val="2839453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pPr algn="ctr"/>
            <a:r>
              <a:rPr lang="ru-RU" sz="3600" dirty="0" smtClean="0">
                <a:solidFill>
                  <a:schemeClr val="tx1"/>
                </a:solidFill>
              </a:rPr>
              <a:t>Законодательная власть</a:t>
            </a:r>
            <a:endParaRPr lang="ru-RU" sz="3600" dirty="0">
              <a:solidFill>
                <a:schemeClr val="tx1"/>
              </a:solidFill>
            </a:endParaRPr>
          </a:p>
        </p:txBody>
      </p:sp>
      <p:sp>
        <p:nvSpPr>
          <p:cNvPr id="3" name="Содержимое 2"/>
          <p:cNvSpPr>
            <a:spLocks noGrp="1"/>
          </p:cNvSpPr>
          <p:nvPr>
            <p:ph idx="1"/>
          </p:nvPr>
        </p:nvSpPr>
        <p:spPr>
          <a:xfrm>
            <a:off x="457200" y="980728"/>
            <a:ext cx="8229600" cy="5145435"/>
          </a:xfrm>
        </p:spPr>
        <p:txBody>
          <a:bodyPr>
            <a:normAutofit/>
          </a:bodyPr>
          <a:lstStyle/>
          <a:p>
            <a:r>
              <a:rPr lang="ru-RU" sz="1800" b="1" dirty="0" smtClean="0"/>
              <a:t>Федеральное собрание</a:t>
            </a:r>
            <a:r>
              <a:rPr lang="ru-RU" sz="1800" dirty="0" smtClean="0"/>
              <a:t> — высший представительный и законодательный орган России.</a:t>
            </a:r>
          </a:p>
        </p:txBody>
      </p:sp>
      <p:graphicFrame>
        <p:nvGraphicFramePr>
          <p:cNvPr id="4" name="Таблица 3"/>
          <p:cNvGraphicFramePr>
            <a:graphicFrameLocks noGrp="1"/>
          </p:cNvGraphicFramePr>
          <p:nvPr/>
        </p:nvGraphicFramePr>
        <p:xfrm>
          <a:off x="467544" y="1772816"/>
          <a:ext cx="8208912" cy="4679424"/>
        </p:xfrm>
        <a:graphic>
          <a:graphicData uri="http://schemas.openxmlformats.org/drawingml/2006/table">
            <a:tbl>
              <a:tblPr firstRow="1" bandRow="1">
                <a:tableStyleId>{5C22544A-7EE6-4342-B048-85BDC9FD1C3A}</a:tableStyleId>
              </a:tblPr>
              <a:tblGrid>
                <a:gridCol w="4104456"/>
                <a:gridCol w="4104456"/>
              </a:tblGrid>
              <a:tr h="4679424">
                <a:tc>
                  <a:txBody>
                    <a:bodyPr/>
                    <a:lstStyle/>
                    <a:p>
                      <a:r>
                        <a:rPr lang="ru-RU" sz="1600" b="1" kern="1200" dirty="0" smtClean="0">
                          <a:solidFill>
                            <a:schemeClr val="tx1"/>
                          </a:solidFill>
                          <a:latin typeface="+mn-lt"/>
                          <a:ea typeface="+mn-ea"/>
                          <a:cs typeface="+mn-cs"/>
                        </a:rPr>
                        <a:t>Совет федерации</a:t>
                      </a:r>
                      <a:r>
                        <a:rPr lang="ru-RU" sz="1600" b="0" kern="1200" dirty="0" smtClean="0">
                          <a:solidFill>
                            <a:schemeClr val="tx1"/>
                          </a:solidFill>
                          <a:latin typeface="+mn-lt"/>
                          <a:ea typeface="+mn-ea"/>
                          <a:cs typeface="+mn-cs"/>
                        </a:rPr>
                        <a:t>(170)-</a:t>
                      </a:r>
                    </a:p>
                    <a:p>
                      <a:r>
                        <a:rPr lang="ru-RU" sz="1600" b="0" kern="1200" dirty="0" smtClean="0">
                          <a:solidFill>
                            <a:schemeClr val="tx1"/>
                          </a:solidFill>
                          <a:latin typeface="+mn-lt"/>
                          <a:ea typeface="+mn-ea"/>
                          <a:cs typeface="+mn-cs"/>
                        </a:rPr>
                        <a:t>Председатель- В.И.Матвиенко;</a:t>
                      </a:r>
                    </a:p>
                    <a:p>
                      <a:r>
                        <a:rPr lang="ru-RU" sz="1600" b="0" kern="1200" dirty="0" smtClean="0">
                          <a:solidFill>
                            <a:schemeClr val="tx1"/>
                          </a:solidFill>
                          <a:latin typeface="+mn-lt"/>
                          <a:ea typeface="+mn-ea"/>
                          <a:cs typeface="+mn-cs"/>
                        </a:rPr>
                        <a:t>Первый зам. председателя- А.П. </a:t>
                      </a:r>
                      <a:r>
                        <a:rPr lang="ru-RU" sz="1600" b="0" kern="1200" dirty="0" err="1" smtClean="0">
                          <a:solidFill>
                            <a:schemeClr val="tx1"/>
                          </a:solidFill>
                          <a:latin typeface="+mn-lt"/>
                          <a:ea typeface="+mn-ea"/>
                          <a:cs typeface="+mn-cs"/>
                        </a:rPr>
                        <a:t>Торшин</a:t>
                      </a:r>
                      <a:r>
                        <a:rPr lang="ru-RU" sz="1600" b="0" kern="1200" dirty="0" smtClean="0">
                          <a:solidFill>
                            <a:schemeClr val="tx1"/>
                          </a:solidFill>
                          <a:latin typeface="+mn-lt"/>
                          <a:ea typeface="+mn-ea"/>
                          <a:cs typeface="+mn-cs"/>
                        </a:rPr>
                        <a:t>;</a:t>
                      </a:r>
                    </a:p>
                    <a:p>
                      <a:r>
                        <a:rPr lang="ru-RU" sz="1600" b="0" kern="1200" dirty="0" smtClean="0">
                          <a:solidFill>
                            <a:schemeClr val="tx1"/>
                          </a:solidFill>
                          <a:latin typeface="+mn-lt"/>
                          <a:ea typeface="+mn-ea"/>
                          <a:cs typeface="+mn-cs"/>
                        </a:rPr>
                        <a:t>Зам.председателя(4)</a:t>
                      </a:r>
                    </a:p>
                    <a:p>
                      <a:r>
                        <a:rPr lang="ru-RU" sz="1600" b="0" kern="1200" dirty="0" smtClean="0">
                          <a:solidFill>
                            <a:schemeClr val="tx1"/>
                          </a:solidFill>
                          <a:latin typeface="+mn-lt"/>
                          <a:ea typeface="+mn-ea"/>
                          <a:cs typeface="+mn-cs"/>
                        </a:rPr>
                        <a:t>Комитеты(10)</a:t>
                      </a:r>
                    </a:p>
                    <a:p>
                      <a:r>
                        <a:rPr lang="ru-RU" sz="1600" b="0" kern="1200" dirty="0" smtClean="0">
                          <a:solidFill>
                            <a:schemeClr val="tx1"/>
                          </a:solidFill>
                          <a:latin typeface="+mn-lt"/>
                          <a:ea typeface="+mn-ea"/>
                          <a:cs typeface="+mn-cs"/>
                        </a:rPr>
                        <a:t>Комиссии(6)</a:t>
                      </a:r>
                    </a:p>
                    <a:p>
                      <a:r>
                        <a:rPr lang="ru-RU" sz="1600" b="0" kern="1200" dirty="0" smtClean="0">
                          <a:solidFill>
                            <a:schemeClr val="tx1"/>
                          </a:solidFill>
                          <a:latin typeface="+mn-lt"/>
                          <a:ea typeface="+mn-ea"/>
                          <a:cs typeface="+mn-cs"/>
                        </a:rPr>
                        <a:t>Аппарат СФ- </a:t>
                      </a:r>
                    </a:p>
                    <a:p>
                      <a:r>
                        <a:rPr lang="ru-RU" sz="1600" b="0" kern="1200" dirty="0" smtClean="0">
                          <a:solidFill>
                            <a:schemeClr val="tx1"/>
                          </a:solidFill>
                          <a:latin typeface="+mn-lt"/>
                          <a:ea typeface="+mn-ea"/>
                          <a:cs typeface="+mn-cs"/>
                        </a:rPr>
                        <a:t>Руководители аппарата СФ(5)</a:t>
                      </a:r>
                    </a:p>
                    <a:p>
                      <a:r>
                        <a:rPr lang="ru-RU" sz="1600" b="0" kern="1200" dirty="0" smtClean="0">
                          <a:solidFill>
                            <a:schemeClr val="tx1"/>
                          </a:solidFill>
                          <a:latin typeface="+mn-lt"/>
                          <a:ea typeface="+mn-ea"/>
                          <a:cs typeface="+mn-cs"/>
                        </a:rPr>
                        <a:t>Секретариаты руководства СФ И аппарата</a:t>
                      </a:r>
                    </a:p>
                    <a:p>
                      <a:r>
                        <a:rPr lang="ru-RU" sz="1600" b="0" kern="1200" dirty="0" smtClean="0">
                          <a:solidFill>
                            <a:schemeClr val="tx1"/>
                          </a:solidFill>
                          <a:latin typeface="+mn-lt"/>
                          <a:ea typeface="+mn-ea"/>
                          <a:cs typeface="+mn-cs"/>
                        </a:rPr>
                        <a:t>Аппараты комитетов</a:t>
                      </a:r>
                    </a:p>
                    <a:p>
                      <a:r>
                        <a:rPr lang="ru-RU" sz="1600" b="0" kern="1200" dirty="0" smtClean="0">
                          <a:solidFill>
                            <a:schemeClr val="tx1"/>
                          </a:solidFill>
                          <a:latin typeface="+mn-lt"/>
                          <a:ea typeface="+mn-ea"/>
                          <a:cs typeface="+mn-cs"/>
                        </a:rPr>
                        <a:t>Управление аппаратов</a:t>
                      </a:r>
                    </a:p>
                    <a:p>
                      <a:endParaRPr lang="ru-RU" sz="1600" dirty="0"/>
                    </a:p>
                  </a:txBody>
                  <a:tcPr>
                    <a:solidFill>
                      <a:schemeClr val="bg1"/>
                    </a:solidFill>
                  </a:tcPr>
                </a:tc>
                <a:tc>
                  <a:txBody>
                    <a:bodyPr/>
                    <a:lstStyle/>
                    <a:p>
                      <a:r>
                        <a:rPr lang="ru-RU" sz="1600" b="1" kern="1200" dirty="0" smtClean="0">
                          <a:solidFill>
                            <a:schemeClr val="tx1"/>
                          </a:solidFill>
                          <a:latin typeface="+mn-lt"/>
                          <a:ea typeface="+mn-ea"/>
                          <a:cs typeface="+mn-cs"/>
                        </a:rPr>
                        <a:t>Государственная дума(450)</a:t>
                      </a:r>
                    </a:p>
                    <a:p>
                      <a:r>
                        <a:rPr lang="ru-RU" sz="1600" b="0" kern="1200" dirty="0" smtClean="0">
                          <a:solidFill>
                            <a:schemeClr val="tx1"/>
                          </a:solidFill>
                          <a:latin typeface="+mn-lt"/>
                          <a:ea typeface="+mn-ea"/>
                          <a:cs typeface="+mn-cs"/>
                        </a:rPr>
                        <a:t>Руководство:</a:t>
                      </a:r>
                    </a:p>
                    <a:p>
                      <a:r>
                        <a:rPr lang="ru-RU" sz="1600" b="0" kern="1200" dirty="0" err="1" smtClean="0">
                          <a:solidFill>
                            <a:schemeClr val="tx1"/>
                          </a:solidFill>
                          <a:latin typeface="+mn-lt"/>
                          <a:ea typeface="+mn-ea"/>
                          <a:cs typeface="+mn-cs"/>
                        </a:rPr>
                        <a:t>Председатель-С.Е</a:t>
                      </a:r>
                      <a:r>
                        <a:rPr lang="ru-RU" sz="1600" b="0" kern="1200" dirty="0" smtClean="0">
                          <a:solidFill>
                            <a:schemeClr val="tx1"/>
                          </a:solidFill>
                          <a:latin typeface="+mn-lt"/>
                          <a:ea typeface="+mn-ea"/>
                          <a:cs typeface="+mn-cs"/>
                        </a:rPr>
                        <a:t>. Нарышкин</a:t>
                      </a:r>
                    </a:p>
                    <a:p>
                      <a:r>
                        <a:rPr lang="ru-RU" sz="1600" b="0" kern="1200" dirty="0" smtClean="0">
                          <a:solidFill>
                            <a:schemeClr val="tx1"/>
                          </a:solidFill>
                          <a:latin typeface="+mn-lt"/>
                          <a:ea typeface="+mn-ea"/>
                          <a:cs typeface="+mn-cs"/>
                        </a:rPr>
                        <a:t>Первый зам. председателя ГД(2)</a:t>
                      </a:r>
                    </a:p>
                    <a:p>
                      <a:r>
                        <a:rPr lang="ru-RU" sz="1600" b="0" kern="1200" dirty="0" smtClean="0">
                          <a:solidFill>
                            <a:schemeClr val="tx1"/>
                          </a:solidFill>
                          <a:latin typeface="+mn-lt"/>
                          <a:ea typeface="+mn-ea"/>
                          <a:cs typeface="+mn-cs"/>
                        </a:rPr>
                        <a:t>Зам.председателя ГД(6)</a:t>
                      </a:r>
                    </a:p>
                    <a:p>
                      <a:r>
                        <a:rPr lang="ru-RU" sz="1600" b="0" kern="1200" dirty="0" smtClean="0">
                          <a:solidFill>
                            <a:schemeClr val="tx1"/>
                          </a:solidFill>
                          <a:latin typeface="+mn-lt"/>
                          <a:ea typeface="+mn-ea"/>
                          <a:cs typeface="+mn-cs"/>
                        </a:rPr>
                        <a:t>Фракция-«Единая Россия»-238</a:t>
                      </a:r>
                    </a:p>
                    <a:p>
                      <a:r>
                        <a:rPr lang="ru-RU" sz="1600" b="0" kern="1200" dirty="0" smtClean="0">
                          <a:solidFill>
                            <a:schemeClr val="tx1"/>
                          </a:solidFill>
                          <a:latin typeface="+mn-lt"/>
                          <a:ea typeface="+mn-ea"/>
                          <a:cs typeface="+mn-cs"/>
                        </a:rPr>
                        <a:t>Фракция- «КПРФ»-91</a:t>
                      </a:r>
                    </a:p>
                    <a:p>
                      <a:r>
                        <a:rPr lang="ru-RU" sz="1600" b="0" kern="1200" dirty="0" smtClean="0">
                          <a:solidFill>
                            <a:schemeClr val="tx1"/>
                          </a:solidFill>
                          <a:latin typeface="+mn-lt"/>
                          <a:ea typeface="+mn-ea"/>
                          <a:cs typeface="+mn-cs"/>
                        </a:rPr>
                        <a:t>Фракция-«Справедливая Россия»-64</a:t>
                      </a:r>
                    </a:p>
                    <a:p>
                      <a:r>
                        <a:rPr lang="ru-RU" sz="1600" b="0" kern="1200" dirty="0" smtClean="0">
                          <a:solidFill>
                            <a:schemeClr val="tx1"/>
                          </a:solidFill>
                          <a:latin typeface="+mn-lt"/>
                          <a:ea typeface="+mn-ea"/>
                          <a:cs typeface="+mn-cs"/>
                        </a:rPr>
                        <a:t>Фракция- «ЛДПР»-56</a:t>
                      </a:r>
                    </a:p>
                    <a:p>
                      <a:r>
                        <a:rPr lang="ru-RU" sz="1600" b="0" kern="1200" dirty="0" smtClean="0">
                          <a:solidFill>
                            <a:schemeClr val="tx1"/>
                          </a:solidFill>
                          <a:latin typeface="+mn-lt"/>
                          <a:ea typeface="+mn-ea"/>
                          <a:cs typeface="+mn-cs"/>
                        </a:rPr>
                        <a:t>Комитеты(33)	</a:t>
                      </a:r>
                    </a:p>
                    <a:p>
                      <a:r>
                        <a:rPr lang="ru-RU" sz="1600" b="0" kern="1200" dirty="0" smtClean="0">
                          <a:solidFill>
                            <a:schemeClr val="tx1"/>
                          </a:solidFill>
                          <a:latin typeface="+mn-lt"/>
                          <a:ea typeface="+mn-ea"/>
                          <a:cs typeface="+mn-cs"/>
                        </a:rPr>
                        <a:t>Комиссии(6)</a:t>
                      </a:r>
                    </a:p>
                    <a:p>
                      <a:r>
                        <a:rPr lang="ru-RU" sz="1600" b="0" kern="1200" dirty="0" smtClean="0">
                          <a:solidFill>
                            <a:schemeClr val="tx1"/>
                          </a:solidFill>
                          <a:latin typeface="+mn-lt"/>
                          <a:ea typeface="+mn-ea"/>
                          <a:cs typeface="+mn-cs"/>
                        </a:rPr>
                        <a:t>Аппарат ГД- </a:t>
                      </a:r>
                    </a:p>
                    <a:p>
                      <a:r>
                        <a:rPr lang="ru-RU" sz="1600" b="0" kern="1200" dirty="0" smtClean="0">
                          <a:solidFill>
                            <a:schemeClr val="tx1"/>
                          </a:solidFill>
                          <a:latin typeface="+mn-lt"/>
                          <a:ea typeface="+mn-ea"/>
                          <a:cs typeface="+mn-cs"/>
                        </a:rPr>
                        <a:t>Руководство аппарата ГД(4)</a:t>
                      </a:r>
                    </a:p>
                    <a:p>
                      <a:r>
                        <a:rPr lang="ru-RU" sz="1600" b="0" kern="1200" dirty="0" smtClean="0">
                          <a:solidFill>
                            <a:schemeClr val="tx1"/>
                          </a:solidFill>
                          <a:latin typeface="+mn-lt"/>
                          <a:ea typeface="+mn-ea"/>
                          <a:cs typeface="+mn-cs"/>
                        </a:rPr>
                        <a:t>Секретариаты руководства ГД(9)</a:t>
                      </a:r>
                    </a:p>
                    <a:p>
                      <a:r>
                        <a:rPr lang="ru-RU" sz="1600" b="0" kern="1200" dirty="0" smtClean="0">
                          <a:solidFill>
                            <a:schemeClr val="tx1"/>
                          </a:solidFill>
                          <a:latin typeface="+mn-lt"/>
                          <a:ea typeface="+mn-ea"/>
                          <a:cs typeface="+mn-cs"/>
                        </a:rPr>
                        <a:t>Секретариат руководителя аппарата ГД(2)</a:t>
                      </a:r>
                    </a:p>
                    <a:p>
                      <a:r>
                        <a:rPr lang="ru-RU" sz="1600" b="0" kern="1200" dirty="0" smtClean="0">
                          <a:solidFill>
                            <a:schemeClr val="tx1"/>
                          </a:solidFill>
                          <a:latin typeface="+mn-lt"/>
                          <a:ea typeface="+mn-ea"/>
                          <a:cs typeface="+mn-cs"/>
                        </a:rPr>
                        <a:t>Аппараты фракции в ГД(4)</a:t>
                      </a:r>
                    </a:p>
                    <a:p>
                      <a:r>
                        <a:rPr lang="ru-RU" sz="1600" b="0" kern="1200" dirty="0" smtClean="0">
                          <a:solidFill>
                            <a:schemeClr val="tx1"/>
                          </a:solidFill>
                          <a:latin typeface="+mn-lt"/>
                          <a:ea typeface="+mn-ea"/>
                          <a:cs typeface="+mn-cs"/>
                        </a:rPr>
                        <a:t>Аппараты комитетов ГД(30)</a:t>
                      </a:r>
                    </a:p>
                    <a:p>
                      <a:r>
                        <a:rPr lang="ru-RU" sz="1600" b="0" kern="1200" dirty="0" smtClean="0">
                          <a:solidFill>
                            <a:schemeClr val="tx1"/>
                          </a:solidFill>
                          <a:latin typeface="+mn-lt"/>
                          <a:ea typeface="+mn-ea"/>
                          <a:cs typeface="+mn-cs"/>
                        </a:rPr>
                        <a:t>Управление аппарата ГД(11)</a:t>
                      </a:r>
                      <a:endParaRPr lang="ru-RU" sz="1600" b="0" dirty="0">
                        <a:solidFill>
                          <a:schemeClr val="tx1"/>
                        </a:solidFill>
                      </a:endParaRPr>
                    </a:p>
                  </a:txBody>
                  <a:tcPr>
                    <a:solidFill>
                      <a:schemeClr val="bg1"/>
                    </a:solidFill>
                  </a:tcPr>
                </a:tc>
              </a:tr>
            </a:tbl>
          </a:graphicData>
        </a:graphic>
      </p:graphicFrame>
      <p:sp>
        <p:nvSpPr>
          <p:cNvPr id="7" name="Прямоугольник 6"/>
          <p:cNvSpPr/>
          <p:nvPr/>
        </p:nvSpPr>
        <p:spPr>
          <a:xfrm>
            <a:off x="251520" y="1628800"/>
            <a:ext cx="8640960" cy="49685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prstClr val="white"/>
              </a:solidFill>
            </a:endParaRPr>
          </a:p>
        </p:txBody>
      </p:sp>
      <p:cxnSp>
        <p:nvCxnSpPr>
          <p:cNvPr id="9" name="Прямая соединительная линия 8"/>
          <p:cNvCxnSpPr/>
          <p:nvPr/>
        </p:nvCxnSpPr>
        <p:spPr>
          <a:xfrm>
            <a:off x="4427984" y="1628800"/>
            <a:ext cx="0" cy="49685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0481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650336"/>
          </a:xfrm>
        </p:spPr>
        <p:txBody>
          <a:bodyPr>
            <a:normAutofit fontScale="90000"/>
          </a:bodyPr>
          <a:lstStyle/>
          <a:p>
            <a:pPr algn="ctr"/>
            <a:r>
              <a:rPr lang="ru-RU" dirty="0" smtClean="0">
                <a:solidFill>
                  <a:schemeClr val="tx1"/>
                </a:solidFill>
              </a:rPr>
              <a:t>Исполнительная власть</a:t>
            </a:r>
            <a:endParaRPr lang="ru-RU" dirty="0">
              <a:solidFill>
                <a:schemeClr val="tx1"/>
              </a:solidFill>
            </a:endParaRPr>
          </a:p>
        </p:txBody>
      </p:sp>
      <p:sp>
        <p:nvSpPr>
          <p:cNvPr id="3" name="Содержимое 2"/>
          <p:cNvSpPr>
            <a:spLocks noGrp="1"/>
          </p:cNvSpPr>
          <p:nvPr>
            <p:ph idx="1"/>
          </p:nvPr>
        </p:nvSpPr>
        <p:spPr>
          <a:xfrm>
            <a:off x="323528" y="1340768"/>
            <a:ext cx="8352928" cy="5184576"/>
          </a:xfrm>
        </p:spPr>
        <p:txBody>
          <a:bodyPr>
            <a:noAutofit/>
          </a:bodyPr>
          <a:lstStyle/>
          <a:p>
            <a:r>
              <a:rPr lang="ru-RU" sz="1800" b="1" dirty="0" smtClean="0"/>
              <a:t>Правительство России</a:t>
            </a:r>
            <a:r>
              <a:rPr lang="ru-RU" sz="1800" dirty="0" smtClean="0"/>
              <a:t> — высший федеральный орган, осуществляющий исполнительную власть в России.</a:t>
            </a:r>
          </a:p>
          <a:p>
            <a:r>
              <a:rPr lang="ru-RU" sz="1800" b="1" dirty="0" smtClean="0"/>
              <a:t>Правительство РФ:</a:t>
            </a:r>
            <a:endParaRPr lang="ru-RU" sz="1800" dirty="0" smtClean="0"/>
          </a:p>
          <a:p>
            <a:pPr>
              <a:buNone/>
            </a:pPr>
            <a:r>
              <a:rPr lang="ru-RU" sz="1800" dirty="0" smtClean="0"/>
              <a:t>Председатель- Д.А. Медведев</a:t>
            </a:r>
          </a:p>
          <a:p>
            <a:pPr>
              <a:buNone/>
            </a:pPr>
            <a:r>
              <a:rPr lang="ru-RU" sz="1800" dirty="0" smtClean="0"/>
              <a:t>Первый зам. председателя- И.И. Шувалов</a:t>
            </a:r>
          </a:p>
          <a:p>
            <a:pPr>
              <a:buNone/>
            </a:pPr>
            <a:r>
              <a:rPr lang="ru-RU" sz="1800" dirty="0" smtClean="0"/>
              <a:t>Зам. председателя правительства(7)</a:t>
            </a:r>
          </a:p>
          <a:p>
            <a:pPr>
              <a:buNone/>
            </a:pPr>
            <a:r>
              <a:rPr lang="ru-RU" sz="1800" dirty="0" smtClean="0"/>
              <a:t>Федеральные министры(23)</a:t>
            </a:r>
          </a:p>
          <a:p>
            <a:pPr>
              <a:buNone/>
            </a:pPr>
            <a:r>
              <a:rPr lang="ru-RU" sz="1800" dirty="0" smtClean="0"/>
              <a:t>Федеральные агентства и службы(20)</a:t>
            </a:r>
          </a:p>
          <a:p>
            <a:r>
              <a:rPr lang="ru-RU" sz="1800" b="1" dirty="0" smtClean="0"/>
              <a:t>Аппарат правительства</a:t>
            </a:r>
            <a:endParaRPr lang="ru-RU" sz="1800" dirty="0" smtClean="0"/>
          </a:p>
          <a:p>
            <a:pPr>
              <a:buNone/>
            </a:pPr>
            <a:r>
              <a:rPr lang="ru-RU" sz="1800" dirty="0" smtClean="0"/>
              <a:t>Руководитель</a:t>
            </a:r>
          </a:p>
          <a:p>
            <a:pPr>
              <a:buNone/>
            </a:pPr>
            <a:r>
              <a:rPr lang="ru-RU" sz="1800" dirty="0" smtClean="0"/>
              <a:t>Зам. руководителя(10)</a:t>
            </a:r>
          </a:p>
          <a:p>
            <a:pPr>
              <a:buNone/>
            </a:pPr>
            <a:r>
              <a:rPr lang="ru-RU" sz="1800" dirty="0" smtClean="0"/>
              <a:t>Органы при правительстве</a:t>
            </a:r>
          </a:p>
          <a:p>
            <a:pPr>
              <a:buNone/>
            </a:pPr>
            <a:r>
              <a:rPr lang="ru-RU" sz="1800" dirty="0" smtClean="0"/>
              <a:t>Секретариат(9)</a:t>
            </a:r>
          </a:p>
          <a:p>
            <a:pPr>
              <a:buNone/>
            </a:pPr>
            <a:r>
              <a:rPr lang="ru-RU" sz="1800" dirty="0" smtClean="0"/>
              <a:t>Департаменты(22)</a:t>
            </a:r>
          </a:p>
          <a:p>
            <a:pPr>
              <a:buNone/>
            </a:pPr>
            <a:r>
              <a:rPr lang="ru-RU" sz="1800" dirty="0" smtClean="0"/>
              <a:t>Территориальные органы федеральных органов исполнительной власти              (в регионах)</a:t>
            </a:r>
            <a:endParaRPr lang="ru-RU" sz="1800" dirty="0"/>
          </a:p>
        </p:txBody>
      </p:sp>
      <p:pic>
        <p:nvPicPr>
          <p:cNvPr id="5" name="Picture 2" descr="Медведев Дмитрий Анатольевич"/>
          <p:cNvPicPr>
            <a:picLocks noChangeAspect="1" noChangeArrowheads="1"/>
          </p:cNvPicPr>
          <p:nvPr/>
        </p:nvPicPr>
        <p:blipFill>
          <a:blip r:embed="rId2" cstate="print"/>
          <a:srcRect/>
          <a:stretch>
            <a:fillRect/>
          </a:stretch>
        </p:blipFill>
        <p:spPr bwMode="auto">
          <a:xfrm>
            <a:off x="6228184" y="2060848"/>
            <a:ext cx="1857375" cy="2714625"/>
          </a:xfrm>
          <a:prstGeom prst="rect">
            <a:avLst/>
          </a:prstGeom>
          <a:noFill/>
          <a:ln w="9525">
            <a:noFill/>
            <a:miter lim="800000"/>
            <a:headEnd/>
            <a:tailEnd/>
          </a:ln>
        </p:spPr>
      </p:pic>
    </p:spTree>
    <p:extLst>
      <p:ext uri="{BB962C8B-B14F-4D97-AF65-F5344CB8AC3E}">
        <p14:creationId xmlns:p14="http://schemas.microsoft.com/office/powerpoint/2010/main" val="116743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1296144"/>
          </a:xfrm>
        </p:spPr>
        <p:txBody>
          <a:bodyPr>
            <a:normAutofit fontScale="90000"/>
          </a:bodyPr>
          <a:lstStyle/>
          <a:p>
            <a:r>
              <a:rPr lang="ru-RU" sz="3200" dirty="0" smtClean="0"/>
              <a:t>Функции государственного управления делят на общие и специфические. </a:t>
            </a:r>
            <a:endParaRPr lang="ru-RU" dirty="0"/>
          </a:p>
        </p:txBody>
      </p:sp>
      <p:sp>
        <p:nvSpPr>
          <p:cNvPr id="3" name="Подзаголовок 2"/>
          <p:cNvSpPr>
            <a:spLocks noGrp="1"/>
          </p:cNvSpPr>
          <p:nvPr>
            <p:ph type="subTitle" idx="1"/>
          </p:nvPr>
        </p:nvSpPr>
        <p:spPr>
          <a:xfrm>
            <a:off x="1907704" y="1772816"/>
            <a:ext cx="5904656" cy="4896544"/>
          </a:xfrm>
        </p:spPr>
        <p:txBody>
          <a:bodyPr>
            <a:noAutofit/>
          </a:bodyPr>
          <a:lstStyle/>
          <a:p>
            <a:pPr algn="just">
              <a:spcBef>
                <a:spcPts val="0"/>
              </a:spcBef>
            </a:pPr>
            <a:r>
              <a:rPr lang="ru-RU" i="1" dirty="0" smtClean="0"/>
              <a:t>Общие функции</a:t>
            </a:r>
            <a:r>
              <a:rPr lang="ru-RU" dirty="0" smtClean="0"/>
              <a:t> характерны для всех видов управления, к ним относятся: </a:t>
            </a:r>
          </a:p>
          <a:p>
            <a:pPr algn="just">
              <a:spcBef>
                <a:spcPts val="0"/>
              </a:spcBef>
              <a:buFont typeface="Symbol" pitchFamily="18" charset="2"/>
              <a:buChar char="-"/>
            </a:pPr>
            <a:r>
              <a:rPr lang="ru-RU" dirty="0" smtClean="0"/>
              <a:t>анализ,  </a:t>
            </a:r>
          </a:p>
          <a:p>
            <a:pPr algn="just">
              <a:spcBef>
                <a:spcPts val="0"/>
              </a:spcBef>
              <a:buFont typeface="Symbol" pitchFamily="18" charset="2"/>
              <a:buChar char="-"/>
            </a:pPr>
            <a:r>
              <a:rPr lang="ru-RU" dirty="0" err="1" smtClean="0"/>
              <a:t>целеполагание</a:t>
            </a:r>
            <a:r>
              <a:rPr lang="ru-RU" dirty="0" smtClean="0"/>
              <a:t>,  </a:t>
            </a:r>
          </a:p>
          <a:p>
            <a:pPr algn="just">
              <a:spcBef>
                <a:spcPts val="0"/>
              </a:spcBef>
              <a:buFont typeface="Symbol" pitchFamily="18" charset="2"/>
              <a:buChar char="-"/>
            </a:pPr>
            <a:r>
              <a:rPr lang="ru-RU" dirty="0" smtClean="0"/>
              <a:t>прогнозирование, </a:t>
            </a:r>
          </a:p>
          <a:p>
            <a:pPr algn="just">
              <a:spcBef>
                <a:spcPts val="0"/>
              </a:spcBef>
              <a:buFont typeface="Symbol" pitchFamily="18" charset="2"/>
              <a:buChar char="-"/>
            </a:pPr>
            <a:r>
              <a:rPr lang="ru-RU" dirty="0" smtClean="0"/>
              <a:t>планирование и программирование, организация, </a:t>
            </a:r>
          </a:p>
          <a:p>
            <a:pPr algn="just">
              <a:spcBef>
                <a:spcPts val="0"/>
              </a:spcBef>
              <a:buFont typeface="Symbol" pitchFamily="18" charset="2"/>
              <a:buChar char="-"/>
            </a:pPr>
            <a:r>
              <a:rPr lang="ru-RU" dirty="0" smtClean="0"/>
              <a:t>координация, </a:t>
            </a:r>
          </a:p>
          <a:p>
            <a:pPr algn="just">
              <a:spcBef>
                <a:spcPts val="0"/>
              </a:spcBef>
              <a:buFont typeface="Symbol" pitchFamily="18" charset="2"/>
              <a:buChar char="-"/>
            </a:pPr>
            <a:r>
              <a:rPr lang="ru-RU" dirty="0" smtClean="0"/>
              <a:t>мотивация (стимулирование), </a:t>
            </a:r>
          </a:p>
          <a:p>
            <a:pPr algn="just">
              <a:spcBef>
                <a:spcPts val="0"/>
              </a:spcBef>
              <a:buFont typeface="Symbol" pitchFamily="18" charset="2"/>
              <a:buChar char="-"/>
            </a:pPr>
            <a:r>
              <a:rPr lang="ru-RU" dirty="0" smtClean="0"/>
              <a:t>контроль, </a:t>
            </a:r>
          </a:p>
          <a:p>
            <a:pPr algn="just">
              <a:spcBef>
                <a:spcPts val="0"/>
              </a:spcBef>
              <a:buFont typeface="Symbol" pitchFamily="18" charset="2"/>
              <a:buChar char="-"/>
            </a:pPr>
            <a:r>
              <a:rPr lang="ru-RU" dirty="0" smtClean="0"/>
              <a:t>регулирование</a:t>
            </a:r>
            <a:r>
              <a:rPr lang="ru-RU" sz="3600" dirty="0" smtClean="0"/>
              <a:t>. </a:t>
            </a:r>
            <a:endParaRPr lang="ru-RU" sz="36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29600" cy="722344"/>
          </a:xfrm>
        </p:spPr>
        <p:txBody>
          <a:bodyPr>
            <a:normAutofit fontScale="90000"/>
          </a:bodyPr>
          <a:lstStyle/>
          <a:p>
            <a:pPr algn="ctr"/>
            <a:r>
              <a:rPr lang="ru-RU" dirty="0" smtClean="0">
                <a:solidFill>
                  <a:schemeClr val="tx1"/>
                </a:solidFill>
              </a:rPr>
              <a:t>Судебные органы</a:t>
            </a:r>
            <a:endParaRPr lang="ru-RU" dirty="0">
              <a:solidFill>
                <a:schemeClr val="tx1"/>
              </a:solidFill>
            </a:endParaRPr>
          </a:p>
        </p:txBody>
      </p:sp>
      <p:sp>
        <p:nvSpPr>
          <p:cNvPr id="3" name="Содержимое 2"/>
          <p:cNvSpPr>
            <a:spLocks noGrp="1"/>
          </p:cNvSpPr>
          <p:nvPr>
            <p:ph idx="1"/>
          </p:nvPr>
        </p:nvSpPr>
        <p:spPr>
          <a:xfrm>
            <a:off x="179512" y="1268760"/>
            <a:ext cx="8507288" cy="5112568"/>
          </a:xfrm>
        </p:spPr>
        <p:txBody>
          <a:bodyPr>
            <a:normAutofit fontScale="47500" lnSpcReduction="20000"/>
          </a:bodyPr>
          <a:lstStyle/>
          <a:p>
            <a:pPr>
              <a:buNone/>
            </a:pPr>
            <a:r>
              <a:rPr lang="ru-RU" sz="4200" dirty="0" smtClean="0"/>
              <a:t>- Конституционный суд РФ</a:t>
            </a:r>
          </a:p>
          <a:p>
            <a:pPr>
              <a:buNone/>
            </a:pPr>
            <a:r>
              <a:rPr lang="ru-RU" sz="4200" dirty="0" smtClean="0"/>
              <a:t>- Суды общей юрисдикции</a:t>
            </a:r>
          </a:p>
          <a:p>
            <a:pPr>
              <a:buNone/>
            </a:pPr>
            <a:r>
              <a:rPr lang="ru-RU" sz="4200" dirty="0" smtClean="0"/>
              <a:t>-верховный суд( коллегия по гражданским делам, уголовным</a:t>
            </a:r>
          </a:p>
          <a:p>
            <a:pPr>
              <a:buNone/>
            </a:pPr>
            <a:r>
              <a:rPr lang="ru-RU" sz="4200" dirty="0" smtClean="0"/>
              <a:t>административным, апелляционная коллегия, военная)</a:t>
            </a:r>
          </a:p>
          <a:p>
            <a:pPr>
              <a:buNone/>
            </a:pPr>
            <a:r>
              <a:rPr lang="ru-RU" sz="4200" dirty="0" smtClean="0"/>
              <a:t>- военные суды (гарнизонные, окружные, флотские)</a:t>
            </a:r>
          </a:p>
          <a:p>
            <a:pPr>
              <a:buNone/>
            </a:pPr>
            <a:r>
              <a:rPr lang="ru-RU" sz="4200" dirty="0" smtClean="0"/>
              <a:t>Верховные суды республик.</a:t>
            </a:r>
          </a:p>
          <a:p>
            <a:pPr>
              <a:buNone/>
            </a:pPr>
            <a:r>
              <a:rPr lang="ru-RU" sz="4200" dirty="0" smtClean="0"/>
              <a:t>Краевые, областные суды.</a:t>
            </a:r>
          </a:p>
          <a:p>
            <a:pPr>
              <a:buNone/>
            </a:pPr>
            <a:r>
              <a:rPr lang="ru-RU" sz="4200" dirty="0" smtClean="0"/>
              <a:t>Районные суды.</a:t>
            </a:r>
          </a:p>
          <a:p>
            <a:pPr>
              <a:buNone/>
            </a:pPr>
            <a:r>
              <a:rPr lang="ru-RU" sz="4200" dirty="0" smtClean="0"/>
              <a:t>Городские суды.</a:t>
            </a:r>
          </a:p>
          <a:p>
            <a:pPr>
              <a:buNone/>
            </a:pPr>
            <a:r>
              <a:rPr lang="ru-RU" sz="4200" dirty="0" smtClean="0"/>
              <a:t>-военные суды(гарнизонные, окружные, флотские)</a:t>
            </a:r>
          </a:p>
          <a:p>
            <a:pPr>
              <a:buNone/>
            </a:pPr>
            <a:endParaRPr lang="ru-RU" sz="4200" dirty="0" smtClean="0"/>
          </a:p>
          <a:p>
            <a:r>
              <a:rPr lang="ru-RU" sz="4200" dirty="0" smtClean="0"/>
              <a:t>4инстанция)Арбитражный суд.</a:t>
            </a:r>
          </a:p>
          <a:p>
            <a:r>
              <a:rPr lang="ru-RU" sz="4200" dirty="0" smtClean="0"/>
              <a:t>3инстанция)Арбитражные суды округов</a:t>
            </a:r>
          </a:p>
          <a:p>
            <a:r>
              <a:rPr lang="ru-RU" sz="4200" dirty="0" smtClean="0"/>
              <a:t>2инстанция)Арбитражные апелляционные суды.</a:t>
            </a:r>
          </a:p>
          <a:p>
            <a:r>
              <a:rPr lang="ru-RU" sz="4200" dirty="0" smtClean="0"/>
              <a:t>1инстанция)Арбитражные суды субъектов</a:t>
            </a:r>
          </a:p>
          <a:p>
            <a:endParaRPr lang="ru-RU" dirty="0"/>
          </a:p>
        </p:txBody>
      </p:sp>
    </p:spTree>
    <p:extLst>
      <p:ext uri="{BB962C8B-B14F-4D97-AF65-F5344CB8AC3E}">
        <p14:creationId xmlns:p14="http://schemas.microsoft.com/office/powerpoint/2010/main" val="3132727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2051"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2052"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2061"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Прямоугольник 10"/>
          <p:cNvSpPr>
            <a:spLocks noChangeArrowheads="1"/>
          </p:cNvSpPr>
          <p:nvPr/>
        </p:nvSpPr>
        <p:spPr bwMode="auto">
          <a:xfrm>
            <a:off x="250825" y="2163763"/>
            <a:ext cx="87137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ctr" fontAlgn="base">
              <a:lnSpc>
                <a:spcPct val="80000"/>
              </a:lnSpc>
              <a:spcBef>
                <a:spcPct val="0"/>
              </a:spcBef>
              <a:spcAft>
                <a:spcPct val="0"/>
              </a:spcAft>
            </a:pPr>
            <a:r>
              <a:rPr lang="ru-RU" sz="3200" b="1" smtClean="0">
                <a:solidFill>
                  <a:srgbClr val="000000"/>
                </a:solidFill>
                <a:latin typeface="Times New Roman" pitchFamily="18" charset="0"/>
              </a:rPr>
              <a:t>Система государственного управления</a:t>
            </a:r>
          </a:p>
          <a:p>
            <a:pPr marL="609600" indent="-609600" algn="ctr" fontAlgn="base">
              <a:lnSpc>
                <a:spcPct val="80000"/>
              </a:lnSpc>
              <a:spcBef>
                <a:spcPct val="0"/>
              </a:spcBef>
              <a:spcAft>
                <a:spcPct val="0"/>
              </a:spcAft>
            </a:pPr>
            <a:endParaRPr lang="ru-RU" sz="3200" b="1" smtClean="0">
              <a:solidFill>
                <a:srgbClr val="000000"/>
              </a:solidFill>
              <a:latin typeface="Times New Roman" pitchFamily="18" charset="0"/>
            </a:endParaRP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Система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Субъект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Объект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Процесс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Цели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Методы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Виды государственного управления</a:t>
            </a:r>
          </a:p>
          <a:p>
            <a:pPr marL="609600" indent="-609600" fontAlgn="base">
              <a:lnSpc>
                <a:spcPct val="80000"/>
              </a:lnSpc>
              <a:spcBef>
                <a:spcPct val="0"/>
              </a:spcBef>
              <a:spcAft>
                <a:spcPct val="0"/>
              </a:spcAft>
              <a:buFontTx/>
              <a:buAutoNum type="arabicPeriod"/>
            </a:pPr>
            <a:r>
              <a:rPr lang="ru-RU" sz="3200" smtClean="0">
                <a:solidFill>
                  <a:srgbClr val="000000"/>
                </a:solidFill>
                <a:latin typeface="Times New Roman" pitchFamily="18" charset="0"/>
              </a:rPr>
              <a:t>Функции государственного управления</a:t>
            </a:r>
          </a:p>
        </p:txBody>
      </p:sp>
    </p:spTree>
    <p:extLst>
      <p:ext uri="{BB962C8B-B14F-4D97-AF65-F5344CB8AC3E}">
        <p14:creationId xmlns:p14="http://schemas.microsoft.com/office/powerpoint/2010/main" val="8319016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ead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7812087"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1331913" y="0"/>
            <a:ext cx="0" cy="1700213"/>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3076" name="Line 6"/>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3077" name="Rectangle 9"/>
          <p:cNvSpPr>
            <a:spLocks noChangeArrowheads="1"/>
          </p:cNvSpPr>
          <p:nvPr/>
        </p:nvSpPr>
        <p:spPr bwMode="auto">
          <a:xfrm>
            <a:off x="1403350" y="1412875"/>
            <a:ext cx="72009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lang="ru-RU" sz="3000" smtClean="0">
              <a:solidFill>
                <a:srgbClr val="000000"/>
              </a:solidFill>
            </a:endParaRPr>
          </a:p>
        </p:txBody>
      </p:sp>
      <p:sp>
        <p:nvSpPr>
          <p:cNvPr id="3078" name="Rectangle 10"/>
          <p:cNvSpPr>
            <a:spLocks noChangeArrowheads="1"/>
          </p:cNvSpPr>
          <p:nvPr/>
        </p:nvSpPr>
        <p:spPr bwMode="auto">
          <a:xfrm>
            <a:off x="395288" y="2420938"/>
            <a:ext cx="83534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pPr>
            <a:endParaRPr lang="ru-RU" sz="2600" smtClean="0">
              <a:solidFill>
                <a:srgbClr val="000000"/>
              </a:solidFill>
            </a:endParaRPr>
          </a:p>
        </p:txBody>
      </p:sp>
      <p:sp>
        <p:nvSpPr>
          <p:cNvPr id="3079" name="Rectangle 20"/>
          <p:cNvSpPr>
            <a:spLocks noGrp="1" noChangeArrowheads="1"/>
          </p:cNvSpPr>
          <p:nvPr>
            <p:ph type="title"/>
          </p:nvPr>
        </p:nvSpPr>
        <p:spPr>
          <a:xfrm>
            <a:off x="395288" y="1341438"/>
            <a:ext cx="8229600" cy="719137"/>
          </a:xfrm>
        </p:spPr>
        <p:txBody>
          <a:bodyPr/>
          <a:lstStyle/>
          <a:p>
            <a:pPr eaLnBrk="1" hangingPunct="1"/>
            <a:r>
              <a:rPr lang="ru-RU" sz="2800" b="1" smtClean="0">
                <a:latin typeface="Times New Roman" pitchFamily="18" charset="0"/>
              </a:rPr>
              <a:t>Система государственного управления</a:t>
            </a:r>
          </a:p>
        </p:txBody>
      </p:sp>
      <p:sp>
        <p:nvSpPr>
          <p:cNvPr id="3080" name="Rectangle 21"/>
          <p:cNvSpPr>
            <a:spLocks noGrp="1" noChangeArrowheads="1"/>
          </p:cNvSpPr>
          <p:nvPr>
            <p:ph type="body" idx="1"/>
          </p:nvPr>
        </p:nvSpPr>
        <p:spPr>
          <a:xfrm>
            <a:off x="395288" y="2852738"/>
            <a:ext cx="8229600" cy="4525962"/>
          </a:xfrm>
        </p:spPr>
        <p:txBody>
          <a:bodyPr/>
          <a:lstStyle/>
          <a:p>
            <a:pPr algn="just" eaLnBrk="1" hangingPunct="1"/>
            <a:r>
              <a:rPr lang="ru-RU" smtClean="0">
                <a:latin typeface="Times New Roman" pitchFamily="18" charset="0"/>
              </a:rPr>
              <a:t>взаимодействие управляющей подсистемы и управляемой подсистем</a:t>
            </a:r>
          </a:p>
          <a:p>
            <a:pPr algn="just" eaLnBrk="1" hangingPunct="1"/>
            <a:endParaRPr lang="ru-RU" smtClean="0">
              <a:latin typeface="Times New Roman" pitchFamily="18" charset="0"/>
            </a:endParaRPr>
          </a:p>
          <a:p>
            <a:pPr algn="just" eaLnBrk="1" hangingPunct="1"/>
            <a:r>
              <a:rPr lang="ru-RU" smtClean="0">
                <a:latin typeface="Times New Roman" pitchFamily="18" charset="0"/>
              </a:rPr>
              <a:t>совокупность целей, видов, принципов, методов, функций, с помощью которых осуществляется управленческое воздействие</a:t>
            </a:r>
          </a:p>
        </p:txBody>
      </p:sp>
      <p:graphicFrame>
        <p:nvGraphicFramePr>
          <p:cNvPr id="12" name="Таблица 11"/>
          <p:cNvGraphicFramePr>
            <a:graphicFrameLocks noGrp="1"/>
          </p:cNvGraphicFramePr>
          <p:nvPr/>
        </p:nvGraphicFramePr>
        <p:xfrm>
          <a:off x="719138" y="0"/>
          <a:ext cx="8424862" cy="2103438"/>
        </p:xfrm>
        <a:graphic>
          <a:graphicData uri="http://schemas.openxmlformats.org/drawingml/2006/table">
            <a:tbl>
              <a:tblPr firstRow="1" bandRow="1">
                <a:tableStyleId>{5C22544A-7EE6-4342-B048-85BDC9FD1C3A}</a:tableStyleId>
              </a:tblPr>
              <a:tblGrid>
                <a:gridCol w="2719671"/>
                <a:gridCol w="5705191"/>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3089" name="Рисунок 12" descr="гер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153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4099"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4100"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4109"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Прямоугольник 10"/>
          <p:cNvSpPr>
            <a:spLocks noChangeArrowheads="1"/>
          </p:cNvSpPr>
          <p:nvPr/>
        </p:nvSpPr>
        <p:spPr bwMode="auto">
          <a:xfrm>
            <a:off x="539750" y="2205038"/>
            <a:ext cx="8424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ru-RU" sz="3200" b="1" smtClean="0">
                <a:solidFill>
                  <a:srgbClr val="000000"/>
                </a:solidFill>
                <a:latin typeface="Times New Roman" pitchFamily="18" charset="0"/>
              </a:rPr>
              <a:t>Субъект государственного управления</a:t>
            </a:r>
            <a:endParaRPr lang="ru-RU" sz="3200" smtClean="0">
              <a:solidFill>
                <a:srgbClr val="000000"/>
              </a:solidFill>
            </a:endParaRPr>
          </a:p>
        </p:txBody>
      </p:sp>
      <p:sp>
        <p:nvSpPr>
          <p:cNvPr id="4111" name="Прямоугольник 11"/>
          <p:cNvSpPr>
            <a:spLocks noChangeArrowheads="1"/>
          </p:cNvSpPr>
          <p:nvPr/>
        </p:nvSpPr>
        <p:spPr bwMode="auto">
          <a:xfrm>
            <a:off x="539750" y="2924175"/>
            <a:ext cx="82089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buFont typeface="Symbol" pitchFamily="18" charset="2"/>
              <a:buChar char="-"/>
            </a:pPr>
            <a:r>
              <a:rPr lang="ru-RU" sz="2400" smtClean="0">
                <a:solidFill>
                  <a:srgbClr val="000000"/>
                </a:solidFill>
                <a:latin typeface="Times New Roman" pitchFamily="18" charset="0"/>
              </a:rPr>
              <a:t> субъекты общественного управления (государственного управления в широком смысле слова): система органов государственного управления, все множество политических, общественных, профессиональных партий, движений, союзов, ассоциаций, объединений, лоббисты, СМИ, негосударственные организации, каждый гражданин</a:t>
            </a:r>
          </a:p>
          <a:p>
            <a:pPr algn="just" fontAlgn="base">
              <a:spcBef>
                <a:spcPct val="0"/>
              </a:spcBef>
              <a:spcAft>
                <a:spcPct val="0"/>
              </a:spcAft>
              <a:buFont typeface="Symbol" pitchFamily="18" charset="2"/>
              <a:buChar char="-"/>
            </a:pPr>
            <a:r>
              <a:rPr lang="ru-RU" sz="2400" smtClean="0">
                <a:solidFill>
                  <a:srgbClr val="000000"/>
                </a:solidFill>
                <a:latin typeface="Times New Roman" pitchFamily="18" charset="0"/>
              </a:rPr>
              <a:t> субъекты государственного управления (в узком смысле слова): законодательные, исполнительные, судебные органы управления на федеральном, региональном и местном уровнях управления</a:t>
            </a:r>
          </a:p>
        </p:txBody>
      </p:sp>
    </p:spTree>
    <p:extLst>
      <p:ext uri="{BB962C8B-B14F-4D97-AF65-F5344CB8AC3E}">
        <p14:creationId xmlns:p14="http://schemas.microsoft.com/office/powerpoint/2010/main" val="12935155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5123"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5124"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5133"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Прямоугольник 9"/>
          <p:cNvSpPr>
            <a:spLocks noChangeArrowheads="1"/>
          </p:cNvSpPr>
          <p:nvPr/>
        </p:nvSpPr>
        <p:spPr bwMode="auto">
          <a:xfrm>
            <a:off x="395288" y="2205038"/>
            <a:ext cx="8569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800" b="1" smtClean="0">
                <a:solidFill>
                  <a:srgbClr val="000000"/>
                </a:solidFill>
                <a:latin typeface="Times New Roman" pitchFamily="18" charset="0"/>
              </a:rPr>
              <a:t>Объект государственного управления</a:t>
            </a:r>
            <a:endParaRPr lang="ru-RU" sz="2800" smtClean="0">
              <a:solidFill>
                <a:srgbClr val="000000"/>
              </a:solidFill>
            </a:endParaRPr>
          </a:p>
        </p:txBody>
      </p:sp>
      <p:sp>
        <p:nvSpPr>
          <p:cNvPr id="5135" name="Прямоугольник 10"/>
          <p:cNvSpPr>
            <a:spLocks noChangeArrowheads="1"/>
          </p:cNvSpPr>
          <p:nvPr/>
        </p:nvSpPr>
        <p:spPr bwMode="auto">
          <a:xfrm>
            <a:off x="971550" y="2924175"/>
            <a:ext cx="7777163"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ct val="0"/>
              </a:spcBef>
              <a:spcAft>
                <a:spcPct val="0"/>
              </a:spcAft>
              <a:buFont typeface="Symbol" pitchFamily="18" charset="2"/>
              <a:buChar char="-"/>
            </a:pPr>
            <a:r>
              <a:rPr lang="ru-RU" sz="2800" smtClean="0">
                <a:solidFill>
                  <a:srgbClr val="000000"/>
                </a:solidFill>
                <a:latin typeface="Times New Roman" pitchFamily="18" charset="0"/>
              </a:rPr>
              <a:t> первичный элемент управляемой подсистемы социально-экономической системы – человек</a:t>
            </a:r>
          </a:p>
          <a:p>
            <a:pPr algn="just" fontAlgn="base">
              <a:lnSpc>
                <a:spcPct val="90000"/>
              </a:lnSpc>
              <a:spcBef>
                <a:spcPct val="0"/>
              </a:spcBef>
              <a:spcAft>
                <a:spcPct val="0"/>
              </a:spcAft>
              <a:buFont typeface="Symbol" pitchFamily="18" charset="2"/>
              <a:buChar char="-"/>
            </a:pPr>
            <a:endParaRPr lang="ru-RU" sz="2800" smtClean="0">
              <a:solidFill>
                <a:srgbClr val="000000"/>
              </a:solidFill>
              <a:latin typeface="Times New Roman" pitchFamily="18" charset="0"/>
            </a:endParaRPr>
          </a:p>
          <a:p>
            <a:pPr algn="just" fontAlgn="base">
              <a:lnSpc>
                <a:spcPct val="90000"/>
              </a:lnSpc>
              <a:spcBef>
                <a:spcPct val="0"/>
              </a:spcBef>
              <a:spcAft>
                <a:spcPct val="0"/>
              </a:spcAft>
              <a:buFont typeface="Symbol" pitchFamily="18" charset="2"/>
              <a:buChar char="-"/>
            </a:pPr>
            <a:r>
              <a:rPr lang="ru-RU" sz="2800" smtClean="0">
                <a:solidFill>
                  <a:srgbClr val="000000"/>
                </a:solidFill>
                <a:latin typeface="Times New Roman" pitchFamily="18" charset="0"/>
              </a:rPr>
              <a:t> в зависимости от выбранных классификационных признаков элементами управляемой подсистемы являются отрасли, регионы, организационные формы различной формы собственности и т.п.</a:t>
            </a:r>
          </a:p>
        </p:txBody>
      </p:sp>
    </p:spTree>
    <p:extLst>
      <p:ext uri="{BB962C8B-B14F-4D97-AF65-F5344CB8AC3E}">
        <p14:creationId xmlns:p14="http://schemas.microsoft.com/office/powerpoint/2010/main" val="27815648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6147"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6148"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6157"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Прямоугольник 10"/>
          <p:cNvSpPr>
            <a:spLocks noChangeArrowheads="1"/>
          </p:cNvSpPr>
          <p:nvPr/>
        </p:nvSpPr>
        <p:spPr bwMode="auto">
          <a:xfrm>
            <a:off x="900113" y="2276475"/>
            <a:ext cx="8064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3200" b="1" smtClean="0">
                <a:solidFill>
                  <a:srgbClr val="000000"/>
                </a:solidFill>
                <a:latin typeface="Times New Roman" pitchFamily="18" charset="0"/>
              </a:rPr>
              <a:t>Процесс государственного управления</a:t>
            </a:r>
            <a:endParaRPr lang="ru-RU" sz="3200" smtClean="0">
              <a:solidFill>
                <a:srgbClr val="000000"/>
              </a:solidFill>
            </a:endParaRPr>
          </a:p>
        </p:txBody>
      </p:sp>
      <p:sp>
        <p:nvSpPr>
          <p:cNvPr id="6159" name="Прямоугольник 11"/>
          <p:cNvSpPr>
            <a:spLocks noChangeArrowheads="1"/>
          </p:cNvSpPr>
          <p:nvPr/>
        </p:nvSpPr>
        <p:spPr bwMode="auto">
          <a:xfrm>
            <a:off x="827088" y="3068638"/>
            <a:ext cx="72739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ru-RU" sz="2400" smtClean="0">
                <a:solidFill>
                  <a:srgbClr val="000000"/>
                </a:solidFill>
                <a:latin typeface="Times New Roman" pitchFamily="18" charset="0"/>
              </a:rPr>
              <a:t>Управление – это «процесс осуществления определенного типа взаимосвязанных действий по формированию и использованию ресурсов организации для достижения ею своих целей» (Менеджмент: человек, стратегия, организация, процесс: Учебник, - М.: Изд-во МГУ, 1995)</a:t>
            </a:r>
          </a:p>
          <a:p>
            <a:pPr algn="just" fontAlgn="base">
              <a:spcBef>
                <a:spcPct val="0"/>
              </a:spcBef>
              <a:spcAft>
                <a:spcPct val="0"/>
              </a:spcAft>
            </a:pPr>
            <a:endParaRPr lang="ru-RU" sz="2400" smtClean="0">
              <a:solidFill>
                <a:srgbClr val="000000"/>
              </a:solidFill>
              <a:latin typeface="Times New Roman" pitchFamily="18" charset="0"/>
            </a:endParaRPr>
          </a:p>
          <a:p>
            <a:pPr algn="just" fontAlgn="base">
              <a:spcBef>
                <a:spcPct val="0"/>
              </a:spcBef>
              <a:spcAft>
                <a:spcPct val="0"/>
              </a:spcAft>
            </a:pPr>
            <a:r>
              <a:rPr lang="ru-RU" sz="2400" smtClean="0">
                <a:solidFill>
                  <a:srgbClr val="000000"/>
                </a:solidFill>
                <a:latin typeface="Times New Roman" pitchFamily="18" charset="0"/>
              </a:rPr>
              <a:t>Управленческий процесс – это совокупность логически взаимосвязанных стадий, которые образуют единое целое</a:t>
            </a:r>
          </a:p>
        </p:txBody>
      </p:sp>
    </p:spTree>
    <p:extLst>
      <p:ext uri="{BB962C8B-B14F-4D97-AF65-F5344CB8AC3E}">
        <p14:creationId xmlns:p14="http://schemas.microsoft.com/office/powerpoint/2010/main" val="14893458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7171"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7172"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7181"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Прямоугольник 9"/>
          <p:cNvSpPr>
            <a:spLocks noChangeArrowheads="1"/>
          </p:cNvSpPr>
          <p:nvPr/>
        </p:nvSpPr>
        <p:spPr bwMode="auto">
          <a:xfrm>
            <a:off x="539750" y="23495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3200" smtClean="0">
                <a:solidFill>
                  <a:srgbClr val="000000"/>
                </a:solidFill>
                <a:latin typeface="Times New Roman" pitchFamily="18" charset="0"/>
              </a:rPr>
              <a:t>Этапы процесса управления</a:t>
            </a:r>
            <a:endParaRPr lang="ru-RU" sz="3200" smtClean="0">
              <a:solidFill>
                <a:srgbClr val="000000"/>
              </a:solidFill>
            </a:endParaRPr>
          </a:p>
        </p:txBody>
      </p:sp>
      <p:sp>
        <p:nvSpPr>
          <p:cNvPr id="7183" name="Прямоугольник 10"/>
          <p:cNvSpPr>
            <a:spLocks noChangeArrowheads="1"/>
          </p:cNvSpPr>
          <p:nvPr/>
        </p:nvSpPr>
        <p:spPr bwMode="auto">
          <a:xfrm>
            <a:off x="250825" y="2852738"/>
            <a:ext cx="8893175"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80000"/>
              </a:lnSpc>
              <a:spcBef>
                <a:spcPct val="0"/>
              </a:spcBef>
              <a:spcAft>
                <a:spcPct val="0"/>
              </a:spcAft>
            </a:pPr>
            <a:r>
              <a:rPr lang="ru-RU" sz="2800" smtClean="0">
                <a:solidFill>
                  <a:srgbClr val="000000"/>
                </a:solidFill>
                <a:latin typeface="Times New Roman" pitchFamily="18" charset="0"/>
              </a:rPr>
              <a:t>ТРИ этапа: 1) анализ возникшей проблемы и формулировка задачи, подлежащей решению, анализ обстановки, формирование множества вариантов решения задачи; 2) оценка и отбор «приемлемых» вариантов решения, отбор окончательного варианта; 3) реализация принятого решения, контроль за исполнением, оценка эффективности решения (Организация управления общественным производством. Под ред. Г.Х.Попова, Г.А.Джавадова, М.Изд-во Моск.ун-та, 1979)</a:t>
            </a:r>
          </a:p>
          <a:p>
            <a:pPr algn="just" fontAlgn="base">
              <a:lnSpc>
                <a:spcPct val="80000"/>
              </a:lnSpc>
              <a:spcBef>
                <a:spcPct val="0"/>
              </a:spcBef>
              <a:spcAft>
                <a:spcPct val="0"/>
              </a:spcAft>
            </a:pPr>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41300729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8195"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8196"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8205"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Прямоугольник 9"/>
          <p:cNvSpPr>
            <a:spLocks noChangeArrowheads="1"/>
          </p:cNvSpPr>
          <p:nvPr/>
        </p:nvSpPr>
        <p:spPr bwMode="auto">
          <a:xfrm>
            <a:off x="539750" y="2205038"/>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3200" smtClean="0">
                <a:solidFill>
                  <a:srgbClr val="000000"/>
                </a:solidFill>
                <a:latin typeface="Times New Roman" pitchFamily="18" charset="0"/>
              </a:rPr>
              <a:t>Этапы процесса управления</a:t>
            </a:r>
            <a:endParaRPr lang="ru-RU" sz="3200" smtClean="0">
              <a:solidFill>
                <a:srgbClr val="000000"/>
              </a:solidFill>
            </a:endParaRPr>
          </a:p>
        </p:txBody>
      </p:sp>
      <p:sp>
        <p:nvSpPr>
          <p:cNvPr id="8207" name="Прямоугольник 10"/>
          <p:cNvSpPr>
            <a:spLocks noChangeArrowheads="1"/>
          </p:cNvSpPr>
          <p:nvPr/>
        </p:nvSpPr>
        <p:spPr bwMode="auto">
          <a:xfrm>
            <a:off x="250825" y="2708275"/>
            <a:ext cx="8893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80000"/>
              </a:lnSpc>
              <a:spcBef>
                <a:spcPct val="0"/>
              </a:spcBef>
              <a:spcAft>
                <a:spcPct val="0"/>
              </a:spcAft>
            </a:pPr>
            <a:endParaRPr lang="ru-RU" smtClean="0">
              <a:solidFill>
                <a:srgbClr val="000000"/>
              </a:solidFill>
              <a:latin typeface="Times New Roman" pitchFamily="18" charset="0"/>
            </a:endParaRPr>
          </a:p>
          <a:p>
            <a:pPr algn="just" fontAlgn="base">
              <a:lnSpc>
                <a:spcPct val="80000"/>
              </a:lnSpc>
              <a:spcBef>
                <a:spcPct val="0"/>
              </a:spcBef>
              <a:spcAft>
                <a:spcPct val="0"/>
              </a:spcAft>
            </a:pPr>
            <a:r>
              <a:rPr lang="ru-RU" sz="2400" smtClean="0">
                <a:solidFill>
                  <a:srgbClr val="000000"/>
                </a:solidFill>
                <a:latin typeface="Times New Roman" pitchFamily="18" charset="0"/>
              </a:rPr>
              <a:t>СЕМЬ стадий: 1) анализ и оценка управленческой ситуации; 2) прогнозирование и моделирование необходимых (и возможных) действий по сохранению и преобразованию состояния управленческой ситуации; 3) разработка предполагаемых правовых актов или организационных мероприятий; 4) обсуждение и принятие правовых актов и осуществление организационных мероприятий; 5) организация исполнения принятых решений (правовых и организационных); 6) контроль выполнения и оперативное информирование; 7) обобщение проведенной управленческой деятельности, оценка новой (результирующей) управленческой ситуации. (Атаманчук Г.В. Теория государственного управления. Курс лекций.- М.:Юрид.лит.,1997)</a:t>
            </a:r>
          </a:p>
          <a:p>
            <a:pPr algn="just" fontAlgn="base">
              <a:lnSpc>
                <a:spcPct val="80000"/>
              </a:lnSpc>
              <a:spcBef>
                <a:spcPct val="0"/>
              </a:spcBef>
              <a:spcAft>
                <a:spcPct val="0"/>
              </a:spcAft>
            </a:pPr>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2721287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9219"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9220"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9229"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Прямоугольник 9"/>
          <p:cNvSpPr>
            <a:spLocks noChangeArrowheads="1"/>
          </p:cNvSpPr>
          <p:nvPr/>
        </p:nvSpPr>
        <p:spPr bwMode="auto">
          <a:xfrm>
            <a:off x="539750" y="21336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3200" smtClean="0">
                <a:solidFill>
                  <a:srgbClr val="000000"/>
                </a:solidFill>
                <a:latin typeface="Times New Roman" pitchFamily="18" charset="0"/>
              </a:rPr>
              <a:t>Этапы процесса управления</a:t>
            </a:r>
            <a:endParaRPr lang="ru-RU" sz="3200" smtClean="0">
              <a:solidFill>
                <a:srgbClr val="000000"/>
              </a:solidFill>
            </a:endParaRPr>
          </a:p>
        </p:txBody>
      </p:sp>
      <p:sp>
        <p:nvSpPr>
          <p:cNvPr id="9231" name="Прямоугольник 10"/>
          <p:cNvSpPr>
            <a:spLocks noChangeArrowheads="1"/>
          </p:cNvSpPr>
          <p:nvPr/>
        </p:nvSpPr>
        <p:spPr bwMode="auto">
          <a:xfrm>
            <a:off x="250825" y="2565400"/>
            <a:ext cx="88931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80000"/>
              </a:lnSpc>
              <a:spcBef>
                <a:spcPct val="0"/>
              </a:spcBef>
              <a:spcAft>
                <a:spcPct val="0"/>
              </a:spcAft>
            </a:pPr>
            <a:endParaRPr lang="ru-RU" smtClean="0">
              <a:solidFill>
                <a:srgbClr val="000000"/>
              </a:solidFill>
              <a:latin typeface="Times New Roman" pitchFamily="18" charset="0"/>
            </a:endParaRPr>
          </a:p>
          <a:p>
            <a:pPr algn="just" fontAlgn="base">
              <a:lnSpc>
                <a:spcPct val="80000"/>
              </a:lnSpc>
              <a:spcBef>
                <a:spcPct val="0"/>
              </a:spcBef>
              <a:spcAft>
                <a:spcPct val="0"/>
              </a:spcAft>
            </a:pPr>
            <a:r>
              <a:rPr lang="ru-RU" sz="2400" smtClean="0">
                <a:solidFill>
                  <a:srgbClr val="000000"/>
                </a:solidFill>
                <a:latin typeface="Times New Roman" pitchFamily="18" charset="0"/>
              </a:rPr>
              <a:t>ДЕВЯТЬ этапов : 1) сбор и обработка информации; 2) целеопределение (постановка целей); 3) выработка стратегических установок и критериев развития; 4) оценка потенциала и ресурса развития; 5) разработка концепции комплексного социально-экономического развития муниципального образования; 6) разработка и принятие программы комплексного социально-экономического развития муниципального образования; 7) разработка и принятие бюджета развития; 8) исполнение бюджета развития в соответствии с программой комплексного социально-экономического развития; 9) контроль, сбор и обработка информации и выработка предложений по корректировке бюджета (программы, концепции) (Воронин А.Г., Лапин В.А., Широков А.Н. Основы управления хозяйством. Учебное пособие. – М.: Дело, 1998)</a:t>
            </a:r>
          </a:p>
        </p:txBody>
      </p:sp>
    </p:spTree>
    <p:extLst>
      <p:ext uri="{BB962C8B-B14F-4D97-AF65-F5344CB8AC3E}">
        <p14:creationId xmlns:p14="http://schemas.microsoft.com/office/powerpoint/2010/main" val="1431055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1331913" y="0"/>
            <a:ext cx="0" cy="1628775"/>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10243" name="Line 4"/>
          <p:cNvSpPr>
            <a:spLocks noChangeShapeType="1"/>
          </p:cNvSpPr>
          <p:nvPr/>
        </p:nvSpPr>
        <p:spPr bwMode="auto">
          <a:xfrm>
            <a:off x="0" y="1412875"/>
            <a:ext cx="9144000" cy="0"/>
          </a:xfrm>
          <a:prstGeom prst="line">
            <a:avLst/>
          </a:prstGeom>
          <a:noFill/>
          <a:ln w="28575">
            <a:solidFill>
              <a:srgbClr val="00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pic>
        <p:nvPicPr>
          <p:cNvPr id="10244" name="Рисунок 6"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nvGraphicFramePr>
        <p:xfrm>
          <a:off x="539750" y="0"/>
          <a:ext cx="8424863" cy="2103438"/>
        </p:xfrm>
        <a:graphic>
          <a:graphicData uri="http://schemas.openxmlformats.org/drawingml/2006/table">
            <a:tbl>
              <a:tblPr firstRow="1" bandRow="1">
                <a:tableStyleId>{5C22544A-7EE6-4342-B048-85BDC9FD1C3A}</a:tableStyleId>
              </a:tblPr>
              <a:tblGrid>
                <a:gridCol w="2719671"/>
                <a:gridCol w="5705192"/>
              </a:tblGrid>
              <a:tr h="2103438">
                <a:tc>
                  <a:txBody>
                    <a:bodyPr/>
                    <a:lstStyle/>
                    <a:p>
                      <a:endParaRPr lang="ru-RU" sz="1800" dirty="0"/>
                    </a:p>
                  </a:txBody>
                  <a:tcPr marL="91439" marR="91439" marT="45727" marB="45727"/>
                </a:tc>
                <a:tc>
                  <a:txBody>
                    <a:bodyPr/>
                    <a:lstStyle/>
                    <a:p>
                      <a:pPr algn="ctr"/>
                      <a:r>
                        <a:rPr lang="ru-RU" sz="6000" b="1" kern="1200" dirty="0" smtClean="0">
                          <a:solidFill>
                            <a:schemeClr val="tx2"/>
                          </a:solidFill>
                          <a:latin typeface="+mn-lt"/>
                          <a:ea typeface="+mn-ea"/>
                          <a:cs typeface="+mn-cs"/>
                        </a:rPr>
                        <a:t> </a:t>
                      </a:r>
                      <a:r>
                        <a:rPr lang="ru-RU" sz="1800" b="1" kern="1200" dirty="0" smtClean="0">
                          <a:solidFill>
                            <a:schemeClr val="tx2"/>
                          </a:solidFill>
                          <a:latin typeface="+mn-lt"/>
                          <a:ea typeface="+mn-ea"/>
                          <a:cs typeface="+mn-cs"/>
                        </a:rPr>
                        <a:t>ИРКУТСКИЙ ГОСУДАРСТВЕННЫЙ  УНИВЕРСИТЕТ</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Институт социальных наук</a:t>
                      </a:r>
                      <a:br>
                        <a:rPr lang="ru-RU" sz="1800" b="1" kern="1200" dirty="0" smtClean="0">
                          <a:solidFill>
                            <a:schemeClr val="tx2"/>
                          </a:solidFill>
                          <a:latin typeface="+mn-lt"/>
                          <a:ea typeface="+mn-ea"/>
                          <a:cs typeface="+mn-cs"/>
                        </a:rPr>
                      </a:br>
                      <a:r>
                        <a:rPr lang="ru-RU" sz="1800" b="1" kern="1200" dirty="0" smtClean="0">
                          <a:solidFill>
                            <a:schemeClr val="tx2"/>
                          </a:solidFill>
                          <a:latin typeface="+mn-lt"/>
                          <a:ea typeface="+mn-ea"/>
                          <a:cs typeface="+mn-cs"/>
                        </a:rPr>
                        <a:t>Кафедра государственного и муниципального управления</a:t>
                      </a:r>
                      <a:endParaRPr lang="ru-RU" sz="1800" dirty="0"/>
                    </a:p>
                  </a:txBody>
                  <a:tcPr marL="91439" marR="91439" marT="45727" marB="45727"/>
                </a:tc>
              </a:tr>
            </a:tbl>
          </a:graphicData>
        </a:graphic>
      </p:graphicFrame>
      <p:pic>
        <p:nvPicPr>
          <p:cNvPr id="10253" name="Рисунок 8"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2089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Прямоугольник 9"/>
          <p:cNvSpPr>
            <a:spLocks noChangeArrowheads="1"/>
          </p:cNvSpPr>
          <p:nvPr/>
        </p:nvSpPr>
        <p:spPr bwMode="auto">
          <a:xfrm>
            <a:off x="539750" y="2133600"/>
            <a:ext cx="8424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800" b="1" smtClean="0">
                <a:solidFill>
                  <a:srgbClr val="000000"/>
                </a:solidFill>
                <a:latin typeface="Times New Roman" pitchFamily="18" charset="0"/>
              </a:rPr>
              <a:t>Методы государственного управления</a:t>
            </a:r>
            <a:endParaRPr lang="ru-RU" sz="2800" smtClean="0">
              <a:solidFill>
                <a:srgbClr val="000000"/>
              </a:solidFill>
            </a:endParaRPr>
          </a:p>
        </p:txBody>
      </p:sp>
      <p:graphicFrame>
        <p:nvGraphicFramePr>
          <p:cNvPr id="11" name="Таблица 10"/>
          <p:cNvGraphicFramePr>
            <a:graphicFrameLocks noGrp="1"/>
          </p:cNvGraphicFramePr>
          <p:nvPr/>
        </p:nvGraphicFramePr>
        <p:xfrm>
          <a:off x="1116013" y="2708275"/>
          <a:ext cx="7127875" cy="4419600"/>
        </p:xfrm>
        <a:graphic>
          <a:graphicData uri="http://schemas.openxmlformats.org/drawingml/2006/table">
            <a:tbl>
              <a:tblPr/>
              <a:tblGrid>
                <a:gridCol w="2736202"/>
                <a:gridCol w="4391673"/>
              </a:tblGrid>
              <a:tr h="6581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Классификационный признак</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Виды методов</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13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масштаб применения</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общие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конкретные (частные)</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2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содержание</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экономические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социально-психологические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административные</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2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тип воздействия</a:t>
                      </a:r>
                      <a:endParaRPr kumimoji="0" lang="ru-RU" sz="2000" b="1" i="0" u="none" strike="noStrike" cap="none" normalizeH="0" baseline="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прямые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косвенные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опосредованные</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2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Субъект осуществления</a:t>
                      </a:r>
                      <a:endParaRPr kumimoji="0" lang="ru-RU" sz="2000" b="1" i="0" u="none" strike="noStrike" cap="none" normalizeH="0" baseline="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единоличные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коллегиальные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коллективные</a:t>
                      </a:r>
                      <a:endParaRPr kumimoji="0" lang="ru-RU" sz="2000" b="1" i="0" u="none" strike="noStrike" cap="none" normalizeH="0" baseline="0" dirty="0" smtClean="0">
                        <a:ln>
                          <a:noFill/>
                        </a:ln>
                        <a:solidFill>
                          <a:schemeClr val="tx1"/>
                        </a:solidFill>
                        <a:effectLst/>
                        <a:latin typeface="Times New Roman" pitchFamily="18" charset="0"/>
                      </a:endParaRPr>
                    </a:p>
                  </a:txBody>
                  <a:tcPr marL="91428" marR="914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5824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1048</TotalTime>
  <Words>5705</Words>
  <Application>Microsoft Office PowerPoint</Application>
  <PresentationFormat>Экран (4:3)</PresentationFormat>
  <Paragraphs>621</Paragraphs>
  <Slides>137</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137</vt:i4>
      </vt:variant>
    </vt:vector>
  </HeadingPairs>
  <TitlesOfParts>
    <vt:vector size="146" baseType="lpstr">
      <vt:lpstr>Апекс</vt:lpstr>
      <vt:lpstr>Глобус</vt:lpstr>
      <vt:lpstr>Открытая</vt:lpstr>
      <vt:lpstr>Вершина горы</vt:lpstr>
      <vt:lpstr>Поток</vt:lpstr>
      <vt:lpstr>Оформление по умолчанию</vt:lpstr>
      <vt:lpstr>Интеграл</vt:lpstr>
      <vt:lpstr>1_Апекс</vt:lpstr>
      <vt:lpstr>Бумажная</vt:lpstr>
      <vt:lpstr>Общая характеристика системы государственного управления </vt:lpstr>
      <vt:lpstr>В узком смысле </vt:lpstr>
      <vt:lpstr>В широкой трактовке </vt:lpstr>
      <vt:lpstr>субъекты государственного управления </vt:lpstr>
      <vt:lpstr>объекты государственного управления </vt:lpstr>
      <vt:lpstr>особые свойства государственного управления </vt:lpstr>
      <vt:lpstr>особые свойства государственного управления </vt:lpstr>
      <vt:lpstr>Цели государственного управления </vt:lpstr>
      <vt:lpstr>Функции государственного управления делят на общие и специфические. </vt:lpstr>
      <vt:lpstr>Функции государственного управления делят на общие и специфические. </vt:lpstr>
      <vt:lpstr>Ресурсы государственного управления  </vt:lpstr>
      <vt:lpstr>Государственная гражданская служба </vt:lpstr>
      <vt:lpstr>Государственные должности </vt:lpstr>
      <vt:lpstr>Сокращение госслужащих</vt:lpstr>
      <vt:lpstr>Сущностные характеристики государства как субъекта управления</vt:lpstr>
      <vt:lpstr>Государство</vt:lpstr>
      <vt:lpstr>Признаки государства</vt:lpstr>
      <vt:lpstr>Основные функции государства</vt:lpstr>
      <vt:lpstr>Виды управления</vt:lpstr>
      <vt:lpstr>Презентация PowerPoint</vt:lpstr>
      <vt:lpstr>Государственное управление</vt:lpstr>
      <vt:lpstr>Основы государственного управления</vt:lpstr>
      <vt:lpstr>Государство как субъект управления</vt:lpstr>
      <vt:lpstr>Презентация PowerPoint</vt:lpstr>
      <vt:lpstr>Презентация PowerPoint</vt:lpstr>
      <vt:lpstr>Роль государства в современных условиях</vt:lpstr>
      <vt:lpstr>Спасибо за внимание!</vt:lpstr>
      <vt:lpstr>Институт президентства РФ</vt:lpstr>
      <vt:lpstr>Презентация PowerPoint</vt:lpstr>
      <vt:lpstr>Конституционные требования к кандидату в Президенты РФ </vt:lpstr>
      <vt:lpstr>Презентация PowerPoint</vt:lpstr>
      <vt:lpstr>Презентация PowerPoint</vt:lpstr>
      <vt:lpstr>Назначение и проведение выборов </vt:lpstr>
      <vt:lpstr>Как проходят выборы Президента РФ?</vt:lpstr>
      <vt:lpstr>Определение результатов голосования</vt:lpstr>
      <vt:lpstr>Инаугурация президента РФ – это торжественная церемония присяги и вступления в должность главы государства.</vt:lpstr>
      <vt:lpstr>Презентация PowerPoint</vt:lpstr>
      <vt:lpstr>Презентация PowerPoint</vt:lpstr>
      <vt:lpstr>Первый Президент РФ</vt:lpstr>
      <vt:lpstr>Первый Президент РФ </vt:lpstr>
      <vt:lpstr>Презентация PowerPoint</vt:lpstr>
      <vt:lpstr>Презентация PowerPoint</vt:lpstr>
      <vt:lpstr>Второй Президент РФ </vt:lpstr>
      <vt:lpstr>Презентация PowerPoint</vt:lpstr>
      <vt:lpstr>Второй Президент РФ</vt:lpstr>
      <vt:lpstr>Третий Президент РФ</vt:lpstr>
      <vt:lpstr>Презентация PowerPoint</vt:lpstr>
      <vt:lpstr>Второй Президент РФ</vt:lpstr>
      <vt:lpstr>Презентация PowerPoint</vt:lpstr>
      <vt:lpstr>Церемония инаугурации избранного президента России Владимира Путина прошла 7 мая 2012 года в Большом Кремлевском дворце в Москве.</vt:lpstr>
      <vt:lpstr>Полномочия Президента РФ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актов Президента РФ</vt:lpstr>
      <vt:lpstr>Администрация Президента РФ.</vt:lpstr>
      <vt:lpstr>Презентация PowerPoint</vt:lpstr>
      <vt:lpstr>Руководство и основные должностные лица </vt:lpstr>
      <vt:lpstr>Подразделения Администрации Президента</vt:lpstr>
      <vt:lpstr>Администрация Президента РФ обеспечивает: </vt:lpstr>
      <vt:lpstr>Прекращение полномочий Президента</vt:lpstr>
      <vt:lpstr>Презентация PowerPoint</vt:lpstr>
      <vt:lpstr>Гарантии Президенту РФ, прекратившему исполнение своих полномочий</vt:lpstr>
      <vt:lpstr>Счётная палата Российской Федерации </vt:lpstr>
      <vt:lpstr>Структура</vt:lpstr>
      <vt:lpstr>Презентация PowerPoint</vt:lpstr>
      <vt:lpstr>Уполномоченный по правам человека в Российской Федерации</vt:lpstr>
      <vt:lpstr>Элла Александровна Памфилова с 18 марта 2014 года </vt:lpstr>
      <vt:lpstr>Цели деятельности  Согласно Федеральному конституционному закону «Об Уполномоченном по правам человека в Российской Федерации» от 26 февраля 1997 г. № 1-ФКЗ </vt:lpstr>
      <vt:lpstr>Прокуратура Российской Федерации</vt:lpstr>
      <vt:lpstr>Презентация PowerPoint</vt:lpstr>
      <vt:lpstr>Презентация PowerPoint</vt:lpstr>
      <vt:lpstr>Центральная избирательная комиссия Российской Федерации</vt:lpstr>
      <vt:lpstr>Презентация PowerPoint</vt:lpstr>
      <vt:lpstr>Формирование ЦИК</vt:lpstr>
      <vt:lpstr>Центральный банк Российской Федерации</vt:lpstr>
      <vt:lpstr>Основные задачи и функции</vt:lpstr>
      <vt:lpstr>Критерии классификации государственных органов</vt:lpstr>
      <vt:lpstr>Государственный орган</vt:lpstr>
      <vt:lpstr>Признаки государственных органов</vt:lpstr>
      <vt:lpstr>Классификация государственных органов</vt:lpstr>
      <vt:lpstr>Презентация PowerPoint</vt:lpstr>
      <vt:lpstr>Презентация PowerPoint</vt:lpstr>
      <vt:lpstr>Президент Российской Федерации — высшая государственная должность Российской Федерации, а также лицо, избранное на эту должность.  Президент России является главой государства. Многие полномочия президента либо имеют непосредственно исполнительный характер, либо приближены к исполнительной власти.   Наряду с этим, по мнению некоторых исследователей, президент не относится к какой-либо одной ветви власти, а возвышается над нею, поскольку осуществляет координирующие функции и имеет право роспуска Государственной думы.   Президент Российской Федерации является также гарантом конституции Российской Федерации, прав и свобод человека и гражданина и Верховным главнокомандующим Вооружёнными силами Российской Федерации.   В соответствии с конституцией Российской Федерации и федеральными законами Президент Российской Федерации определяет основные направления внутренней и внешней политики. </vt:lpstr>
      <vt:lpstr>Законодательная власть</vt:lpstr>
      <vt:lpstr>Исполнительная власть</vt:lpstr>
      <vt:lpstr>Судебные органы</vt:lpstr>
      <vt:lpstr>Презентация PowerPoint</vt:lpstr>
      <vt:lpstr>Система государственного управления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Территориальные органы федеральной исполнительной власти Иркутской области</vt:lpstr>
      <vt:lpstr>под территориальным органом государственной власти следует понимать элемент ведомственной подсистемы органов государственной власти, иерархически подчиненный высшему или центральному органу государственной власти и осуществляющий часть полномочий, отнесенных к полномочиям соответствующей подсистемы органов государственной власти на нормативно определенной части территории государства или субъекта Федерации. </vt:lpstr>
      <vt:lpstr>Основными принципами в деятельности территориальных органов являются: соблюдение законности, разделение законодательной, исполнительной и судебной властей, разграничение предметов ведения между федеральными органами исполнительной власти и органами исполнительной власти субъектов Федерации, персональная ответственность.</vt:lpstr>
      <vt:lpstr>               </vt:lpstr>
      <vt:lpstr>Презентация PowerPoint</vt:lpstr>
      <vt:lpstr>На территории Иркутской области всего пятьдесят территориальных органов федеральной исполнительной власти.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ФУНКЦИИ ОРГАНОВ ГОСУДАРСТВЕННОГО УПРАВЛЕНИЯ </vt:lpstr>
      <vt:lpstr>Презентация PowerPoint</vt:lpstr>
      <vt:lpstr>Презентация PowerPoint</vt:lpstr>
      <vt:lpstr>Презентация PowerPoint</vt:lpstr>
      <vt:lpstr>Презентация PowerPoint</vt:lpstr>
      <vt:lpstr>Презентация PowerPoint</vt:lpstr>
      <vt:lpstr>Виды (классификация) органов государственного управления (государственной власти)</vt:lpstr>
      <vt:lpstr>Презентация PowerPoint</vt:lpstr>
      <vt:lpstr>Презентация PowerPoint</vt:lpstr>
      <vt:lpstr>Презентация PowerPoint</vt:lpstr>
      <vt:lpstr>Цели государственного управления.</vt:lpstr>
      <vt:lpstr>Понятие государственного управления.</vt:lpstr>
      <vt:lpstr>Признаки государственного управления.</vt:lpstr>
      <vt:lpstr>Цели государственного управления.</vt:lpstr>
      <vt:lpstr>Цели государственного управления.</vt:lpstr>
      <vt:lpstr>Виды целей государственного управления.</vt:lpstr>
      <vt:lpstr>Социально-экономические цели направлены на </vt:lpstr>
      <vt:lpstr>Политические цели направлены на </vt:lpstr>
      <vt:lpstr>Обеспечительные цели направлены на</vt:lpstr>
      <vt:lpstr>Организационно-правовые цели направлены на</vt:lpstr>
      <vt:lpstr>Заключение.</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РПОЛЛР</cp:lastModifiedBy>
  <cp:revision>61</cp:revision>
  <dcterms:created xsi:type="dcterms:W3CDTF">2013-06-23T14:04:16Z</dcterms:created>
  <dcterms:modified xsi:type="dcterms:W3CDTF">2019-03-08T11:45:12Z</dcterms:modified>
</cp:coreProperties>
</file>