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4"/>
  </p:notesMasterIdLst>
  <p:sldIdLst>
    <p:sldId id="256" r:id="rId2"/>
    <p:sldId id="257"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3" r:id="rId17"/>
    <p:sldId id="271" r:id="rId18"/>
    <p:sldId id="272" r:id="rId19"/>
    <p:sldId id="274" r:id="rId20"/>
    <p:sldId id="275" r:id="rId21"/>
    <p:sldId id="311" r:id="rId22"/>
    <p:sldId id="276" r:id="rId23"/>
    <p:sldId id="297" r:id="rId24"/>
    <p:sldId id="277" r:id="rId25"/>
    <p:sldId id="278" r:id="rId26"/>
    <p:sldId id="287" r:id="rId27"/>
    <p:sldId id="286" r:id="rId28"/>
    <p:sldId id="281" r:id="rId29"/>
    <p:sldId id="279" r:id="rId30"/>
    <p:sldId id="280" r:id="rId31"/>
    <p:sldId id="282" r:id="rId32"/>
    <p:sldId id="283" r:id="rId33"/>
    <p:sldId id="288" r:id="rId34"/>
    <p:sldId id="284" r:id="rId35"/>
    <p:sldId id="285" r:id="rId36"/>
    <p:sldId id="295" r:id="rId37"/>
    <p:sldId id="290" r:id="rId38"/>
    <p:sldId id="292" r:id="rId39"/>
    <p:sldId id="314" r:id="rId40"/>
    <p:sldId id="315" r:id="rId41"/>
    <p:sldId id="316" r:id="rId42"/>
    <p:sldId id="291" r:id="rId43"/>
    <p:sldId id="293" r:id="rId44"/>
    <p:sldId id="299" r:id="rId45"/>
    <p:sldId id="294" r:id="rId46"/>
    <p:sldId id="289" r:id="rId47"/>
    <p:sldId id="298" r:id="rId48"/>
    <p:sldId id="312" r:id="rId49"/>
    <p:sldId id="313" r:id="rId50"/>
    <p:sldId id="300" r:id="rId51"/>
    <p:sldId id="301" r:id="rId52"/>
    <p:sldId id="302" r:id="rId53"/>
    <p:sldId id="303" r:id="rId54"/>
    <p:sldId id="317" r:id="rId55"/>
    <p:sldId id="318" r:id="rId56"/>
    <p:sldId id="304" r:id="rId57"/>
    <p:sldId id="305" r:id="rId58"/>
    <p:sldId id="306" r:id="rId59"/>
    <p:sldId id="307" r:id="rId60"/>
    <p:sldId id="308" r:id="rId61"/>
    <p:sldId id="309" r:id="rId62"/>
    <p:sldId id="310" r:id="rId6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9273FA-F9BA-4A40-866F-013673EC88AD}" type="datetimeFigureOut">
              <a:rPr lang="ru-RU" smtClean="0"/>
              <a:pPr/>
              <a:t>16.07.2013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74243B-D239-4C9D-9744-7BA90E39EF9E}"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A74243B-D239-4C9D-9744-7BA90E39EF9E}" type="slidenum">
              <a:rPr lang="ru-RU" smtClean="0"/>
              <a:pPr/>
              <a:t>33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A74243B-D239-4C9D-9744-7BA90E39EF9E}" type="slidenum">
              <a:rPr lang="ru-RU" smtClean="0"/>
              <a:pPr/>
              <a:t>37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A74243B-D239-4C9D-9744-7BA90E39EF9E}" type="slidenum">
              <a:rPr lang="ru-RU" smtClean="0"/>
              <a:pPr/>
              <a:t>62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16.07.2013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16.07.2013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10.jpe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gif"/><Relationship Id="rId7"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3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571528"/>
            <a:ext cx="7851648" cy="1828800"/>
          </a:xfrm>
        </p:spPr>
        <p:txBody>
          <a:bodyPr>
            <a:normAutofit/>
          </a:bodyPr>
          <a:lstStyle/>
          <a:p>
            <a:pPr algn="ctr"/>
            <a:r>
              <a:rPr lang="ru-RU" sz="4400" dirty="0" smtClean="0"/>
              <a:t>Презентации тем дисциплины «Геополитика»</a:t>
            </a:r>
            <a:endParaRPr lang="ru-RU" sz="4400" dirty="0"/>
          </a:p>
        </p:txBody>
      </p:sp>
      <p:sp>
        <p:nvSpPr>
          <p:cNvPr id="3" name="Подзаголовок 2"/>
          <p:cNvSpPr>
            <a:spLocks noGrp="1"/>
          </p:cNvSpPr>
          <p:nvPr>
            <p:ph type="subTitle" idx="1"/>
          </p:nvPr>
        </p:nvSpPr>
        <p:spPr/>
        <p:txBody>
          <a:bodyPr/>
          <a:lstStyle/>
          <a:p>
            <a:endParaRPr lang="ru-RU"/>
          </a:p>
        </p:txBody>
      </p:sp>
      <p:pic>
        <p:nvPicPr>
          <p:cNvPr id="1026" name="Picture 2" descr="C:\Users\Ira\Desktop\загруженное (1).jpg"/>
          <p:cNvPicPr>
            <a:picLocks noChangeArrowheads="1"/>
          </p:cNvPicPr>
          <p:nvPr/>
        </p:nvPicPr>
        <p:blipFill>
          <a:blip r:embed="rId2" cstate="print"/>
          <a:srcRect/>
          <a:stretch>
            <a:fillRect/>
          </a:stretch>
        </p:blipFill>
        <p:spPr bwMode="auto">
          <a:xfrm>
            <a:off x="428596" y="1285860"/>
            <a:ext cx="8244000" cy="55080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52"/>
            <a:ext cx="8229600" cy="1143000"/>
          </a:xfrm>
        </p:spPr>
        <p:txBody>
          <a:bodyPr>
            <a:noAutofit/>
          </a:bodyPr>
          <a:lstStyle/>
          <a:p>
            <a:pPr algn="ctr"/>
            <a:r>
              <a:rPr lang="ru-RU" sz="4000" b="1" dirty="0" smtClean="0"/>
              <a:t>Составляющие геополитики</a:t>
            </a:r>
            <a:endParaRPr lang="ru-RU" sz="4000" b="1" dirty="0"/>
          </a:p>
        </p:txBody>
      </p:sp>
      <p:sp>
        <p:nvSpPr>
          <p:cNvPr id="3" name="Содержимое 2"/>
          <p:cNvSpPr>
            <a:spLocks noGrp="1"/>
          </p:cNvSpPr>
          <p:nvPr>
            <p:ph idx="1"/>
          </p:nvPr>
        </p:nvSpPr>
        <p:spPr/>
        <p:txBody>
          <a:bodyPr/>
          <a:lstStyle/>
          <a:p>
            <a:endParaRPr lang="ru-RU" dirty="0"/>
          </a:p>
        </p:txBody>
      </p:sp>
      <p:pic>
        <p:nvPicPr>
          <p:cNvPr id="18435" name="Picture 3" descr="C:\Users\Ira\Desktop\images (5).jpg"/>
          <p:cNvPicPr>
            <a:picLocks noChangeArrowheads="1"/>
          </p:cNvPicPr>
          <p:nvPr/>
        </p:nvPicPr>
        <p:blipFill>
          <a:blip r:embed="rId2" cstate="print"/>
          <a:srcRect/>
          <a:stretch>
            <a:fillRect/>
          </a:stretch>
        </p:blipFill>
        <p:spPr bwMode="auto">
          <a:xfrm>
            <a:off x="214282" y="714356"/>
            <a:ext cx="8748000" cy="6012000"/>
          </a:xfrm>
          <a:prstGeom prst="rect">
            <a:avLst/>
          </a:prstGeom>
          <a:noFill/>
        </p:spPr>
      </p:pic>
      <p:pic>
        <p:nvPicPr>
          <p:cNvPr id="18436" name="Picture 4" descr="C:\Users\Ira\Desktop\Составляющие гео.jpg"/>
          <p:cNvPicPr>
            <a:picLocks noChangeAspect="1" noChangeArrowheads="1"/>
          </p:cNvPicPr>
          <p:nvPr/>
        </p:nvPicPr>
        <p:blipFill>
          <a:blip r:embed="rId3" cstate="print"/>
          <a:srcRect/>
          <a:stretch>
            <a:fillRect/>
          </a:stretch>
        </p:blipFill>
        <p:spPr bwMode="auto">
          <a:xfrm>
            <a:off x="2428860" y="857232"/>
            <a:ext cx="4095750" cy="58102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8229600" cy="1143000"/>
          </a:xfrm>
        </p:spPr>
        <p:txBody>
          <a:bodyPr>
            <a:normAutofit/>
          </a:bodyPr>
          <a:lstStyle/>
          <a:p>
            <a:pPr algn="ctr"/>
            <a:r>
              <a:rPr lang="ru-RU" sz="4400" b="1" dirty="0" smtClean="0"/>
              <a:t>Геополитические эпохи</a:t>
            </a:r>
            <a:endParaRPr lang="ru-RU" sz="4400" b="1" dirty="0"/>
          </a:p>
        </p:txBody>
      </p:sp>
      <p:sp>
        <p:nvSpPr>
          <p:cNvPr id="3" name="Содержимое 2"/>
          <p:cNvSpPr>
            <a:spLocks noGrp="1"/>
          </p:cNvSpPr>
          <p:nvPr>
            <p:ph idx="1"/>
          </p:nvPr>
        </p:nvSpPr>
        <p:spPr>
          <a:xfrm>
            <a:off x="357158" y="928670"/>
            <a:ext cx="8229600" cy="4389120"/>
          </a:xfrm>
        </p:spPr>
        <p:txBody>
          <a:bodyPr>
            <a:noAutofit/>
          </a:bodyPr>
          <a:lstStyle/>
          <a:p>
            <a:pPr algn="just">
              <a:spcBef>
                <a:spcPts val="0"/>
              </a:spcBef>
            </a:pPr>
            <a:r>
              <a:rPr lang="ru-RU" sz="1400" dirty="0" smtClean="0">
                <a:solidFill>
                  <a:srgbClr val="002060"/>
                </a:solidFill>
              </a:rPr>
              <a:t>Основные принципы современной мировой политики были заложены </a:t>
            </a:r>
            <a:r>
              <a:rPr lang="ru-RU" sz="1400" b="1" dirty="0" smtClean="0">
                <a:solidFill>
                  <a:srgbClr val="002060"/>
                </a:solidFill>
              </a:rPr>
              <a:t>Вестфальской системой международных отношений</a:t>
            </a:r>
            <a:r>
              <a:rPr lang="ru-RU" sz="1400" dirty="0" smtClean="0">
                <a:solidFill>
                  <a:srgbClr val="002060"/>
                </a:solidFill>
              </a:rPr>
              <a:t> (1648) после окончания Тридцатилетней войны. К этому времени в Европе в основном сформировались национальные государства. Мир вступил на путь промышленного развития с формированием нации - государства с жесткой централизованной династической властью. С этого времени европейская история начинает превращаться в мировую.</a:t>
            </a:r>
          </a:p>
          <a:p>
            <a:pPr algn="just">
              <a:spcBef>
                <a:spcPts val="0"/>
              </a:spcBef>
            </a:pPr>
            <a:r>
              <a:rPr lang="ru-RU" sz="1400" b="1" dirty="0" smtClean="0">
                <a:solidFill>
                  <a:srgbClr val="002060"/>
                </a:solidFill>
              </a:rPr>
              <a:t>Версальская эпоха, </a:t>
            </a:r>
            <a:r>
              <a:rPr lang="ru-RU" sz="1400" dirty="0" smtClean="0">
                <a:solidFill>
                  <a:srgbClr val="002060"/>
                </a:solidFill>
              </a:rPr>
              <a:t>начавшаяся после поражения Тройственного союза в Первой мировой войне (1914-1918), кардинальным образом изменила геополитический расклад сил. Рухнули Германская, Австро-Венгерская, Российская и Турецкая империи, ранее бывшие мощными политическими центрами. На развалинах этих могучих государств появилось несколько небольших, которые авторы Версальской системы полагали включить в сферу своего влияния. Версальский мирный договор 1919 г. отдал пальму первенства континентальной державы Франции, а морской - Англии. Место России в этой системе не было оговорено. </a:t>
            </a:r>
          </a:p>
          <a:p>
            <a:pPr algn="just">
              <a:spcBef>
                <a:spcPts val="0"/>
              </a:spcBef>
            </a:pPr>
            <a:r>
              <a:rPr lang="ru-RU" sz="1400" b="1" dirty="0" smtClean="0">
                <a:solidFill>
                  <a:srgbClr val="002060"/>
                </a:solidFill>
              </a:rPr>
              <a:t>Потсдамская эпоха </a:t>
            </a:r>
            <a:r>
              <a:rPr lang="ru-RU" sz="1400" dirty="0" smtClean="0">
                <a:solidFill>
                  <a:srgbClr val="002060"/>
                </a:solidFill>
              </a:rPr>
              <a:t>начинается в 1945 г., когда была подписана Потсдамская система договоров, зафиксировавшая новый баланс сил, сложившийся в Европе после победы над Германией и ее союзниками. Эта система определила новые границы, расстановку новых геополитических сил. По сути, в Потсдаме было констатировано, что мир из многополюсного стал биполярным: СССР и его союзники, представляющие континентальную силу; США и их союзники, представляющие в большинстве морскую силу.</a:t>
            </a:r>
          </a:p>
          <a:p>
            <a:pPr algn="just">
              <a:spcBef>
                <a:spcPts val="0"/>
              </a:spcBef>
            </a:pPr>
            <a:r>
              <a:rPr lang="ru-RU" sz="1400" b="1" dirty="0" smtClean="0">
                <a:solidFill>
                  <a:srgbClr val="002060"/>
                </a:solidFill>
              </a:rPr>
              <a:t>Беловежская эпоха </a:t>
            </a:r>
            <a:r>
              <a:rPr lang="ru-RU" sz="1400" dirty="0" smtClean="0">
                <a:solidFill>
                  <a:srgbClr val="002060"/>
                </a:solidFill>
              </a:rPr>
              <a:t>характеризуется появлением новых буржуазных государств: сперва вокруг Советского союза - путем "бархатных" и силовых контрреволюций, и в нем самом. Новые властители мира стали формировать новый мировой порядок, опираясь в основном на идеи Версальской системы, которая не находит для России места. По-прежнему усилия этой системы будут направляться против Китая, исламского мира, Индии. Однако Россия, преодолевая тяжелые политические, экономические, социальные и иные последствия распада СССР, в последние годы все увереннее заявляет о себе как о важном субъекте современного геополитического пространства. </a:t>
            </a:r>
          </a:p>
          <a:p>
            <a:pPr>
              <a:spcBef>
                <a:spcPts val="0"/>
              </a:spcBef>
            </a:pPr>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noAutofit/>
          </a:bodyPr>
          <a:lstStyle/>
          <a:p>
            <a:pPr algn="ctr"/>
            <a:r>
              <a:rPr lang="ru-RU" sz="4400" b="1" dirty="0" smtClean="0"/>
              <a:t>Основные категории</a:t>
            </a:r>
            <a:br>
              <a:rPr lang="ru-RU" sz="4400" b="1" dirty="0" smtClean="0"/>
            </a:br>
            <a:r>
              <a:rPr lang="ru-RU" sz="4400" b="1" dirty="0" smtClean="0"/>
              <a:t>геополитики</a:t>
            </a:r>
            <a:endParaRPr lang="ru-RU" sz="4400" b="1" dirty="0"/>
          </a:p>
        </p:txBody>
      </p:sp>
      <p:sp>
        <p:nvSpPr>
          <p:cNvPr id="3" name="Содержимое 2"/>
          <p:cNvSpPr>
            <a:spLocks noGrp="1"/>
          </p:cNvSpPr>
          <p:nvPr>
            <p:ph idx="1"/>
          </p:nvPr>
        </p:nvSpPr>
        <p:spPr>
          <a:xfrm>
            <a:off x="500034" y="1500174"/>
            <a:ext cx="8229600" cy="4389120"/>
          </a:xfrm>
        </p:spPr>
        <p:txBody>
          <a:bodyPr>
            <a:normAutofit fontScale="62500" lnSpcReduction="20000"/>
          </a:bodyPr>
          <a:lstStyle/>
          <a:p>
            <a:pPr algn="just"/>
            <a:r>
              <a:rPr lang="ru-RU" dirty="0" smtClean="0">
                <a:solidFill>
                  <a:srgbClr val="002060"/>
                </a:solidFill>
              </a:rPr>
              <a:t>Все геополитические теории развивают основную категорию этой науки -</a:t>
            </a:r>
            <a:r>
              <a:rPr lang="ru-RU" b="1" i="1" dirty="0" smtClean="0">
                <a:solidFill>
                  <a:srgbClr val="002060"/>
                </a:solidFill>
              </a:rPr>
              <a:t>контроль над пространством</a:t>
            </a:r>
            <a:r>
              <a:rPr lang="ru-RU" dirty="0" smtClean="0">
                <a:solidFill>
                  <a:srgbClr val="002060"/>
                </a:solidFill>
              </a:rPr>
              <a:t>. Геополитика изучает основы, возможности, механизм и формы контроля пространства со стороны политических институтов, в первую очередь государств и союзов государств. Территория, которую контролирует или стремится контролировать государство, характеризуется прежде всего степенью ее освоенности центром, уровнем развития их связей. Пространство, контролируемое государством или их союзом, называют чаще всего </a:t>
            </a:r>
            <a:r>
              <a:rPr lang="ru-RU" b="1" i="1" dirty="0" smtClean="0">
                <a:solidFill>
                  <a:srgbClr val="002060"/>
                </a:solidFill>
              </a:rPr>
              <a:t>геополитическим полем</a:t>
            </a:r>
            <a:r>
              <a:rPr lang="ru-RU" dirty="0" smtClean="0">
                <a:solidFill>
                  <a:srgbClr val="002060"/>
                </a:solidFill>
              </a:rPr>
              <a:t>.</a:t>
            </a:r>
          </a:p>
          <a:p>
            <a:pPr algn="just"/>
            <a:r>
              <a:rPr lang="ru-RU" dirty="0" smtClean="0">
                <a:solidFill>
                  <a:srgbClr val="002060"/>
                </a:solidFill>
              </a:rPr>
              <a:t>Важной категорией геополитики является понятие </a:t>
            </a:r>
            <a:r>
              <a:rPr lang="ru-RU" b="1" i="1" dirty="0" smtClean="0">
                <a:solidFill>
                  <a:srgbClr val="002060"/>
                </a:solidFill>
              </a:rPr>
              <a:t>"политическое пространство"</a:t>
            </a:r>
            <a:r>
              <a:rPr lang="ru-RU" dirty="0" smtClean="0">
                <a:solidFill>
                  <a:srgbClr val="002060"/>
                </a:solidFill>
              </a:rPr>
              <a:t>, которое очерчено границами. Политическое пространство - это один из главных признаков государства. Таковым его делают определенные границы, выступающие фактором его безопасности. В геополитике весьма важную роль играют пространственные отношения между государствами. В качестве таковых выступают границы. Геополитическая проблема границ возникает всегда, когда начинается борьба за контроль, присоединение, освоение политического пространства.</a:t>
            </a:r>
          </a:p>
          <a:p>
            <a:pPr algn="just"/>
            <a:r>
              <a:rPr lang="ru-RU" dirty="0" smtClean="0">
                <a:solidFill>
                  <a:srgbClr val="002060"/>
                </a:solidFill>
              </a:rPr>
              <a:t>Основной категорией геополитики является и </a:t>
            </a:r>
            <a:r>
              <a:rPr lang="ru-RU" b="1" i="1" dirty="0" smtClean="0">
                <a:solidFill>
                  <a:srgbClr val="002060"/>
                </a:solidFill>
              </a:rPr>
              <a:t>понятие "интерес"</a:t>
            </a:r>
            <a:r>
              <a:rPr lang="ru-RU" dirty="0" smtClean="0">
                <a:solidFill>
                  <a:srgbClr val="002060"/>
                </a:solidFill>
              </a:rPr>
              <a:t>. Зная, в чем заключается интерес государства, нации, нетрудно определить общий стратегический курс страны. Могут быть интересы классовые, национальные, государственные и др. Если существует нация-государство, то эти интересы совпадают.</a:t>
            </a:r>
            <a:endParaRPr lang="ru-RU" dirty="0">
              <a:solidFill>
                <a:srgbClr val="00206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lgn="ctr"/>
            <a:r>
              <a:rPr lang="ru-RU" b="1" dirty="0" smtClean="0"/>
              <a:t>Тема 2. Национальные школы геополитики </a:t>
            </a:r>
            <a:endParaRPr lang="ru-RU" b="1" dirty="0"/>
          </a:p>
        </p:txBody>
      </p:sp>
      <p:sp>
        <p:nvSpPr>
          <p:cNvPr id="3" name="Содержимое 2"/>
          <p:cNvSpPr>
            <a:spLocks noGrp="1"/>
          </p:cNvSpPr>
          <p:nvPr>
            <p:ph idx="1"/>
          </p:nvPr>
        </p:nvSpPr>
        <p:spPr/>
        <p:txBody>
          <a:bodyPr/>
          <a:lstStyle/>
          <a:p>
            <a:endParaRPr lang="ru-RU"/>
          </a:p>
        </p:txBody>
      </p:sp>
      <p:pic>
        <p:nvPicPr>
          <p:cNvPr id="19458" name="Picture 2" descr="C:\Users\Ira\Desktop\images.jpg"/>
          <p:cNvPicPr>
            <a:picLocks noChangeArrowheads="1"/>
          </p:cNvPicPr>
          <p:nvPr/>
        </p:nvPicPr>
        <p:blipFill>
          <a:blip r:embed="rId2" cstate="print"/>
          <a:srcRect/>
          <a:stretch>
            <a:fillRect/>
          </a:stretch>
        </p:blipFill>
        <p:spPr bwMode="auto">
          <a:xfrm>
            <a:off x="428596" y="1357298"/>
            <a:ext cx="8244000" cy="5472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normAutofit/>
          </a:bodyPr>
          <a:lstStyle/>
          <a:p>
            <a:pPr algn="ctr"/>
            <a:r>
              <a:rPr lang="ru-RU" sz="4400" b="1" dirty="0" smtClean="0"/>
              <a:t>Немецкая школа геополитики</a:t>
            </a:r>
            <a:endParaRPr lang="ru-RU" sz="4400" b="1" dirty="0"/>
          </a:p>
        </p:txBody>
      </p:sp>
      <p:sp>
        <p:nvSpPr>
          <p:cNvPr id="3" name="Содержимое 2"/>
          <p:cNvSpPr>
            <a:spLocks noGrp="1"/>
          </p:cNvSpPr>
          <p:nvPr>
            <p:ph idx="1"/>
          </p:nvPr>
        </p:nvSpPr>
        <p:spPr>
          <a:xfrm>
            <a:off x="428596" y="1714488"/>
            <a:ext cx="8229600" cy="4389120"/>
          </a:xfrm>
        </p:spPr>
        <p:txBody>
          <a:bodyPr>
            <a:normAutofit fontScale="85000" lnSpcReduction="10000"/>
          </a:bodyPr>
          <a:lstStyle/>
          <a:p>
            <a:pPr algn="just"/>
            <a:r>
              <a:rPr lang="ru-RU" dirty="0" smtClean="0">
                <a:solidFill>
                  <a:srgbClr val="002060"/>
                </a:solidFill>
              </a:rPr>
              <a:t>Немецкая школа геополитики подчёркивала роль географических факторов в политическом развитии. Немецкие геополитики сформулировали три важные идеи:</a:t>
            </a:r>
          </a:p>
          <a:p>
            <a:pPr algn="just"/>
            <a:r>
              <a:rPr lang="ru-RU" b="1" dirty="0" smtClean="0">
                <a:solidFill>
                  <a:srgbClr val="002060"/>
                </a:solidFill>
              </a:rPr>
              <a:t>идея государства-организма</a:t>
            </a:r>
            <a:r>
              <a:rPr lang="ru-RU" dirty="0" smtClean="0">
                <a:solidFill>
                  <a:srgbClr val="002060"/>
                </a:solidFill>
              </a:rPr>
              <a:t>, предложенная Ф. </a:t>
            </a:r>
            <a:r>
              <a:rPr lang="ru-RU" dirty="0" err="1" smtClean="0">
                <a:solidFill>
                  <a:srgbClr val="002060"/>
                </a:solidFill>
              </a:rPr>
              <a:t>Ратцелем</a:t>
            </a:r>
            <a:r>
              <a:rPr lang="ru-RU" dirty="0" smtClean="0">
                <a:solidFill>
                  <a:srgbClr val="002060"/>
                </a:solidFill>
              </a:rPr>
              <a:t>: государство рождается и развивается подобно организму, естественным образом стремясь к территориальному расширению.</a:t>
            </a:r>
          </a:p>
          <a:p>
            <a:pPr algn="just"/>
            <a:r>
              <a:rPr lang="ru-RU" dirty="0" smtClean="0">
                <a:solidFill>
                  <a:srgbClr val="002060"/>
                </a:solidFill>
              </a:rPr>
              <a:t>сформулированная Р. </a:t>
            </a:r>
            <a:r>
              <a:rPr lang="ru-RU" dirty="0" err="1" smtClean="0">
                <a:solidFill>
                  <a:srgbClr val="002060"/>
                </a:solidFill>
              </a:rPr>
              <a:t>Челленом</a:t>
            </a:r>
            <a:r>
              <a:rPr lang="ru-RU" dirty="0" smtClean="0">
                <a:solidFill>
                  <a:srgbClr val="002060"/>
                </a:solidFill>
              </a:rPr>
              <a:t> (одним из первых идеологов создания германской сверхдержавы) </a:t>
            </a:r>
            <a:r>
              <a:rPr lang="ru-RU" b="1" dirty="0" smtClean="0">
                <a:solidFill>
                  <a:srgbClr val="002060"/>
                </a:solidFill>
              </a:rPr>
              <a:t>идея государственной самодостаточности</a:t>
            </a:r>
            <a:r>
              <a:rPr lang="ru-RU" dirty="0" smtClean="0">
                <a:solidFill>
                  <a:srgbClr val="002060"/>
                </a:solidFill>
              </a:rPr>
              <a:t>, как непреложного закона успешного функционирования государственного организма;</a:t>
            </a:r>
          </a:p>
          <a:p>
            <a:pPr algn="just"/>
            <a:r>
              <a:rPr lang="ru-RU" b="1" dirty="0" smtClean="0">
                <a:solidFill>
                  <a:srgbClr val="002060"/>
                </a:solidFill>
              </a:rPr>
              <a:t>идея </a:t>
            </a:r>
            <a:r>
              <a:rPr lang="ru-RU" b="1" dirty="0" err="1" smtClean="0">
                <a:solidFill>
                  <a:srgbClr val="002060"/>
                </a:solidFill>
              </a:rPr>
              <a:t>сверхрегионов</a:t>
            </a:r>
            <a:r>
              <a:rPr lang="ru-RU" dirty="0" smtClean="0">
                <a:solidFill>
                  <a:srgbClr val="002060"/>
                </a:solidFill>
              </a:rPr>
              <a:t>, которую выдвинул К. </a:t>
            </a:r>
            <a:r>
              <a:rPr lang="ru-RU" dirty="0" err="1" smtClean="0">
                <a:solidFill>
                  <a:srgbClr val="002060"/>
                </a:solidFill>
              </a:rPr>
              <a:t>Хаусхофер</a:t>
            </a:r>
            <a:r>
              <a:rPr lang="ru-RU" dirty="0" smtClean="0">
                <a:solidFill>
                  <a:srgbClr val="002060"/>
                </a:solidFill>
              </a:rPr>
              <a:t>.</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143000"/>
          </a:xfrm>
        </p:spPr>
        <p:txBody>
          <a:bodyPr>
            <a:normAutofit fontScale="90000"/>
          </a:bodyPr>
          <a:lstStyle/>
          <a:p>
            <a:pPr algn="ctr"/>
            <a:r>
              <a:rPr lang="ru-RU" b="1" dirty="0" smtClean="0"/>
              <a:t>Английская школа геополитики </a:t>
            </a:r>
            <a:br>
              <a:rPr lang="ru-RU" b="1" dirty="0" smtClean="0"/>
            </a:br>
            <a:endParaRPr lang="ru-RU" dirty="0"/>
          </a:p>
        </p:txBody>
      </p:sp>
      <p:sp>
        <p:nvSpPr>
          <p:cNvPr id="3" name="Содержимое 2"/>
          <p:cNvSpPr>
            <a:spLocks noGrp="1"/>
          </p:cNvSpPr>
          <p:nvPr>
            <p:ph idx="1"/>
          </p:nvPr>
        </p:nvSpPr>
        <p:spPr>
          <a:xfrm>
            <a:off x="500034" y="1643050"/>
            <a:ext cx="8229600" cy="4389120"/>
          </a:xfrm>
        </p:spPr>
        <p:txBody>
          <a:bodyPr>
            <a:normAutofit fontScale="62500" lnSpcReduction="20000"/>
          </a:bodyPr>
          <a:lstStyle/>
          <a:p>
            <a:pPr algn="just"/>
            <a:r>
              <a:rPr lang="ru-RU" dirty="0" smtClean="0">
                <a:solidFill>
                  <a:srgbClr val="002060"/>
                </a:solidFill>
              </a:rPr>
              <a:t>Британская геополитическая школа предложила глобальную геополитическую концепцию, которую  сформулировал в 1904 году в работе «Географическая ось истории» английский географ и политик </a:t>
            </a:r>
            <a:r>
              <a:rPr lang="ru-RU" dirty="0" err="1" smtClean="0">
                <a:solidFill>
                  <a:srgbClr val="002060"/>
                </a:solidFill>
              </a:rPr>
              <a:t>Хэлфорд</a:t>
            </a:r>
            <a:r>
              <a:rPr lang="ru-RU" dirty="0" smtClean="0">
                <a:solidFill>
                  <a:srgbClr val="002060"/>
                </a:solidFill>
              </a:rPr>
              <a:t> </a:t>
            </a:r>
            <a:r>
              <a:rPr lang="ru-RU" dirty="0" err="1" smtClean="0">
                <a:solidFill>
                  <a:srgbClr val="002060"/>
                </a:solidFill>
              </a:rPr>
              <a:t>Маккиндер</a:t>
            </a:r>
            <a:r>
              <a:rPr lang="ru-RU" dirty="0" smtClean="0">
                <a:solidFill>
                  <a:srgbClr val="002060"/>
                </a:solidFill>
              </a:rPr>
              <a:t>. Впоследствии концепция </a:t>
            </a:r>
            <a:r>
              <a:rPr lang="ru-RU" dirty="0" err="1" smtClean="0">
                <a:solidFill>
                  <a:srgbClr val="002060"/>
                </a:solidFill>
              </a:rPr>
              <a:t>Маккиндера</a:t>
            </a:r>
            <a:r>
              <a:rPr lang="ru-RU" dirty="0" smtClean="0">
                <a:solidFill>
                  <a:srgbClr val="002060"/>
                </a:solidFill>
              </a:rPr>
              <a:t> изменялась под влиянием событий мировых войн. </a:t>
            </a:r>
            <a:r>
              <a:rPr lang="ru-RU" dirty="0" err="1" smtClean="0">
                <a:solidFill>
                  <a:srgbClr val="002060"/>
                </a:solidFill>
              </a:rPr>
              <a:t>Маккиндер</a:t>
            </a:r>
            <a:r>
              <a:rPr lang="ru-RU" dirty="0" smtClean="0">
                <a:solidFill>
                  <a:srgbClr val="002060"/>
                </a:solidFill>
              </a:rPr>
              <a:t> исходил из представления о мире как о географическом и политическом целом, в котором, особенно после «</a:t>
            </a:r>
            <a:r>
              <a:rPr lang="ru-RU" dirty="0" err="1" smtClean="0">
                <a:solidFill>
                  <a:srgbClr val="002060"/>
                </a:solidFill>
              </a:rPr>
              <a:t>колумбовой</a:t>
            </a:r>
            <a:r>
              <a:rPr lang="ru-RU" dirty="0" smtClean="0">
                <a:solidFill>
                  <a:srgbClr val="002060"/>
                </a:solidFill>
              </a:rPr>
              <a:t> эры» Великих географических открытий и глобального расширения Европы, ключевым является </a:t>
            </a:r>
            <a:r>
              <a:rPr lang="ru-RU" b="1" dirty="0" smtClean="0">
                <a:solidFill>
                  <a:srgbClr val="002060"/>
                </a:solidFill>
              </a:rPr>
              <a:t>противостояние сухопутных и морских держав</a:t>
            </a:r>
            <a:r>
              <a:rPr lang="ru-RU" dirty="0" smtClean="0">
                <a:solidFill>
                  <a:srgbClr val="002060"/>
                </a:solidFill>
              </a:rPr>
              <a:t>.</a:t>
            </a:r>
          </a:p>
          <a:p>
            <a:pPr algn="just"/>
            <a:r>
              <a:rPr lang="ru-RU" dirty="0" err="1" smtClean="0">
                <a:solidFill>
                  <a:srgbClr val="002060"/>
                </a:solidFill>
              </a:rPr>
              <a:t>Маккиндер</a:t>
            </a:r>
            <a:r>
              <a:rPr lang="ru-RU" dirty="0" smtClean="0">
                <a:solidFill>
                  <a:srgbClr val="002060"/>
                </a:solidFill>
              </a:rPr>
              <a:t> выделяет </a:t>
            </a:r>
            <a:r>
              <a:rPr lang="ru-RU" b="1" dirty="0" smtClean="0">
                <a:solidFill>
                  <a:srgbClr val="002060"/>
                </a:solidFill>
              </a:rPr>
              <a:t>две </a:t>
            </a:r>
            <a:r>
              <a:rPr lang="ru-RU" b="1" dirty="0" err="1" smtClean="0">
                <a:solidFill>
                  <a:srgbClr val="002060"/>
                </a:solidFill>
              </a:rPr>
              <a:t>макрогеографические</a:t>
            </a:r>
            <a:r>
              <a:rPr lang="ru-RU" b="1" dirty="0" smtClean="0">
                <a:solidFill>
                  <a:srgbClr val="002060"/>
                </a:solidFill>
              </a:rPr>
              <a:t> зоны планеты</a:t>
            </a:r>
            <a:r>
              <a:rPr lang="ru-RU" dirty="0" smtClean="0">
                <a:solidFill>
                  <a:srgbClr val="002060"/>
                </a:solidFill>
              </a:rPr>
              <a:t> — океаническое полушарие (Западное полушарие и Британские острова) и континентальное полушарие, или Мировой Остров, — Евразию и Африку, являющиеся основной зоной расселения человечества. Центральной зоной Мирового Острова является </a:t>
            </a:r>
            <a:r>
              <a:rPr lang="ru-RU" b="1" dirty="0" err="1" smtClean="0">
                <a:solidFill>
                  <a:srgbClr val="002060"/>
                </a:solidFill>
              </a:rPr>
              <a:t>Хартленд</a:t>
            </a:r>
            <a:r>
              <a:rPr lang="ru-RU" dirty="0" smtClean="0">
                <a:solidFill>
                  <a:srgbClr val="002060"/>
                </a:solidFill>
              </a:rPr>
              <a:t> — зона, которая практически недоступна для морского проникновения (Русская равнина, Западная Сибирь и Средняя Азия). </a:t>
            </a:r>
            <a:r>
              <a:rPr lang="ru-RU" dirty="0" err="1" smtClean="0">
                <a:solidFill>
                  <a:srgbClr val="002060"/>
                </a:solidFill>
              </a:rPr>
              <a:t>Хартленд</a:t>
            </a:r>
            <a:r>
              <a:rPr lang="ru-RU" dirty="0" smtClean="0">
                <a:solidFill>
                  <a:srgbClr val="002060"/>
                </a:solidFill>
              </a:rPr>
              <a:t> является источником сосредоточения «континентальной силы», которая способна управлять всем Мировым Островом, захватывая контроль над внутренним полумесяцем — районами Острова, доступными морскому вторжению и являющимися одновременно и защитным буфером </a:t>
            </a:r>
            <a:r>
              <a:rPr lang="ru-RU" dirty="0" err="1" smtClean="0">
                <a:solidFill>
                  <a:srgbClr val="002060"/>
                </a:solidFill>
              </a:rPr>
              <a:t>Хартленда</a:t>
            </a:r>
            <a:r>
              <a:rPr lang="ru-RU" dirty="0" smtClean="0">
                <a:solidFill>
                  <a:srgbClr val="002060"/>
                </a:solidFill>
              </a:rPr>
              <a:t>, и объектом экспансии морских держав.</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Французская школа геополитики</a:t>
            </a:r>
            <a:br>
              <a:rPr lang="ru-RU" b="1" dirty="0" smtClean="0"/>
            </a:br>
            <a:endParaRPr lang="ru-RU" dirty="0"/>
          </a:p>
        </p:txBody>
      </p:sp>
      <p:sp>
        <p:nvSpPr>
          <p:cNvPr id="3" name="Содержимое 2"/>
          <p:cNvSpPr>
            <a:spLocks noGrp="1"/>
          </p:cNvSpPr>
          <p:nvPr>
            <p:ph idx="1"/>
          </p:nvPr>
        </p:nvSpPr>
        <p:spPr>
          <a:xfrm>
            <a:off x="357158" y="1643050"/>
            <a:ext cx="8229600" cy="4389120"/>
          </a:xfrm>
        </p:spPr>
        <p:txBody>
          <a:bodyPr>
            <a:normAutofit fontScale="92500" lnSpcReduction="10000"/>
          </a:bodyPr>
          <a:lstStyle/>
          <a:p>
            <a:pPr algn="just">
              <a:buNone/>
            </a:pPr>
            <a:r>
              <a:rPr lang="ru-RU" dirty="0" smtClean="0">
                <a:solidFill>
                  <a:srgbClr val="002060"/>
                </a:solidFill>
              </a:rPr>
              <a:t>    Основателем французской школы геополитики бесспорно является П. </a:t>
            </a:r>
            <a:r>
              <a:rPr lang="ru-RU" dirty="0" err="1" smtClean="0">
                <a:solidFill>
                  <a:srgbClr val="002060"/>
                </a:solidFill>
              </a:rPr>
              <a:t>Видаль</a:t>
            </a:r>
            <a:r>
              <a:rPr lang="ru-RU" dirty="0" smtClean="0">
                <a:solidFill>
                  <a:srgbClr val="002060"/>
                </a:solidFill>
              </a:rPr>
              <a:t> де </a:t>
            </a:r>
            <a:r>
              <a:rPr lang="ru-RU" dirty="0" err="1" smtClean="0">
                <a:solidFill>
                  <a:srgbClr val="002060"/>
                </a:solidFill>
              </a:rPr>
              <a:t>ла</a:t>
            </a:r>
            <a:r>
              <a:rPr lang="ru-RU" dirty="0" smtClean="0">
                <a:solidFill>
                  <a:srgbClr val="002060"/>
                </a:solidFill>
              </a:rPr>
              <a:t> </a:t>
            </a:r>
            <a:r>
              <a:rPr lang="ru-RU" dirty="0" err="1" smtClean="0">
                <a:solidFill>
                  <a:srgbClr val="002060"/>
                </a:solidFill>
              </a:rPr>
              <a:t>Блаш</a:t>
            </a:r>
            <a:r>
              <a:rPr lang="ru-RU" dirty="0" smtClean="0">
                <a:solidFill>
                  <a:srgbClr val="002060"/>
                </a:solidFill>
              </a:rPr>
              <a:t>. Он построил свои геополитические теории на критике </a:t>
            </a:r>
            <a:r>
              <a:rPr lang="ru-RU" dirty="0" err="1" smtClean="0">
                <a:solidFill>
                  <a:srgbClr val="002060"/>
                </a:solidFill>
              </a:rPr>
              <a:t>Ратцеля</a:t>
            </a:r>
            <a:r>
              <a:rPr lang="ru-RU" dirty="0" smtClean="0">
                <a:solidFill>
                  <a:srgbClr val="002060"/>
                </a:solidFill>
              </a:rPr>
              <a:t> и его последователей. </a:t>
            </a:r>
            <a:r>
              <a:rPr lang="ru-RU" dirty="0" err="1" smtClean="0">
                <a:solidFill>
                  <a:srgbClr val="002060"/>
                </a:solidFill>
              </a:rPr>
              <a:t>Ратцель</a:t>
            </a:r>
            <a:r>
              <a:rPr lang="ru-RU" dirty="0" smtClean="0">
                <a:solidFill>
                  <a:srgbClr val="002060"/>
                </a:solidFill>
              </a:rPr>
              <a:t>, по мнению </a:t>
            </a:r>
            <a:r>
              <a:rPr lang="ru-RU" dirty="0" err="1" smtClean="0">
                <a:solidFill>
                  <a:srgbClr val="002060"/>
                </a:solidFill>
              </a:rPr>
              <a:t>Видаля</a:t>
            </a:r>
            <a:r>
              <a:rPr lang="ru-RU" dirty="0" smtClean="0">
                <a:solidFill>
                  <a:srgbClr val="002060"/>
                </a:solidFill>
              </a:rPr>
              <a:t> де </a:t>
            </a:r>
            <a:r>
              <a:rPr lang="ru-RU" dirty="0" err="1" smtClean="0">
                <a:solidFill>
                  <a:srgbClr val="002060"/>
                </a:solidFill>
              </a:rPr>
              <a:t>ла</a:t>
            </a:r>
            <a:r>
              <a:rPr lang="ru-RU" dirty="0" smtClean="0">
                <a:solidFill>
                  <a:srgbClr val="002060"/>
                </a:solidFill>
              </a:rPr>
              <a:t> </a:t>
            </a:r>
            <a:r>
              <a:rPr lang="ru-RU" dirty="0" err="1" smtClean="0">
                <a:solidFill>
                  <a:srgbClr val="002060"/>
                </a:solidFill>
              </a:rPr>
              <a:t>Блаша</a:t>
            </a:r>
            <a:r>
              <a:rPr lang="ru-RU" dirty="0" smtClean="0">
                <a:solidFill>
                  <a:srgbClr val="002060"/>
                </a:solidFill>
              </a:rPr>
              <a:t>, явно переоценил влияние географической среды на политику и недооценил человеческий фактор. Человек тоже является географическим фактором, но при этом он наделен инициативой, предприимчивостью, может выступать и выступает проводником культурного фактора в политике. Только через человека и посредством человека действует географический детерминизм. Эта концепция получила в геополитике название </a:t>
            </a:r>
            <a:r>
              <a:rPr lang="ru-RU" b="1" dirty="0" smtClean="0">
                <a:solidFill>
                  <a:srgbClr val="002060"/>
                </a:solidFill>
              </a:rPr>
              <a:t>«поссибилизм».</a:t>
            </a:r>
            <a:endParaRPr lang="ru-RU" b="1" dirty="0">
              <a:solidFill>
                <a:srgbClr val="00206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fontScale="90000"/>
          </a:bodyPr>
          <a:lstStyle/>
          <a:p>
            <a:pPr algn="ctr"/>
            <a:r>
              <a:rPr lang="ru-RU" b="1" dirty="0" smtClean="0"/>
              <a:t>Американская геополитическая школа</a:t>
            </a:r>
            <a:endParaRPr lang="ru-RU" b="1" dirty="0"/>
          </a:p>
        </p:txBody>
      </p:sp>
      <p:sp>
        <p:nvSpPr>
          <p:cNvPr id="3" name="Содержимое 2"/>
          <p:cNvSpPr>
            <a:spLocks noGrp="1"/>
          </p:cNvSpPr>
          <p:nvPr>
            <p:ph idx="1"/>
          </p:nvPr>
        </p:nvSpPr>
        <p:spPr>
          <a:xfrm>
            <a:off x="428596" y="1142984"/>
            <a:ext cx="8229600" cy="4389120"/>
          </a:xfrm>
        </p:spPr>
        <p:txBody>
          <a:bodyPr>
            <a:noAutofit/>
          </a:bodyPr>
          <a:lstStyle/>
          <a:p>
            <a:pPr algn="just"/>
            <a:r>
              <a:rPr lang="ru-RU" sz="1800" dirty="0" smtClean="0">
                <a:solidFill>
                  <a:srgbClr val="002060"/>
                </a:solidFill>
              </a:rPr>
              <a:t>Американская геополитическая школа сформировалась под влиянием идей военно-морского историка адмирала </a:t>
            </a:r>
            <a:r>
              <a:rPr lang="ru-RU" sz="1800" b="1" dirty="0" smtClean="0">
                <a:solidFill>
                  <a:srgbClr val="002060"/>
                </a:solidFill>
              </a:rPr>
              <a:t>Альфреда </a:t>
            </a:r>
            <a:r>
              <a:rPr lang="ru-RU" sz="1800" b="1" dirty="0" err="1" smtClean="0">
                <a:solidFill>
                  <a:srgbClr val="002060"/>
                </a:solidFill>
              </a:rPr>
              <a:t>Мэхена</a:t>
            </a:r>
            <a:r>
              <a:rPr lang="ru-RU" sz="1800" b="1" dirty="0" smtClean="0">
                <a:solidFill>
                  <a:srgbClr val="002060"/>
                </a:solidFill>
              </a:rPr>
              <a:t>, </a:t>
            </a:r>
            <a:r>
              <a:rPr lang="ru-RU" sz="1800" dirty="0" smtClean="0">
                <a:solidFill>
                  <a:srgbClr val="002060"/>
                </a:solidFill>
              </a:rPr>
              <a:t>который выдвинул концепцию «морской силы» как фактора, обеспечивающего безусловное геополитическое превосходство.</a:t>
            </a:r>
          </a:p>
          <a:p>
            <a:pPr algn="just"/>
            <a:r>
              <a:rPr lang="ru-RU" sz="1800" dirty="0" smtClean="0">
                <a:solidFill>
                  <a:srgbClr val="002060"/>
                </a:solidFill>
              </a:rPr>
              <a:t>Концепция  американского геополитика </a:t>
            </a:r>
            <a:r>
              <a:rPr lang="ru-RU" sz="1800" b="1" dirty="0" err="1" smtClean="0">
                <a:solidFill>
                  <a:srgbClr val="002060"/>
                </a:solidFill>
              </a:rPr>
              <a:t>Николаса</a:t>
            </a:r>
            <a:r>
              <a:rPr lang="ru-RU" sz="1800" b="1" dirty="0" smtClean="0">
                <a:solidFill>
                  <a:srgbClr val="002060"/>
                </a:solidFill>
              </a:rPr>
              <a:t> </a:t>
            </a:r>
            <a:r>
              <a:rPr lang="ru-RU" sz="1800" b="1" dirty="0" err="1" smtClean="0">
                <a:solidFill>
                  <a:srgbClr val="002060"/>
                </a:solidFill>
              </a:rPr>
              <a:t>Спикмэна</a:t>
            </a:r>
            <a:r>
              <a:rPr lang="ru-RU" sz="1800" dirty="0" smtClean="0">
                <a:solidFill>
                  <a:srgbClr val="002060"/>
                </a:solidFill>
              </a:rPr>
              <a:t> выдвинул принцип «интегрированного контроля над территорией», который должен осуществляться Америкой по всему миру в целях недопущения усиления геополитических конкурентов. Придерживаясь идеи противостояния моря и суши (СССР и Америки), </a:t>
            </a:r>
            <a:r>
              <a:rPr lang="ru-RU" sz="1800" dirty="0" err="1" smtClean="0">
                <a:solidFill>
                  <a:srgbClr val="002060"/>
                </a:solidFill>
              </a:rPr>
              <a:t>Спикмэн</a:t>
            </a:r>
            <a:r>
              <a:rPr lang="ru-RU" sz="1800" dirty="0" smtClean="0">
                <a:solidFill>
                  <a:srgbClr val="002060"/>
                </a:solidFill>
              </a:rPr>
              <a:t>, однако, считал геополитической осью мира не неподвижный </a:t>
            </a:r>
            <a:r>
              <a:rPr lang="ru-RU" sz="1800" b="1" dirty="0" err="1" smtClean="0">
                <a:solidFill>
                  <a:srgbClr val="002060"/>
                </a:solidFill>
              </a:rPr>
              <a:t>Хартленд</a:t>
            </a:r>
            <a:r>
              <a:rPr lang="ru-RU" sz="1800" dirty="0" smtClean="0">
                <a:solidFill>
                  <a:srgbClr val="002060"/>
                </a:solidFill>
              </a:rPr>
              <a:t>, а зону противостояния </a:t>
            </a:r>
            <a:r>
              <a:rPr lang="ru-RU" sz="1800" b="1" dirty="0" err="1" smtClean="0">
                <a:solidFill>
                  <a:srgbClr val="002060"/>
                </a:solidFill>
              </a:rPr>
              <a:t>Римленд</a:t>
            </a:r>
            <a:r>
              <a:rPr lang="ru-RU" sz="1800" dirty="0" smtClean="0">
                <a:solidFill>
                  <a:srgbClr val="002060"/>
                </a:solidFill>
              </a:rPr>
              <a:t> — пограничную зону Суши и Моря, тянущуюся вдоль границ </a:t>
            </a:r>
            <a:r>
              <a:rPr lang="ru-RU" sz="1800" dirty="0" err="1" smtClean="0">
                <a:solidFill>
                  <a:srgbClr val="002060"/>
                </a:solidFill>
              </a:rPr>
              <a:t>Хартленда</a:t>
            </a:r>
            <a:r>
              <a:rPr lang="ru-RU" sz="1800" dirty="0" smtClean="0">
                <a:solidFill>
                  <a:srgbClr val="002060"/>
                </a:solidFill>
              </a:rPr>
              <a:t> через Европу, Ближний и Средний Восток, Индию и Китай. Держава </a:t>
            </a:r>
            <a:r>
              <a:rPr lang="ru-RU" sz="1800" dirty="0" err="1" smtClean="0">
                <a:solidFill>
                  <a:srgbClr val="002060"/>
                </a:solidFill>
              </a:rPr>
              <a:t>Хартленда</a:t>
            </a:r>
            <a:r>
              <a:rPr lang="ru-RU" sz="1800" dirty="0" smtClean="0">
                <a:solidFill>
                  <a:srgbClr val="002060"/>
                </a:solidFill>
              </a:rPr>
              <a:t> осуществляет давление на эту зону, пытаясь объединить её под своим контролем, в то время как США должны осуществлять политику сдерживания и «удушения» континентальной державы, насыщая </a:t>
            </a:r>
            <a:r>
              <a:rPr lang="ru-RU" sz="1800" dirty="0" err="1" smtClean="0">
                <a:solidFill>
                  <a:srgbClr val="002060"/>
                </a:solidFill>
              </a:rPr>
              <a:t>Римленд</a:t>
            </a:r>
            <a:r>
              <a:rPr lang="ru-RU" sz="1800" dirty="0" smtClean="0">
                <a:solidFill>
                  <a:srgbClr val="002060"/>
                </a:solidFill>
              </a:rPr>
              <a:t> своими военными базами и создавая там военно-политические союзы. </a:t>
            </a:r>
            <a:endParaRPr lang="ru-RU" sz="1800" dirty="0">
              <a:solidFill>
                <a:srgbClr val="00206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pPr algn="ctr"/>
            <a:r>
              <a:rPr lang="ru-RU" b="1" dirty="0" smtClean="0"/>
              <a:t>Отечественная геополитическая школа </a:t>
            </a:r>
            <a:endParaRPr lang="ru-RU" b="1" dirty="0"/>
          </a:p>
        </p:txBody>
      </p:sp>
      <p:sp>
        <p:nvSpPr>
          <p:cNvPr id="3" name="Содержимое 2"/>
          <p:cNvSpPr>
            <a:spLocks noGrp="1"/>
          </p:cNvSpPr>
          <p:nvPr>
            <p:ph idx="1"/>
          </p:nvPr>
        </p:nvSpPr>
        <p:spPr>
          <a:xfrm>
            <a:off x="357158" y="1714488"/>
            <a:ext cx="8229600" cy="4389120"/>
          </a:xfrm>
        </p:spPr>
        <p:txBody>
          <a:bodyPr>
            <a:normAutofit fontScale="85000" lnSpcReduction="10000"/>
          </a:bodyPr>
          <a:lstStyle/>
          <a:p>
            <a:pPr algn="just">
              <a:buNone/>
            </a:pPr>
            <a:r>
              <a:rPr lang="ru-RU" dirty="0" smtClean="0">
                <a:solidFill>
                  <a:srgbClr val="002060"/>
                </a:solidFill>
              </a:rPr>
              <a:t>   Развивалась  в нескольких направлениях. Во-первых, панславизм, имевший своим политическим истоком осознание южными и западными славянами необходимости союза с Россией для завоевания своей независимости. Наиболее ярким и цельным выразителем панславистской идеи в русской геополитической мысли выступил </a:t>
            </a:r>
            <a:r>
              <a:rPr lang="ru-RU" b="1" dirty="0" smtClean="0">
                <a:solidFill>
                  <a:srgbClr val="002060"/>
                </a:solidFill>
              </a:rPr>
              <a:t>Н. Я. Данилевский</a:t>
            </a:r>
            <a:r>
              <a:rPr lang="ru-RU" dirty="0" smtClean="0">
                <a:solidFill>
                  <a:srgbClr val="002060"/>
                </a:solidFill>
              </a:rPr>
              <a:t> с проектом всеславянской федерации с центрами в Москве и Константинополе («Россия и Европа», 1871). Во-вторых, русская географическая наука, которой не была безразлична судьба империи. Типичным представителем этого консервативно-охранительного направления, выдвинувшим концепцию «могущественного территориального владения применительно к России», был </a:t>
            </a:r>
            <a:r>
              <a:rPr lang="ru-RU" b="1" dirty="0" smtClean="0">
                <a:solidFill>
                  <a:srgbClr val="002060"/>
                </a:solidFill>
              </a:rPr>
              <a:t>В. П. Семенов-Тян-Шанский</a:t>
            </a:r>
            <a:r>
              <a:rPr lang="ru-RU" dirty="0" smtClean="0">
                <a:solidFill>
                  <a:srgbClr val="002060"/>
                </a:solidFill>
              </a:rPr>
              <a:t>.</a:t>
            </a:r>
            <a:endParaRPr lang="ru-RU" dirty="0">
              <a:solidFill>
                <a:srgbClr val="00206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857232"/>
            <a:ext cx="8229600" cy="1143000"/>
          </a:xfrm>
        </p:spPr>
        <p:txBody>
          <a:bodyPr>
            <a:normAutofit fontScale="90000"/>
          </a:bodyPr>
          <a:lstStyle/>
          <a:p>
            <a:pPr algn="ctr"/>
            <a:r>
              <a:rPr lang="ru-RU" b="1" dirty="0" smtClean="0"/>
              <a:t>Современная геополитическая модель</a:t>
            </a:r>
            <a:br>
              <a:rPr lang="ru-RU" b="1" dirty="0" smtClean="0"/>
            </a:br>
            <a:endParaRPr lang="ru-RU" b="1" dirty="0"/>
          </a:p>
        </p:txBody>
      </p:sp>
      <p:sp>
        <p:nvSpPr>
          <p:cNvPr id="3" name="Содержимое 2"/>
          <p:cNvSpPr>
            <a:spLocks noGrp="1"/>
          </p:cNvSpPr>
          <p:nvPr>
            <p:ph idx="1"/>
          </p:nvPr>
        </p:nvSpPr>
        <p:spPr>
          <a:xfrm>
            <a:off x="500034" y="2071678"/>
            <a:ext cx="8229600" cy="4389120"/>
          </a:xfrm>
        </p:spPr>
        <p:txBody>
          <a:bodyPr/>
          <a:lstStyle/>
          <a:p>
            <a:endParaRPr lang="ru-RU" dirty="0"/>
          </a:p>
        </p:txBody>
      </p:sp>
      <p:pic>
        <p:nvPicPr>
          <p:cNvPr id="1026" name="Picture 2" descr="C:\Users\Ira\Desktop\Пост модерн теории гео.jpg"/>
          <p:cNvPicPr>
            <a:picLocks noChangeAspect="1" noChangeArrowheads="1"/>
          </p:cNvPicPr>
          <p:nvPr/>
        </p:nvPicPr>
        <p:blipFill>
          <a:blip r:embed="rId2" cstate="print"/>
          <a:srcRect/>
          <a:stretch>
            <a:fillRect/>
          </a:stretch>
        </p:blipFill>
        <p:spPr bwMode="auto">
          <a:xfrm>
            <a:off x="500034" y="1785926"/>
            <a:ext cx="6848475" cy="4676775"/>
          </a:xfrm>
          <a:prstGeom prst="rect">
            <a:avLst/>
          </a:prstGeom>
          <a:noFill/>
        </p:spPr>
      </p:pic>
      <p:pic>
        <p:nvPicPr>
          <p:cNvPr id="1027" name="Picture 3" descr="C:\Users\Ira\Desktop\concept-globalization-earth-puzzle-3d-29400628.jpg"/>
          <p:cNvPicPr>
            <a:picLocks noChangeAspect="1" noChangeArrowheads="1"/>
          </p:cNvPicPr>
          <p:nvPr/>
        </p:nvPicPr>
        <p:blipFill>
          <a:blip r:embed="rId3" cstate="print"/>
          <a:srcRect/>
          <a:stretch>
            <a:fillRect/>
          </a:stretch>
        </p:blipFill>
        <p:spPr bwMode="auto">
          <a:xfrm>
            <a:off x="7286644" y="1000108"/>
            <a:ext cx="1728000" cy="1728000"/>
          </a:xfrm>
          <a:prstGeom prst="rect">
            <a:avLst/>
          </a:prstGeom>
          <a:noFill/>
        </p:spPr>
      </p:pic>
      <p:pic>
        <p:nvPicPr>
          <p:cNvPr id="1028" name="Picture 4" descr="C:\Users\Ira\Desktop\globalization-12825556.jpg"/>
          <p:cNvPicPr>
            <a:picLocks noChangeArrowheads="1"/>
          </p:cNvPicPr>
          <p:nvPr/>
        </p:nvPicPr>
        <p:blipFill>
          <a:blip r:embed="rId4" cstate="print"/>
          <a:srcRect/>
          <a:stretch>
            <a:fillRect/>
          </a:stretch>
        </p:blipFill>
        <p:spPr bwMode="auto">
          <a:xfrm>
            <a:off x="7236000" y="5000636"/>
            <a:ext cx="1908000" cy="1764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algn="ctr"/>
            <a:r>
              <a:rPr lang="ru-RU" sz="4400" b="1" dirty="0" smtClean="0"/>
              <a:t>Цель и задачи дисциплины</a:t>
            </a:r>
            <a:endParaRPr lang="ru-RU" sz="4400" b="1" dirty="0"/>
          </a:p>
        </p:txBody>
      </p:sp>
      <p:sp>
        <p:nvSpPr>
          <p:cNvPr id="3" name="Содержимое 2"/>
          <p:cNvSpPr>
            <a:spLocks noGrp="1"/>
          </p:cNvSpPr>
          <p:nvPr>
            <p:ph idx="1"/>
          </p:nvPr>
        </p:nvSpPr>
        <p:spPr>
          <a:xfrm>
            <a:off x="428596" y="1643050"/>
            <a:ext cx="8229600" cy="4389120"/>
          </a:xfrm>
        </p:spPr>
        <p:txBody>
          <a:bodyPr>
            <a:normAutofit fontScale="25000" lnSpcReduction="20000"/>
          </a:bodyPr>
          <a:lstStyle/>
          <a:p>
            <a:pPr algn="ctr">
              <a:buNone/>
            </a:pPr>
            <a:r>
              <a:rPr lang="ru-RU" b="1" dirty="0" smtClean="0"/>
              <a:t>       </a:t>
            </a:r>
            <a:r>
              <a:rPr lang="ru-RU" sz="6400" b="1" dirty="0" smtClean="0">
                <a:solidFill>
                  <a:srgbClr val="002060"/>
                </a:solidFill>
              </a:rPr>
              <a:t>Цель  дисциплины</a:t>
            </a:r>
            <a:r>
              <a:rPr lang="ru-RU" sz="6400" dirty="0" smtClean="0">
                <a:solidFill>
                  <a:srgbClr val="002060"/>
                </a:solidFill>
              </a:rPr>
              <a:t> – формирование  знаний и понимания закономерностей развития общества и государства, роли и влияния геополитических факторов на стратегию и тактику власти, общества, личности, особенностей современных процессов глобализации и их влияния на государство и систему международных отношений.  </a:t>
            </a:r>
          </a:p>
          <a:p>
            <a:pPr algn="ctr">
              <a:buNone/>
            </a:pPr>
            <a:r>
              <a:rPr lang="ru-RU" sz="6400" b="1" dirty="0" smtClean="0">
                <a:solidFill>
                  <a:srgbClr val="002060"/>
                </a:solidFill>
              </a:rPr>
              <a:t>    Основной задачей</a:t>
            </a:r>
            <a:r>
              <a:rPr lang="ru-RU" sz="6400" dirty="0" smtClean="0">
                <a:solidFill>
                  <a:srgbClr val="002060"/>
                </a:solidFill>
              </a:rPr>
              <a:t> изучения геополитики является исследование следующих проблем:</a:t>
            </a:r>
          </a:p>
          <a:p>
            <a:pPr lvl="0" algn="just"/>
            <a:r>
              <a:rPr lang="ru-RU" sz="6400" dirty="0" smtClean="0">
                <a:solidFill>
                  <a:srgbClr val="002060"/>
                </a:solidFill>
              </a:rPr>
              <a:t>процессы и принципы развития государств, регионов и мира в целом, механизм и принципы их функционирования с точки зрения географического положения;</a:t>
            </a:r>
          </a:p>
          <a:p>
            <a:pPr lvl="0" algn="just"/>
            <a:r>
              <a:rPr lang="ru-RU" sz="6400" dirty="0" smtClean="0">
                <a:solidFill>
                  <a:srgbClr val="002060"/>
                </a:solidFill>
              </a:rPr>
              <a:t>правила и нормы поведения отдельных государств, союзов, блоков в соответствии с выработанной геополитической стратегией;</a:t>
            </a:r>
          </a:p>
          <a:p>
            <a:pPr lvl="0" algn="just"/>
            <a:r>
              <a:rPr lang="ru-RU" sz="6400" dirty="0" smtClean="0">
                <a:solidFill>
                  <a:srgbClr val="002060"/>
                </a:solidFill>
              </a:rPr>
              <a:t>пространственно-территориальный аспект в политике того или иного государства или группы государств, а также социально-экономические, национально-исторические, культурные факторы и закономерности, определяющие формы международной жизни;</a:t>
            </a:r>
          </a:p>
          <a:p>
            <a:pPr lvl="0" algn="just"/>
            <a:r>
              <a:rPr lang="ru-RU" sz="6400" dirty="0" smtClean="0">
                <a:solidFill>
                  <a:srgbClr val="002060"/>
                </a:solidFill>
              </a:rPr>
              <a:t>место и роль национально-государственных интересов в формировании мировой политики;</a:t>
            </a:r>
          </a:p>
          <a:p>
            <a:pPr lvl="0" algn="just"/>
            <a:r>
              <a:rPr lang="ru-RU" sz="6400" dirty="0" smtClean="0">
                <a:solidFill>
                  <a:srgbClr val="002060"/>
                </a:solidFill>
              </a:rPr>
              <a:t>проблемы государственного суверенитета  и национальной безопасности после краха послевоенной системы международных отношений и процессов глобализации;</a:t>
            </a:r>
          </a:p>
          <a:p>
            <a:pPr lvl="0" algn="just"/>
            <a:r>
              <a:rPr lang="ru-RU" sz="6400" dirty="0" smtClean="0">
                <a:solidFill>
                  <a:srgbClr val="002060"/>
                </a:solidFill>
              </a:rPr>
              <a:t>модели и возможные варианты поведения ведущих стран и их союзников в настоящее время и в будущем.</a:t>
            </a:r>
          </a:p>
          <a:p>
            <a:pPr algn="just"/>
            <a:endParaRPr lang="ru-RU" sz="6400" dirty="0">
              <a:solidFill>
                <a:srgbClr val="00206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t>СОВРЕМЕННАЯ АМЕРИКАНСКАЯ ТЕРИЯ ГЕОПОЛИТИКИ</a:t>
            </a:r>
            <a:br>
              <a:rPr lang="ru-RU" sz="4000" b="1" dirty="0" smtClean="0"/>
            </a:br>
            <a:endParaRPr lang="ru-RU" sz="4000" dirty="0"/>
          </a:p>
        </p:txBody>
      </p:sp>
      <p:sp>
        <p:nvSpPr>
          <p:cNvPr id="3" name="Содержимое 2"/>
          <p:cNvSpPr>
            <a:spLocks noGrp="1"/>
          </p:cNvSpPr>
          <p:nvPr>
            <p:ph idx="1"/>
          </p:nvPr>
        </p:nvSpPr>
        <p:spPr>
          <a:xfrm>
            <a:off x="571472" y="1142984"/>
            <a:ext cx="8229600" cy="4389120"/>
          </a:xfrm>
        </p:spPr>
        <p:txBody>
          <a:bodyPr>
            <a:noAutofit/>
          </a:bodyPr>
          <a:lstStyle/>
          <a:p>
            <a:pPr algn="just"/>
            <a:r>
              <a:rPr lang="ru-RU" sz="1200" b="1" dirty="0" err="1" smtClean="0">
                <a:solidFill>
                  <a:srgbClr val="002060"/>
                </a:solidFill>
              </a:rPr>
              <a:t>Мортон</a:t>
            </a:r>
            <a:r>
              <a:rPr lang="ru-RU" sz="1200" b="1" dirty="0" smtClean="0">
                <a:solidFill>
                  <a:srgbClr val="002060"/>
                </a:solidFill>
              </a:rPr>
              <a:t> Каплан </a:t>
            </a:r>
            <a:r>
              <a:rPr lang="ru-RU" sz="1200" dirty="0" smtClean="0">
                <a:solidFill>
                  <a:srgbClr val="002060"/>
                </a:solidFill>
              </a:rPr>
              <a:t>—  политолог и геополитик. Получил мировое признание после выхода в свет книги «Система и процесс в международной политике» (1957), в которой предложил шесть идеальных моделей международных систем (система «баланса сил», гибкая биполярная система, жесткая биполярная система, универсальная система, иерархическая система, система «вето»). Каплан настаивал на чисто теоретическом характере предложенных им моделей, кроме двух — системы «баланса сил» и гибкой биполярной системы, которые, по его мнению, имели место в реальном историческом процессе. </a:t>
            </a:r>
          </a:p>
          <a:p>
            <a:pPr algn="just"/>
            <a:r>
              <a:rPr lang="ru-RU" sz="1200" b="1" dirty="0" err="1" smtClean="0">
                <a:solidFill>
                  <a:srgbClr val="002060"/>
                </a:solidFill>
              </a:rPr>
              <a:t>Иммануил</a:t>
            </a:r>
            <a:r>
              <a:rPr lang="ru-RU" sz="1200" b="1" dirty="0" smtClean="0">
                <a:solidFill>
                  <a:srgbClr val="002060"/>
                </a:solidFill>
              </a:rPr>
              <a:t> </a:t>
            </a:r>
            <a:r>
              <a:rPr lang="ru-RU" sz="1200" b="1" dirty="0" err="1" smtClean="0">
                <a:solidFill>
                  <a:srgbClr val="002060"/>
                </a:solidFill>
              </a:rPr>
              <a:t>Валлерстайн</a:t>
            </a:r>
            <a:r>
              <a:rPr lang="ru-RU" sz="1200" b="1" dirty="0" smtClean="0">
                <a:solidFill>
                  <a:srgbClr val="002060"/>
                </a:solidFill>
              </a:rPr>
              <a:t> </a:t>
            </a:r>
            <a:r>
              <a:rPr lang="ru-RU" sz="1200" dirty="0" smtClean="0">
                <a:solidFill>
                  <a:srgbClr val="002060"/>
                </a:solidFill>
              </a:rPr>
              <a:t>— известный  американский социолог, </a:t>
            </a:r>
            <a:r>
              <a:rPr lang="ru-RU" sz="1200" dirty="0" err="1" smtClean="0">
                <a:solidFill>
                  <a:srgbClr val="002060"/>
                </a:solidFill>
              </a:rPr>
              <a:t>макроэкономист</a:t>
            </a:r>
            <a:r>
              <a:rPr lang="ru-RU" sz="1200" dirty="0" smtClean="0">
                <a:solidFill>
                  <a:srgbClr val="002060"/>
                </a:solidFill>
              </a:rPr>
              <a:t> и геополитик. Его главный вклад в развитие социальных наук заключается в разработке оригинальной теории мировых систем, носящей геополитический характер. Свой анализ он начинает с глобальной экономической системы, или, как он ее называет, </a:t>
            </a:r>
            <a:r>
              <a:rPr lang="ru-RU" sz="1200" dirty="0" err="1" smtClean="0">
                <a:solidFill>
                  <a:srgbClr val="002060"/>
                </a:solidFill>
              </a:rPr>
              <a:t>мир-системы</a:t>
            </a:r>
            <a:r>
              <a:rPr lang="ru-RU" sz="1200" dirty="0" smtClean="0">
                <a:solidFill>
                  <a:srgbClr val="002060"/>
                </a:solidFill>
              </a:rPr>
              <a:t>. По И. </a:t>
            </a:r>
            <a:r>
              <a:rPr lang="ru-RU" sz="1200" dirty="0" err="1" smtClean="0">
                <a:solidFill>
                  <a:srgbClr val="002060"/>
                </a:solidFill>
              </a:rPr>
              <a:t>Валлерстайну</a:t>
            </a:r>
            <a:r>
              <a:rPr lang="ru-RU" sz="1200" dirty="0" smtClean="0">
                <a:solidFill>
                  <a:srgbClr val="002060"/>
                </a:solidFill>
              </a:rPr>
              <a:t>, она может быть трех типов.</a:t>
            </a:r>
          </a:p>
          <a:p>
            <a:pPr algn="just">
              <a:buNone/>
            </a:pPr>
            <a:r>
              <a:rPr lang="ru-RU" sz="1200" dirty="0" smtClean="0">
                <a:solidFill>
                  <a:srgbClr val="002060"/>
                </a:solidFill>
              </a:rPr>
              <a:t>        1. Мир-империя, состоящая из нескольких локальных культур, присоединенных путем завоевания. Например, Древний Египет, Древний Рим, Россия эпохи крепостного права.</a:t>
            </a:r>
          </a:p>
          <a:p>
            <a:pPr algn="just">
              <a:buNone/>
            </a:pPr>
            <a:r>
              <a:rPr lang="ru-RU" sz="1200" dirty="0" smtClean="0">
                <a:solidFill>
                  <a:srgbClr val="002060"/>
                </a:solidFill>
              </a:rPr>
              <a:t>       2. Мир-экономика, которую составляют независимые государства-нации. Единственным историческим примером здесь служит Европа от Нового времени до наших дней.</a:t>
            </a:r>
          </a:p>
          <a:p>
            <a:pPr algn="just">
              <a:buNone/>
            </a:pPr>
            <a:r>
              <a:rPr lang="ru-RU" sz="1200" dirty="0" smtClean="0">
                <a:solidFill>
                  <a:srgbClr val="002060"/>
                </a:solidFill>
              </a:rPr>
              <a:t>       3. Мир-социализм, который представляет, по И. </a:t>
            </a:r>
            <a:r>
              <a:rPr lang="ru-RU" sz="1200" dirty="0" err="1" smtClean="0">
                <a:solidFill>
                  <a:srgbClr val="002060"/>
                </a:solidFill>
              </a:rPr>
              <a:t>Валлерстайну</a:t>
            </a:r>
            <a:r>
              <a:rPr lang="ru-RU" sz="1200" dirty="0" smtClean="0">
                <a:solidFill>
                  <a:srgbClr val="002060"/>
                </a:solidFill>
              </a:rPr>
              <a:t>, гипотетическую систему, никогда и нигде не осуществленную. </a:t>
            </a:r>
          </a:p>
          <a:p>
            <a:pPr algn="just"/>
            <a:r>
              <a:rPr lang="ru-RU" sz="1200" b="1" dirty="0" smtClean="0">
                <a:solidFill>
                  <a:srgbClr val="002060"/>
                </a:solidFill>
              </a:rPr>
              <a:t>Збигнев Бжезинский </a:t>
            </a:r>
            <a:r>
              <a:rPr lang="ru-RU" sz="1200" dirty="0" smtClean="0">
                <a:solidFill>
                  <a:srgbClr val="002060"/>
                </a:solidFill>
              </a:rPr>
              <a:t>— известный американский политолог, автор книги «Великая шахматная доска. Господство Америки и его </a:t>
            </a:r>
            <a:r>
              <a:rPr lang="ru-RU" sz="1200" dirty="0" err="1" smtClean="0">
                <a:solidFill>
                  <a:srgbClr val="002060"/>
                </a:solidFill>
              </a:rPr>
              <a:t>геостратегические</a:t>
            </a:r>
            <a:r>
              <a:rPr lang="ru-RU" sz="1200" dirty="0" smtClean="0">
                <a:solidFill>
                  <a:srgbClr val="002060"/>
                </a:solidFill>
              </a:rPr>
              <a:t> императивы» (1997).Под «великой шахматной доской» он понимает Евразию как континент, где разыгрывается партия, победитель которой станет господствовать в мире. Собственно говоря, по Бжезинскому, партия уже сыграна и победитель известен — это США. </a:t>
            </a:r>
          </a:p>
          <a:p>
            <a:pPr algn="just"/>
            <a:r>
              <a:rPr lang="ru-RU" sz="1200" b="1" dirty="0" err="1" smtClean="0">
                <a:solidFill>
                  <a:srgbClr val="002060"/>
                </a:solidFill>
              </a:rPr>
              <a:t>Самюэль</a:t>
            </a:r>
            <a:r>
              <a:rPr lang="ru-RU" sz="1200" b="1" dirty="0" smtClean="0">
                <a:solidFill>
                  <a:srgbClr val="002060"/>
                </a:solidFill>
              </a:rPr>
              <a:t> </a:t>
            </a:r>
            <a:r>
              <a:rPr lang="ru-RU" sz="1200" b="1" dirty="0" err="1" smtClean="0">
                <a:solidFill>
                  <a:srgbClr val="002060"/>
                </a:solidFill>
              </a:rPr>
              <a:t>Хантингтон</a:t>
            </a:r>
            <a:r>
              <a:rPr lang="ru-RU" sz="1200" b="1" dirty="0" smtClean="0">
                <a:solidFill>
                  <a:srgbClr val="002060"/>
                </a:solidFill>
              </a:rPr>
              <a:t> </a:t>
            </a:r>
            <a:r>
              <a:rPr lang="ru-RU" sz="1200" dirty="0" smtClean="0">
                <a:solidFill>
                  <a:srgbClr val="002060"/>
                </a:solidFill>
              </a:rPr>
              <a:t>— известный американский политолог и геополитик. В 1993 г. Нью-Йоркский журнал </a:t>
            </a:r>
            <a:r>
              <a:rPr lang="ru-RU" sz="1200" i="1" dirty="0" err="1" smtClean="0">
                <a:solidFill>
                  <a:srgbClr val="002060"/>
                </a:solidFill>
              </a:rPr>
              <a:t>Foreign</a:t>
            </a:r>
            <a:r>
              <a:rPr lang="ru-RU" sz="1200" i="1" dirty="0" smtClean="0">
                <a:solidFill>
                  <a:srgbClr val="002060"/>
                </a:solidFill>
              </a:rPr>
              <a:t> </a:t>
            </a:r>
            <a:r>
              <a:rPr lang="ru-RU" sz="1200" i="1" dirty="0" err="1" smtClean="0">
                <a:solidFill>
                  <a:srgbClr val="002060"/>
                </a:solidFill>
              </a:rPr>
              <a:t>Affairs</a:t>
            </a:r>
            <a:r>
              <a:rPr lang="ru-RU" sz="1200" i="1" dirty="0" smtClean="0">
                <a:solidFill>
                  <a:srgbClr val="002060"/>
                </a:solidFill>
              </a:rPr>
              <a:t> </a:t>
            </a:r>
            <a:r>
              <a:rPr lang="ru-RU" sz="1200" dirty="0" smtClean="0">
                <a:solidFill>
                  <a:srgbClr val="002060"/>
                </a:solidFill>
              </a:rPr>
              <a:t>опубликовал статью С. </a:t>
            </a:r>
            <a:r>
              <a:rPr lang="ru-RU" sz="1200" dirty="0" err="1" smtClean="0">
                <a:solidFill>
                  <a:srgbClr val="002060"/>
                </a:solidFill>
              </a:rPr>
              <a:t>Хантингтона</a:t>
            </a:r>
            <a:r>
              <a:rPr lang="ru-RU" sz="1200" dirty="0" smtClean="0">
                <a:solidFill>
                  <a:srgbClr val="002060"/>
                </a:solidFill>
              </a:rPr>
              <a:t> «Столкновение цивилизаций?» . По его теории, мир устремился к культурному разнообразию и столкновению </a:t>
            </a:r>
            <a:r>
              <a:rPr lang="ru-RU" sz="1200" dirty="0" err="1" smtClean="0">
                <a:solidFill>
                  <a:srgbClr val="002060"/>
                </a:solidFill>
              </a:rPr>
              <a:t>цивилизационных</a:t>
            </a:r>
            <a:r>
              <a:rPr lang="ru-RU" sz="1200" dirty="0" smtClean="0">
                <a:solidFill>
                  <a:srgbClr val="002060"/>
                </a:solidFill>
              </a:rPr>
              <a:t> интересов, а большинство </a:t>
            </a:r>
            <a:r>
              <a:rPr lang="ru-RU" sz="1200" dirty="0" err="1" smtClean="0">
                <a:solidFill>
                  <a:srgbClr val="002060"/>
                </a:solidFill>
              </a:rPr>
              <a:t>геополитиков</a:t>
            </a:r>
            <a:r>
              <a:rPr lang="ru-RU" sz="1200" dirty="0" smtClean="0">
                <a:solidFill>
                  <a:srgbClr val="002060"/>
                </a:solidFill>
              </a:rPr>
              <a:t> уже сегодня видят грядущий универсальный мировой порядок.</a:t>
            </a:r>
          </a:p>
          <a:p>
            <a:pPr algn="just"/>
            <a:r>
              <a:rPr lang="ru-RU" sz="1200" b="1" dirty="0" smtClean="0">
                <a:solidFill>
                  <a:srgbClr val="002060"/>
                </a:solidFill>
              </a:rPr>
              <a:t>Пол Джонсон </a:t>
            </a:r>
            <a:r>
              <a:rPr lang="ru-RU" sz="1200" dirty="0" smtClean="0">
                <a:solidFill>
                  <a:srgbClr val="002060"/>
                </a:solidFill>
              </a:rPr>
              <a:t>— известный  геополитик. Джонсон отвергает привычный стереотип деления человечества на первый, второй и третий миры и считает возможным и необходимым распространить западные стандарты на второй и третий миры, поднять их до уровня первого — таков путь движения человечества. </a:t>
            </a:r>
            <a:endParaRPr lang="ru-RU" sz="1200" dirty="0">
              <a:solidFill>
                <a:srgbClr val="00206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Autofit/>
          </a:bodyPr>
          <a:lstStyle/>
          <a:p>
            <a:pPr algn="ctr"/>
            <a:r>
              <a:rPr lang="ru-RU" sz="4000" b="1" dirty="0" smtClean="0"/>
              <a:t>Основные концепции геополитики современной Америки</a:t>
            </a:r>
            <a:endParaRPr lang="ru-RU" sz="4000" b="1" dirty="0"/>
          </a:p>
        </p:txBody>
      </p:sp>
      <p:sp>
        <p:nvSpPr>
          <p:cNvPr id="3" name="Содержимое 2"/>
          <p:cNvSpPr>
            <a:spLocks noGrp="1"/>
          </p:cNvSpPr>
          <p:nvPr>
            <p:ph idx="1"/>
          </p:nvPr>
        </p:nvSpPr>
        <p:spPr>
          <a:xfrm>
            <a:off x="500034" y="1428736"/>
            <a:ext cx="8229600" cy="4389120"/>
          </a:xfrm>
        </p:spPr>
        <p:txBody>
          <a:bodyPr>
            <a:normAutofit fontScale="55000" lnSpcReduction="20000"/>
          </a:bodyPr>
          <a:lstStyle/>
          <a:p>
            <a:pPr algn="just">
              <a:buNone/>
            </a:pPr>
            <a:r>
              <a:rPr lang="ru-RU" dirty="0" smtClean="0">
                <a:solidFill>
                  <a:srgbClr val="002060"/>
                </a:solidFill>
              </a:rPr>
              <a:t>      Несмотря на меняющуюся обстановку в современных условиях США по-прежнему пытаются играть роль гегемона и строить мировой порядок под себя. Однако мир неизбежно меняется от однополярного к многополярному. По прогнозам экспертов переход к </a:t>
            </a:r>
            <a:r>
              <a:rPr lang="ru-RU" dirty="0" err="1" smtClean="0">
                <a:solidFill>
                  <a:srgbClr val="002060"/>
                </a:solidFill>
              </a:rPr>
              <a:t>многополярности</a:t>
            </a:r>
            <a:r>
              <a:rPr lang="ru-RU" dirty="0" smtClean="0">
                <a:solidFill>
                  <a:srgbClr val="002060"/>
                </a:solidFill>
              </a:rPr>
              <a:t> в основном завершится к 2015 гг.</a:t>
            </a:r>
          </a:p>
          <a:p>
            <a:pPr algn="just"/>
            <a:r>
              <a:rPr lang="ru-RU" dirty="0" smtClean="0">
                <a:solidFill>
                  <a:srgbClr val="002060"/>
                </a:solidFill>
              </a:rPr>
              <a:t>Все отчетливее заметно, что США с каждым годом тяжелее справляться с функцией глобального лидерства и супердержавы, в мире появляется все больше стран, бросающих вызовы Америке.</a:t>
            </a:r>
          </a:p>
          <a:p>
            <a:pPr algn="just"/>
            <a:r>
              <a:rPr lang="ru-RU" dirty="0" smtClean="0">
                <a:solidFill>
                  <a:srgbClr val="002060"/>
                </a:solidFill>
              </a:rPr>
              <a:t>Многие страны пытаются играть роль «геополитического полюса» в своем регионе или в отдельной части света по подобию США. Такое положение все более усиливает напряжение и борьба за перерас­пределение сфер влияния между полюсами может </a:t>
            </a:r>
            <a:r>
              <a:rPr lang="ru-RU" dirty="0" err="1" smtClean="0">
                <a:solidFill>
                  <a:srgbClr val="002060"/>
                </a:solidFill>
              </a:rPr>
              <a:t>перерости</a:t>
            </a:r>
            <a:r>
              <a:rPr lang="ru-RU" dirty="0" smtClean="0">
                <a:solidFill>
                  <a:srgbClr val="002060"/>
                </a:solidFill>
              </a:rPr>
              <a:t> из глобального противостояния в фазу «глобальной войны».</a:t>
            </a:r>
          </a:p>
          <a:p>
            <a:pPr algn="just"/>
            <a:r>
              <a:rPr lang="ru-RU" dirty="0" smtClean="0">
                <a:solidFill>
                  <a:srgbClr val="002060"/>
                </a:solidFill>
              </a:rPr>
              <a:t>В этой связи пророческими кажутся слова президента США Джона Кеннеди, сказанные им после разрешения Карибского кризиса 1962 г. Обращаясь к американцам, он сказал: «Если вы думаете, что будущий мир — это </a:t>
            </a:r>
            <a:r>
              <a:rPr lang="ru-RU" dirty="0" err="1" smtClean="0">
                <a:solidFill>
                  <a:srgbClr val="002060"/>
                </a:solidFill>
              </a:rPr>
              <a:t>Pax</a:t>
            </a:r>
            <a:r>
              <a:rPr lang="ru-RU" dirty="0" smtClean="0">
                <a:solidFill>
                  <a:srgbClr val="002060"/>
                </a:solidFill>
              </a:rPr>
              <a:t> </a:t>
            </a:r>
            <a:r>
              <a:rPr lang="ru-RU" dirty="0" err="1" smtClean="0">
                <a:solidFill>
                  <a:srgbClr val="002060"/>
                </a:solidFill>
              </a:rPr>
              <a:t>Americana</a:t>
            </a:r>
            <a:r>
              <a:rPr lang="ru-RU" dirty="0" smtClean="0">
                <a:solidFill>
                  <a:srgbClr val="002060"/>
                </a:solidFill>
              </a:rPr>
              <a:t>, мир по-американски, то вы ошибаетесь. Или будет мир для всех, или его вообще не будет».</a:t>
            </a:r>
          </a:p>
          <a:p>
            <a:pPr algn="just"/>
            <a:r>
              <a:rPr lang="ru-RU" dirty="0" smtClean="0">
                <a:solidFill>
                  <a:srgbClr val="002060"/>
                </a:solidFill>
              </a:rPr>
              <a:t>После событий 11 сентября 2001 г. геополитическое пространство планеты ради­кально изменилось. США перед всем миром показали свою беспомощность перед террористиче­ской атакой. Это обстоятельство заставило 3. Бжезинского скорректировать свою концепцию глобальной гегемонии США и выстраивать новый геополитический код Америки.</a:t>
            </a:r>
          </a:p>
          <a:p>
            <a:pPr algn="just"/>
            <a:r>
              <a:rPr lang="ru-RU" dirty="0" smtClean="0">
                <a:solidFill>
                  <a:srgbClr val="002060"/>
                </a:solidFill>
              </a:rPr>
              <a:t>Американская глобальная гегемония, по Бжезинскому, может осуществляться в двух возмож­ных формах:</a:t>
            </a:r>
          </a:p>
          <a:p>
            <a:pPr algn="just"/>
            <a:r>
              <a:rPr lang="ru-RU" b="1" i="1" dirty="0" smtClean="0">
                <a:solidFill>
                  <a:srgbClr val="002060"/>
                </a:solidFill>
              </a:rPr>
              <a:t>  в форме господства, основанного на силе</a:t>
            </a:r>
          </a:p>
          <a:p>
            <a:pPr algn="just"/>
            <a:r>
              <a:rPr lang="ru-RU" b="1" i="1" dirty="0" smtClean="0">
                <a:solidFill>
                  <a:srgbClr val="002060"/>
                </a:solidFill>
              </a:rPr>
              <a:t>  лидерства, основанного на согласии.</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4400" b="1" dirty="0" smtClean="0"/>
              <a:t>СОВРЕМЕННАЯ ЕВРОПЕЙСКАЯ ТЕОРИЯ ГЕОПОЛИТИКИ</a:t>
            </a:r>
            <a:r>
              <a:rPr lang="ru-RU" b="1" dirty="0" smtClean="0"/>
              <a:t/>
            </a:r>
            <a:br>
              <a:rPr lang="ru-RU" b="1" dirty="0" smtClean="0"/>
            </a:br>
            <a:endParaRPr lang="ru-RU" dirty="0"/>
          </a:p>
        </p:txBody>
      </p:sp>
      <p:sp>
        <p:nvSpPr>
          <p:cNvPr id="3" name="Содержимое 2"/>
          <p:cNvSpPr>
            <a:spLocks noGrp="1"/>
          </p:cNvSpPr>
          <p:nvPr>
            <p:ph idx="1"/>
          </p:nvPr>
        </p:nvSpPr>
        <p:spPr>
          <a:xfrm>
            <a:off x="428596" y="1214422"/>
            <a:ext cx="8229600" cy="4389120"/>
          </a:xfrm>
        </p:spPr>
        <p:txBody>
          <a:bodyPr>
            <a:noAutofit/>
          </a:bodyPr>
          <a:lstStyle/>
          <a:p>
            <a:pPr algn="just"/>
            <a:r>
              <a:rPr lang="ru-RU" sz="1600" b="1" dirty="0" smtClean="0">
                <a:solidFill>
                  <a:srgbClr val="002060"/>
                </a:solidFill>
              </a:rPr>
              <a:t>Карл Ясперс</a:t>
            </a:r>
            <a:r>
              <a:rPr lang="ru-RU" sz="1600" dirty="0" smtClean="0">
                <a:solidFill>
                  <a:srgbClr val="002060"/>
                </a:solidFill>
              </a:rPr>
              <a:t>, известный немецкий философ, геополитик. Основной темой своей геополитической концепции он сделал всемирный исторический процесс, при этом история и существование человека опираются на определенные географические сущности: реки, моря, горы, равнины, климат, растительность, почву. У Ясперса исторический процесс развивается линейно и носит всечеловеческий, глобальный характер. Следовательно, единая история человечества имеет свое начало, конец и направление движения — ось. </a:t>
            </a:r>
          </a:p>
          <a:p>
            <a:pPr algn="just"/>
            <a:r>
              <a:rPr lang="ru-RU" sz="1600" b="1" dirty="0" smtClean="0">
                <a:solidFill>
                  <a:srgbClr val="002060"/>
                </a:solidFill>
              </a:rPr>
              <a:t>Арнольд Джозеф Тойнби </a:t>
            </a:r>
            <a:r>
              <a:rPr lang="ru-RU" sz="1600" dirty="0" smtClean="0">
                <a:solidFill>
                  <a:srgbClr val="002060"/>
                </a:solidFill>
              </a:rPr>
              <a:t>— выдающийся английский историк, социолог и геополитик. Мировую известность принесла ему </a:t>
            </a:r>
            <a:r>
              <a:rPr lang="ru-RU" sz="1600" dirty="0" err="1" smtClean="0">
                <a:solidFill>
                  <a:srgbClr val="002060"/>
                </a:solidFill>
              </a:rPr>
              <a:t>двенадцатитомная</a:t>
            </a:r>
            <a:r>
              <a:rPr lang="ru-RU" sz="1600" dirty="0" smtClean="0">
                <a:solidFill>
                  <a:srgbClr val="002060"/>
                </a:solidFill>
              </a:rPr>
              <a:t> работа «Постижение истории». История, по Тойнби, утрачивает свою </a:t>
            </a:r>
            <a:r>
              <a:rPr lang="ru-RU" sz="1600" dirty="0" err="1" smtClean="0">
                <a:solidFill>
                  <a:srgbClr val="002060"/>
                </a:solidFill>
              </a:rPr>
              <a:t>однолинейность</a:t>
            </a:r>
            <a:r>
              <a:rPr lang="ru-RU" sz="1600" dirty="0" smtClean="0">
                <a:solidFill>
                  <a:srgbClr val="002060"/>
                </a:solidFill>
              </a:rPr>
              <a:t> и </a:t>
            </a:r>
            <a:r>
              <a:rPr lang="ru-RU" sz="1600" dirty="0" err="1" smtClean="0">
                <a:solidFill>
                  <a:srgbClr val="002060"/>
                </a:solidFill>
              </a:rPr>
              <a:t>гомогенность</a:t>
            </a:r>
            <a:r>
              <a:rPr lang="ru-RU" sz="1600" dirty="0" smtClean="0">
                <a:solidFill>
                  <a:srgbClr val="002060"/>
                </a:solidFill>
              </a:rPr>
              <a:t>, приобретая при этом цикличность, многомерность, </a:t>
            </a:r>
            <a:r>
              <a:rPr lang="ru-RU" sz="1600" dirty="0" err="1" smtClean="0">
                <a:solidFill>
                  <a:srgbClr val="002060"/>
                </a:solidFill>
              </a:rPr>
              <a:t>многонаправленность</a:t>
            </a:r>
            <a:r>
              <a:rPr lang="ru-RU" sz="1600" dirty="0" smtClean="0">
                <a:solidFill>
                  <a:srgbClr val="002060"/>
                </a:solidFill>
              </a:rPr>
              <a:t> развития и неоднородную </a:t>
            </a:r>
            <a:r>
              <a:rPr lang="ru-RU" sz="1600" dirty="0" err="1" smtClean="0">
                <a:solidFill>
                  <a:srgbClr val="002060"/>
                </a:solidFill>
              </a:rPr>
              <a:t>гетерогенность</a:t>
            </a:r>
            <a:r>
              <a:rPr lang="ru-RU" sz="1600" dirty="0" smtClean="0">
                <a:solidFill>
                  <a:srgbClr val="002060"/>
                </a:solidFill>
              </a:rPr>
              <a:t>. </a:t>
            </a:r>
          </a:p>
          <a:p>
            <a:pPr algn="just"/>
            <a:r>
              <a:rPr lang="ru-RU" sz="1600" b="1" dirty="0" smtClean="0">
                <a:solidFill>
                  <a:srgbClr val="002060"/>
                </a:solidFill>
              </a:rPr>
              <a:t>Мануэл </a:t>
            </a:r>
            <a:r>
              <a:rPr lang="ru-RU" sz="1600" b="1" dirty="0" err="1" smtClean="0">
                <a:solidFill>
                  <a:srgbClr val="002060"/>
                </a:solidFill>
              </a:rPr>
              <a:t>Кастельс</a:t>
            </a:r>
            <a:r>
              <a:rPr lang="ru-RU" sz="1600" b="1" dirty="0" smtClean="0">
                <a:solidFill>
                  <a:srgbClr val="002060"/>
                </a:solidFill>
              </a:rPr>
              <a:t> </a:t>
            </a:r>
            <a:r>
              <a:rPr lang="ru-RU" sz="1600" dirty="0" smtClean="0">
                <a:solidFill>
                  <a:srgbClr val="002060"/>
                </a:solidFill>
              </a:rPr>
              <a:t>— выдающийся современный социолог и политолог, автор трилогии: «Информационный век: экономика, общество и культура»: «Становление сетевого общества» (1996),  «Завершение тысячелетия» (1998). </a:t>
            </a:r>
            <a:r>
              <a:rPr lang="ru-RU" sz="1600" dirty="0" err="1" smtClean="0">
                <a:solidFill>
                  <a:srgbClr val="002060"/>
                </a:solidFill>
              </a:rPr>
              <a:t>Геополиттический</a:t>
            </a:r>
            <a:r>
              <a:rPr lang="ru-RU" sz="1600" dirty="0" smtClean="0">
                <a:solidFill>
                  <a:srgbClr val="002060"/>
                </a:solidFill>
              </a:rPr>
              <a:t> аспект его концепции  включает в себя и глобальный  уровень, и регионально-локальную геополитику городских агломераций. Проблемы, поднимаемые </a:t>
            </a:r>
            <a:r>
              <a:rPr lang="ru-RU" sz="1600" dirty="0" err="1" smtClean="0">
                <a:solidFill>
                  <a:srgbClr val="002060"/>
                </a:solidFill>
              </a:rPr>
              <a:t>Кастельсом</a:t>
            </a:r>
            <a:r>
              <a:rPr lang="ru-RU" sz="1600" dirty="0" smtClean="0">
                <a:solidFill>
                  <a:srgbClr val="002060"/>
                </a:solidFill>
              </a:rPr>
              <a:t>, так или иначе связаны с противоречиями пространства потоков и пространства мест и поиском путей если не разрешения этих противоречий, то адаптации к ним граждан.</a:t>
            </a:r>
            <a:endParaRPr lang="ru-RU" sz="1600" dirty="0">
              <a:solidFill>
                <a:srgbClr val="00206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Autofit/>
          </a:bodyPr>
          <a:lstStyle/>
          <a:p>
            <a:pPr algn="ctr"/>
            <a:r>
              <a:rPr lang="ru-RU" sz="4000" b="1" dirty="0" smtClean="0"/>
              <a:t>Основные концепции геополитики Европы</a:t>
            </a:r>
            <a:endParaRPr lang="ru-RU" sz="4000" b="1" dirty="0"/>
          </a:p>
        </p:txBody>
      </p:sp>
      <p:sp>
        <p:nvSpPr>
          <p:cNvPr id="3" name="Содержимое 2"/>
          <p:cNvSpPr>
            <a:spLocks noGrp="1"/>
          </p:cNvSpPr>
          <p:nvPr>
            <p:ph idx="1"/>
          </p:nvPr>
        </p:nvSpPr>
        <p:spPr/>
        <p:txBody>
          <a:bodyPr>
            <a:normAutofit fontScale="55000" lnSpcReduction="20000"/>
          </a:bodyPr>
          <a:lstStyle/>
          <a:p>
            <a:pPr algn="ctr">
              <a:buNone/>
            </a:pPr>
            <a:r>
              <a:rPr lang="ru-RU" b="1" dirty="0" smtClean="0">
                <a:solidFill>
                  <a:srgbClr val="002060"/>
                </a:solidFill>
              </a:rPr>
              <a:t>Разнообразие современных геополитических доктрин в Европе сконцентрированы на двух основных направлениях:</a:t>
            </a:r>
          </a:p>
          <a:p>
            <a:pPr algn="just"/>
            <a:r>
              <a:rPr lang="ru-RU" b="1" dirty="0" smtClean="0">
                <a:solidFill>
                  <a:srgbClr val="002060"/>
                </a:solidFill>
              </a:rPr>
              <a:t>континентальные </a:t>
            </a:r>
            <a:r>
              <a:rPr lang="ru-RU" dirty="0" smtClean="0">
                <a:solidFill>
                  <a:srgbClr val="002060"/>
                </a:solidFill>
              </a:rPr>
              <a:t>концепции - доминируют в науке и утверждают геополитическую самостоятельность Европы перед наступлением </a:t>
            </a:r>
            <a:r>
              <a:rPr lang="ru-RU" dirty="0" err="1" smtClean="0">
                <a:solidFill>
                  <a:srgbClr val="002060"/>
                </a:solidFill>
              </a:rPr>
              <a:t>атлантизма</a:t>
            </a:r>
            <a:r>
              <a:rPr lang="ru-RU" dirty="0" smtClean="0">
                <a:solidFill>
                  <a:srgbClr val="002060"/>
                </a:solidFill>
              </a:rPr>
              <a:t> (США);</a:t>
            </a:r>
          </a:p>
          <a:p>
            <a:pPr algn="just"/>
            <a:r>
              <a:rPr lang="ru-RU" dirty="0" smtClean="0">
                <a:solidFill>
                  <a:srgbClr val="002060"/>
                </a:solidFill>
              </a:rPr>
              <a:t>  </a:t>
            </a:r>
            <a:r>
              <a:rPr lang="ru-RU" b="1" dirty="0" err="1" smtClean="0">
                <a:solidFill>
                  <a:srgbClr val="002060"/>
                </a:solidFill>
              </a:rPr>
              <a:t>мондиалистские</a:t>
            </a:r>
            <a:r>
              <a:rPr lang="ru-RU" dirty="0" smtClean="0">
                <a:solidFill>
                  <a:srgbClr val="002060"/>
                </a:solidFill>
              </a:rPr>
              <a:t> концепции - идея союза Европы с США.</a:t>
            </a:r>
          </a:p>
          <a:p>
            <a:pPr algn="just">
              <a:buNone/>
            </a:pPr>
            <a:r>
              <a:rPr lang="ru-RU" dirty="0" smtClean="0">
                <a:solidFill>
                  <a:srgbClr val="002060"/>
                </a:solidFill>
              </a:rPr>
              <a:t>       В Европе  идёт активное формирование  </a:t>
            </a:r>
            <a:r>
              <a:rPr lang="ru-RU" b="1" dirty="0" smtClean="0">
                <a:solidFill>
                  <a:srgbClr val="002060"/>
                </a:solidFill>
              </a:rPr>
              <a:t>континентальных концепций — «новые правые».</a:t>
            </a:r>
            <a:endParaRPr lang="ru-RU" dirty="0" smtClean="0">
              <a:solidFill>
                <a:srgbClr val="002060"/>
              </a:solidFill>
            </a:endParaRPr>
          </a:p>
          <a:p>
            <a:pPr algn="just">
              <a:buNone/>
            </a:pPr>
            <a:r>
              <a:rPr lang="ru-RU" dirty="0" smtClean="0">
                <a:solidFill>
                  <a:srgbClr val="002060"/>
                </a:solidFill>
              </a:rPr>
              <a:t>      Эти концепции находят свое выражение в поисках оптимальной мо­дели европейской интеграции, позволяющей самостоятельно формулировать единый геополитический курс, без которого Европа не сможет противостоять американскому влиянию. В свете глобальных угроз перед европейцами стоит задача превратить до недавнего времени расколотый континент в единое целое. Основная идея архитекторов новой Европы — усилить роль Евросоюза в мировой политике до того уровня, которую играет ЕС в мировой экономике.</a:t>
            </a:r>
          </a:p>
          <a:p>
            <a:pPr algn="just"/>
            <a:r>
              <a:rPr lang="ru-RU" b="1" dirty="0" smtClean="0">
                <a:solidFill>
                  <a:srgbClr val="002060"/>
                </a:solidFill>
              </a:rPr>
              <a:t>Концепция "Европа регионов" </a:t>
            </a:r>
            <a:r>
              <a:rPr lang="ru-RU" b="1" dirty="0" err="1" smtClean="0">
                <a:solidFill>
                  <a:srgbClr val="002060"/>
                </a:solidFill>
              </a:rPr>
              <a:t>концептуализируется</a:t>
            </a:r>
            <a:r>
              <a:rPr lang="ru-RU" b="1" dirty="0" smtClean="0">
                <a:solidFill>
                  <a:srgbClr val="002060"/>
                </a:solidFill>
              </a:rPr>
              <a:t> в трех основных вариантах</a:t>
            </a:r>
            <a:r>
              <a:rPr lang="ru-RU" dirty="0" smtClean="0">
                <a:solidFill>
                  <a:srgbClr val="002060"/>
                </a:solidFill>
              </a:rPr>
              <a:t>:</a:t>
            </a:r>
          </a:p>
          <a:p>
            <a:pPr algn="just">
              <a:buNone/>
            </a:pPr>
            <a:r>
              <a:rPr lang="ru-RU" dirty="0" smtClean="0">
                <a:solidFill>
                  <a:srgbClr val="002060"/>
                </a:solidFill>
              </a:rPr>
              <a:t>      1.Радикальная - как </a:t>
            </a:r>
            <a:r>
              <a:rPr lang="ru-RU" b="1" dirty="0" smtClean="0">
                <a:solidFill>
                  <a:srgbClr val="002060"/>
                </a:solidFill>
              </a:rPr>
              <a:t>"отмирание" национального государства</a:t>
            </a:r>
            <a:r>
              <a:rPr lang="ru-RU" dirty="0" smtClean="0">
                <a:solidFill>
                  <a:srgbClr val="002060"/>
                </a:solidFill>
              </a:rPr>
              <a:t> и формирование единой Европы двух уровней – национального и регионального.</a:t>
            </a:r>
          </a:p>
          <a:p>
            <a:pPr algn="just">
              <a:buNone/>
            </a:pPr>
            <a:r>
              <a:rPr lang="ru-RU" dirty="0" smtClean="0">
                <a:solidFill>
                  <a:srgbClr val="002060"/>
                </a:solidFill>
              </a:rPr>
              <a:t>      2."Европа регионов" как интенсификация межрегионального сотрудничества - </a:t>
            </a:r>
            <a:r>
              <a:rPr lang="ru-RU" b="1" dirty="0" smtClean="0">
                <a:solidFill>
                  <a:srgbClr val="002060"/>
                </a:solidFill>
              </a:rPr>
              <a:t>горизонтальная интеграция</a:t>
            </a:r>
            <a:r>
              <a:rPr lang="ru-RU" dirty="0" smtClean="0">
                <a:solidFill>
                  <a:srgbClr val="002060"/>
                </a:solidFill>
              </a:rPr>
              <a:t> через упразднение старых границ внутри ЕС.</a:t>
            </a:r>
          </a:p>
          <a:p>
            <a:pPr algn="just">
              <a:buNone/>
            </a:pPr>
            <a:r>
              <a:rPr lang="ru-RU" dirty="0" smtClean="0">
                <a:solidFill>
                  <a:srgbClr val="002060"/>
                </a:solidFill>
              </a:rPr>
              <a:t>       3. "Европа регионов" как трехступенчатая или трехуровневая Европа: ЕС - национальное государство – регионы (</a:t>
            </a:r>
            <a:r>
              <a:rPr lang="ru-RU" b="1" dirty="0" smtClean="0">
                <a:solidFill>
                  <a:srgbClr val="002060"/>
                </a:solidFill>
              </a:rPr>
              <a:t>вертикальная интеграция</a:t>
            </a:r>
            <a:r>
              <a:rPr lang="ru-RU" dirty="0" smtClean="0">
                <a:solidFill>
                  <a:srgbClr val="002060"/>
                </a:solidFill>
              </a:rPr>
              <a:t>).</a:t>
            </a:r>
          </a:p>
          <a:p>
            <a:endParaRPr lang="ru-RU" dirty="0" smtClean="0"/>
          </a:p>
          <a:p>
            <a:endParaRPr lang="ru-RU" dirty="0" smtClean="0"/>
          </a:p>
          <a:p>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t>СОВРЕМЕННАЯ РОССИЙСКАЯ ТЕРИЯ ГЕОПОЛИТИКИ</a:t>
            </a:r>
            <a:br>
              <a:rPr lang="ru-RU" sz="4000" b="1" dirty="0" smtClean="0"/>
            </a:br>
            <a:endParaRPr lang="ru-RU" sz="4000" dirty="0"/>
          </a:p>
        </p:txBody>
      </p:sp>
      <p:sp>
        <p:nvSpPr>
          <p:cNvPr id="3" name="Содержимое 2"/>
          <p:cNvSpPr>
            <a:spLocks noGrp="1"/>
          </p:cNvSpPr>
          <p:nvPr>
            <p:ph idx="1"/>
          </p:nvPr>
        </p:nvSpPr>
        <p:spPr>
          <a:xfrm>
            <a:off x="500034" y="1357298"/>
            <a:ext cx="8229600" cy="4389120"/>
          </a:xfrm>
        </p:spPr>
        <p:txBody>
          <a:bodyPr>
            <a:noAutofit/>
          </a:bodyPr>
          <a:lstStyle/>
          <a:p>
            <a:pPr algn="just"/>
            <a:r>
              <a:rPr lang="ru-RU" sz="1400" b="1" dirty="0" smtClean="0">
                <a:solidFill>
                  <a:srgbClr val="002060"/>
                </a:solidFill>
              </a:rPr>
              <a:t>Лев Николаевич Гумилев </a:t>
            </a:r>
            <a:r>
              <a:rPr lang="ru-RU" sz="1400" dirty="0" smtClean="0">
                <a:solidFill>
                  <a:srgbClr val="002060"/>
                </a:solidFill>
              </a:rPr>
              <a:t>позиционировал себя евразийцем,  признавая евразийскую концепцию </a:t>
            </a:r>
            <a:r>
              <a:rPr lang="ru-RU" sz="1400" dirty="0" err="1" smtClean="0">
                <a:solidFill>
                  <a:srgbClr val="002060"/>
                </a:solidFill>
              </a:rPr>
              <a:t>месторазвития</a:t>
            </a:r>
            <a:r>
              <a:rPr lang="ru-RU" sz="1400" dirty="0" smtClean="0">
                <a:solidFill>
                  <a:srgbClr val="002060"/>
                </a:solidFill>
              </a:rPr>
              <a:t>.  Развивал концепцию русско-монгольской Срединной империи евразийцев, придав ей вид </a:t>
            </a:r>
            <a:r>
              <a:rPr lang="ru-RU" sz="1400" dirty="0" err="1" smtClean="0">
                <a:solidFill>
                  <a:srgbClr val="002060"/>
                </a:solidFill>
              </a:rPr>
              <a:t>туранского</a:t>
            </a:r>
            <a:r>
              <a:rPr lang="ru-RU" sz="1400" dirty="0" smtClean="0">
                <a:solidFill>
                  <a:srgbClr val="002060"/>
                </a:solidFill>
              </a:rPr>
              <a:t> фактора в российском этногенезе в своей  исторической работе «От Руси к России».</a:t>
            </a:r>
          </a:p>
          <a:p>
            <a:pPr algn="just"/>
            <a:r>
              <a:rPr lang="ru-RU" sz="1400" b="1" dirty="0" smtClean="0">
                <a:solidFill>
                  <a:srgbClr val="002060"/>
                </a:solidFill>
              </a:rPr>
              <a:t>Александр </a:t>
            </a:r>
            <a:r>
              <a:rPr lang="ru-RU" sz="1400" b="1" dirty="0" err="1" smtClean="0">
                <a:solidFill>
                  <a:srgbClr val="002060"/>
                </a:solidFill>
              </a:rPr>
              <a:t>Гельевич</a:t>
            </a:r>
            <a:r>
              <a:rPr lang="ru-RU" sz="1400" b="1" dirty="0" smtClean="0">
                <a:solidFill>
                  <a:srgbClr val="002060"/>
                </a:solidFill>
              </a:rPr>
              <a:t> Дугин</a:t>
            </a:r>
            <a:r>
              <a:rPr lang="ru-RU" sz="1400" dirty="0" smtClean="0">
                <a:solidFill>
                  <a:srgbClr val="002060"/>
                </a:solidFill>
              </a:rPr>
              <a:t>  большое значение  придает развитию </a:t>
            </a:r>
            <a:r>
              <a:rPr lang="ru-RU" sz="1400" dirty="0" err="1" smtClean="0">
                <a:solidFill>
                  <a:srgbClr val="002060"/>
                </a:solidFill>
              </a:rPr>
              <a:t>неоевразийской</a:t>
            </a:r>
            <a:r>
              <a:rPr lang="ru-RU" sz="1400" dirty="0" smtClean="0">
                <a:solidFill>
                  <a:srgbClr val="002060"/>
                </a:solidFill>
              </a:rPr>
              <a:t> теории. Он объясняет ее появление в 1980-х гг. кризисом коммунистической идеологии и советской политической системы, необходимостью дать альтернативу увлечению западными моделями социально-политического устройства общества</a:t>
            </a:r>
            <a:r>
              <a:rPr lang="ru-RU" sz="1400" baseline="30000" dirty="0" smtClean="0">
                <a:solidFill>
                  <a:srgbClr val="002060"/>
                </a:solidFill>
              </a:rPr>
              <a:t>1</a:t>
            </a:r>
            <a:r>
              <a:rPr lang="ru-RU" sz="1400" dirty="0" smtClean="0">
                <a:solidFill>
                  <a:srgbClr val="002060"/>
                </a:solidFill>
              </a:rPr>
              <a:t>. Таким образом, </a:t>
            </a:r>
            <a:r>
              <a:rPr lang="ru-RU" sz="1400" dirty="0" err="1" smtClean="0">
                <a:solidFill>
                  <a:srgbClr val="002060"/>
                </a:solidFill>
              </a:rPr>
              <a:t>неоевразийство</a:t>
            </a:r>
            <a:r>
              <a:rPr lang="ru-RU" sz="1400" dirty="0" smtClean="0">
                <a:solidFill>
                  <a:srgbClr val="002060"/>
                </a:solidFill>
              </a:rPr>
              <a:t> выросло и развивается на </a:t>
            </a:r>
            <a:r>
              <a:rPr lang="ru-RU" sz="1400" dirty="0" err="1" smtClean="0">
                <a:solidFill>
                  <a:srgbClr val="002060"/>
                </a:solidFill>
              </a:rPr>
              <a:t>антизападнической</a:t>
            </a:r>
            <a:r>
              <a:rPr lang="ru-RU" sz="1400" dirty="0" smtClean="0">
                <a:solidFill>
                  <a:srgbClr val="002060"/>
                </a:solidFill>
              </a:rPr>
              <a:t>, </a:t>
            </a:r>
            <a:r>
              <a:rPr lang="ru-RU" sz="1400" dirty="0" err="1" smtClean="0">
                <a:solidFill>
                  <a:srgbClr val="002060"/>
                </a:solidFill>
              </a:rPr>
              <a:t>антиевропейской</a:t>
            </a:r>
            <a:r>
              <a:rPr lang="ru-RU" sz="1400" dirty="0" smtClean="0">
                <a:solidFill>
                  <a:srgbClr val="002060"/>
                </a:solidFill>
              </a:rPr>
              <a:t> и </a:t>
            </a:r>
            <a:r>
              <a:rPr lang="ru-RU" sz="1400" dirty="0" err="1" smtClean="0">
                <a:solidFill>
                  <a:srgbClr val="002060"/>
                </a:solidFill>
              </a:rPr>
              <a:t>антилиберальной</a:t>
            </a:r>
            <a:r>
              <a:rPr lang="ru-RU" sz="1400" dirty="0" smtClean="0">
                <a:solidFill>
                  <a:srgbClr val="002060"/>
                </a:solidFill>
              </a:rPr>
              <a:t> парадигме.</a:t>
            </a:r>
          </a:p>
          <a:p>
            <a:pPr algn="just"/>
            <a:r>
              <a:rPr lang="ru-RU" sz="1400" b="1" dirty="0" err="1" smtClean="0">
                <a:solidFill>
                  <a:srgbClr val="002060"/>
                </a:solidFill>
              </a:rPr>
              <a:t>Камалудин</a:t>
            </a:r>
            <a:r>
              <a:rPr lang="ru-RU" sz="1400" b="1" dirty="0" smtClean="0">
                <a:solidFill>
                  <a:srgbClr val="002060"/>
                </a:solidFill>
              </a:rPr>
              <a:t> </a:t>
            </a:r>
            <a:r>
              <a:rPr lang="ru-RU" sz="1400" b="1" dirty="0" err="1" smtClean="0">
                <a:solidFill>
                  <a:srgbClr val="002060"/>
                </a:solidFill>
              </a:rPr>
              <a:t>Серажудинович</a:t>
            </a:r>
            <a:r>
              <a:rPr lang="ru-RU" sz="1400" b="1" dirty="0" smtClean="0">
                <a:solidFill>
                  <a:srgbClr val="002060"/>
                </a:solidFill>
              </a:rPr>
              <a:t> Гаджиев </a:t>
            </a:r>
            <a:r>
              <a:rPr lang="ru-RU" sz="1400" dirty="0" smtClean="0">
                <a:solidFill>
                  <a:srgbClr val="002060"/>
                </a:solidFill>
              </a:rPr>
              <a:t>— известный современный российский историк, политолог и геополитик.  Его позиция заключается в осмыслении, во-первых, параметров «старой» геополитики, геополитики XIX в., в сравнении, во-вторых, геополитики XIX и XXI в., в выявлении, в-третьих, ведущих мировых тенденций и определении на этой основе области применения геополитического знания сегодня.</a:t>
            </a:r>
          </a:p>
          <a:p>
            <a:pPr algn="just"/>
            <a:r>
              <a:rPr lang="ru-RU" sz="1400" b="1" dirty="0" smtClean="0">
                <a:solidFill>
                  <a:srgbClr val="002060"/>
                </a:solidFill>
              </a:rPr>
              <a:t>Анатолий Иванович Уткин </a:t>
            </a:r>
            <a:r>
              <a:rPr lang="ru-RU" sz="1400" dirty="0" smtClean="0">
                <a:solidFill>
                  <a:srgbClr val="002060"/>
                </a:solidFill>
              </a:rPr>
              <a:t>— известный современный российский писатель и публицист, футуролог, политолог, геополитик. В работе «Мировой порядок XXI века» ( 2001) он,  на основании 900 зарубежных источников, в первую очередь американских и европейских, анализирует геополитические процессы конца XX — начала XXI в. Например, он выделяет четыре подхода американской геополитики на проблему реализации американской гегемонии в мире: гегемонистский реализм, умеренный реализм, гегемонистский либерализм и новый либеральный интернационализм. </a:t>
            </a:r>
            <a:endParaRPr lang="ru-RU" sz="1400" dirty="0">
              <a:solidFill>
                <a:srgbClr val="00206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 </a:t>
            </a:r>
            <a:r>
              <a:rPr lang="ru-RU" sz="4000" b="1" dirty="0" smtClean="0"/>
              <a:t>Тема 3. Геополитические процессы в </a:t>
            </a:r>
            <a:br>
              <a:rPr lang="ru-RU" sz="4000" b="1" dirty="0" smtClean="0"/>
            </a:br>
            <a:r>
              <a:rPr lang="ru-RU" sz="4000" b="1" dirty="0" smtClean="0"/>
              <a:t>    современном мире</a:t>
            </a:r>
            <a:r>
              <a:rPr lang="ru-RU" sz="5400" dirty="0" smtClean="0"/>
              <a:t/>
            </a:r>
            <a:br>
              <a:rPr lang="ru-RU" sz="5400" dirty="0" smtClean="0"/>
            </a:br>
            <a:endParaRPr lang="ru-RU" dirty="0"/>
          </a:p>
        </p:txBody>
      </p:sp>
      <p:sp>
        <p:nvSpPr>
          <p:cNvPr id="3" name="Содержимое 2"/>
          <p:cNvSpPr>
            <a:spLocks noGrp="1"/>
          </p:cNvSpPr>
          <p:nvPr>
            <p:ph idx="1"/>
          </p:nvPr>
        </p:nvSpPr>
        <p:spPr/>
        <p:txBody>
          <a:bodyPr/>
          <a:lstStyle/>
          <a:p>
            <a:endParaRPr lang="ru-RU"/>
          </a:p>
        </p:txBody>
      </p:sp>
      <p:pic>
        <p:nvPicPr>
          <p:cNvPr id="20482" name="Picture 2" descr="C:\Users\Ira\Desktop\images (6).jpg"/>
          <p:cNvPicPr>
            <a:picLocks noChangeArrowheads="1"/>
          </p:cNvPicPr>
          <p:nvPr/>
        </p:nvPicPr>
        <p:blipFill>
          <a:blip r:embed="rId2" cstate="print"/>
          <a:srcRect/>
          <a:stretch>
            <a:fillRect/>
          </a:stretch>
        </p:blipFill>
        <p:spPr bwMode="auto">
          <a:xfrm>
            <a:off x="0" y="1170000"/>
            <a:ext cx="9108000" cy="56880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0242" name="Picture 2" descr="C:\Users\Ira\Desktop\Что такое глоб.jpg"/>
          <p:cNvPicPr>
            <a:picLocks noChangeArrowheads="1"/>
          </p:cNvPicPr>
          <p:nvPr/>
        </p:nvPicPr>
        <p:blipFill>
          <a:blip r:embed="rId2" cstate="print"/>
          <a:srcRect/>
          <a:stretch>
            <a:fillRect/>
          </a:stretch>
        </p:blipFill>
        <p:spPr bwMode="auto">
          <a:xfrm>
            <a:off x="0" y="0"/>
            <a:ext cx="9108000" cy="68400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9218" name="Picture 2" descr="C:\Users\Ira\Desktop\глобализация опред.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098" name="Picture 2" descr="C:\Users\Ira\Desktop\Глобализация-суть-схема.jpg"/>
          <p:cNvPicPr>
            <a:picLocks noChangeArrowheads="1"/>
          </p:cNvPicPr>
          <p:nvPr/>
        </p:nvPicPr>
        <p:blipFill>
          <a:blip r:embed="rId2" cstate="print"/>
          <a:srcRect/>
          <a:stretch>
            <a:fillRect/>
          </a:stretch>
        </p:blipFill>
        <p:spPr bwMode="auto">
          <a:xfrm>
            <a:off x="0" y="0"/>
            <a:ext cx="9072000" cy="684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pPr algn="ctr"/>
            <a:r>
              <a:rPr lang="ru-RU" dirty="0" smtClean="0"/>
              <a:t>Глобализация мирового пространства</a:t>
            </a:r>
            <a:endParaRPr lang="ru-RU" dirty="0"/>
          </a:p>
        </p:txBody>
      </p:sp>
      <p:sp>
        <p:nvSpPr>
          <p:cNvPr id="3" name="Содержимое 2"/>
          <p:cNvSpPr>
            <a:spLocks noGrp="1"/>
          </p:cNvSpPr>
          <p:nvPr>
            <p:ph idx="1"/>
          </p:nvPr>
        </p:nvSpPr>
        <p:spPr/>
        <p:txBody>
          <a:bodyPr/>
          <a:lstStyle/>
          <a:p>
            <a:endParaRPr lang="ru-RU" dirty="0"/>
          </a:p>
        </p:txBody>
      </p:sp>
      <p:pic>
        <p:nvPicPr>
          <p:cNvPr id="2054" name="Picture 6" descr="C:\Users\Ira\Desktop\images (5).jpg"/>
          <p:cNvPicPr>
            <a:picLocks noChangeArrowheads="1"/>
          </p:cNvPicPr>
          <p:nvPr/>
        </p:nvPicPr>
        <p:blipFill>
          <a:blip r:embed="rId2" cstate="print"/>
          <a:srcRect/>
          <a:stretch>
            <a:fillRect/>
          </a:stretch>
        </p:blipFill>
        <p:spPr bwMode="auto">
          <a:xfrm>
            <a:off x="357158" y="1300181"/>
            <a:ext cx="8460000" cy="5472000"/>
          </a:xfrm>
          <a:prstGeom prst="rect">
            <a:avLst/>
          </a:prstGeom>
          <a:noFill/>
        </p:spPr>
      </p:pic>
      <p:pic>
        <p:nvPicPr>
          <p:cNvPr id="2055" name="Picture 7" descr="C:\Users\Ira\Desktop\Общая хар глоб.jpg"/>
          <p:cNvPicPr>
            <a:picLocks noChangeAspect="1" noChangeArrowheads="1"/>
          </p:cNvPicPr>
          <p:nvPr/>
        </p:nvPicPr>
        <p:blipFill>
          <a:blip r:embed="rId3" cstate="print"/>
          <a:srcRect/>
          <a:stretch>
            <a:fillRect/>
          </a:stretch>
        </p:blipFill>
        <p:spPr bwMode="auto">
          <a:xfrm>
            <a:off x="2143108" y="1643050"/>
            <a:ext cx="4600575" cy="48196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lgn="ctr"/>
            <a:r>
              <a:rPr lang="ru-RU" sz="4400" b="1" dirty="0" smtClean="0"/>
              <a:t>Перечень тем</a:t>
            </a:r>
            <a:endParaRPr lang="ru-RU" sz="4400" b="1" dirty="0"/>
          </a:p>
        </p:txBody>
      </p:sp>
      <p:sp>
        <p:nvSpPr>
          <p:cNvPr id="3" name="Содержимое 2"/>
          <p:cNvSpPr>
            <a:spLocks noGrp="1"/>
          </p:cNvSpPr>
          <p:nvPr>
            <p:ph idx="1"/>
          </p:nvPr>
        </p:nvSpPr>
        <p:spPr>
          <a:xfrm>
            <a:off x="0" y="1785926"/>
            <a:ext cx="8229600" cy="4389120"/>
          </a:xfrm>
        </p:spPr>
        <p:txBody>
          <a:bodyPr/>
          <a:lstStyle/>
          <a:p>
            <a:r>
              <a:rPr lang="ru-RU" sz="2400" b="1" dirty="0" smtClean="0">
                <a:solidFill>
                  <a:srgbClr val="002060"/>
                </a:solidFill>
              </a:rPr>
              <a:t>Тема 1. Геополитика: предмет,</a:t>
            </a:r>
          </a:p>
          <a:p>
            <a:pPr>
              <a:buNone/>
            </a:pPr>
            <a:r>
              <a:rPr lang="ru-RU" sz="2400" b="1" dirty="0" smtClean="0">
                <a:solidFill>
                  <a:srgbClr val="002060"/>
                </a:solidFill>
              </a:rPr>
              <a:t>    методы, функции</a:t>
            </a:r>
          </a:p>
          <a:p>
            <a:r>
              <a:rPr lang="ru-RU" sz="2400" b="1" dirty="0" smtClean="0">
                <a:solidFill>
                  <a:srgbClr val="002060"/>
                </a:solidFill>
              </a:rPr>
              <a:t>Тема 2. Национальные школы </a:t>
            </a:r>
          </a:p>
          <a:p>
            <a:pPr>
              <a:buNone/>
            </a:pPr>
            <a:r>
              <a:rPr lang="ru-RU" sz="2400" b="1" dirty="0" smtClean="0">
                <a:solidFill>
                  <a:srgbClr val="002060"/>
                </a:solidFill>
              </a:rPr>
              <a:t>   геополитики</a:t>
            </a:r>
          </a:p>
          <a:p>
            <a:r>
              <a:rPr lang="ru-RU" sz="2400" b="1" dirty="0" smtClean="0">
                <a:solidFill>
                  <a:srgbClr val="002060"/>
                </a:solidFill>
              </a:rPr>
              <a:t>Тема 3. Геополитические </a:t>
            </a:r>
          </a:p>
          <a:p>
            <a:pPr>
              <a:buNone/>
            </a:pPr>
            <a:r>
              <a:rPr lang="ru-RU" sz="2400" b="1" dirty="0" smtClean="0">
                <a:solidFill>
                  <a:srgbClr val="002060"/>
                </a:solidFill>
              </a:rPr>
              <a:t>    процессы в  современном мире</a:t>
            </a:r>
          </a:p>
          <a:p>
            <a:r>
              <a:rPr lang="ru-RU" sz="2400" b="1" dirty="0" smtClean="0">
                <a:solidFill>
                  <a:srgbClr val="002060"/>
                </a:solidFill>
              </a:rPr>
              <a:t>Тема 4. Западный вектор </a:t>
            </a:r>
          </a:p>
          <a:p>
            <a:pPr>
              <a:buNone/>
            </a:pPr>
            <a:r>
              <a:rPr lang="ru-RU" sz="2400" b="1" dirty="0" smtClean="0">
                <a:solidFill>
                  <a:srgbClr val="002060"/>
                </a:solidFill>
              </a:rPr>
              <a:t>    геополитики.</a:t>
            </a:r>
          </a:p>
          <a:p>
            <a:r>
              <a:rPr lang="ru-RU" sz="2400" b="1" dirty="0" smtClean="0">
                <a:solidFill>
                  <a:srgbClr val="002060"/>
                </a:solidFill>
              </a:rPr>
              <a:t> Тема 5. Восточный вектор геополитики. </a:t>
            </a:r>
          </a:p>
          <a:p>
            <a:endParaRPr lang="ru-RU" dirty="0" smtClean="0"/>
          </a:p>
          <a:p>
            <a:endParaRPr lang="ru-RU" dirty="0" smtClean="0"/>
          </a:p>
          <a:p>
            <a:endParaRPr lang="ru-RU" dirty="0" smtClean="0"/>
          </a:p>
          <a:p>
            <a:endParaRPr lang="ru-RU" dirty="0"/>
          </a:p>
        </p:txBody>
      </p:sp>
      <p:pic>
        <p:nvPicPr>
          <p:cNvPr id="2050" name="Picture 2" descr="C:\Users\Ira\Desktop\загруженное.jpg"/>
          <p:cNvPicPr>
            <a:picLocks noChangeAspect="1" noChangeArrowheads="1"/>
          </p:cNvPicPr>
          <p:nvPr/>
        </p:nvPicPr>
        <p:blipFill>
          <a:blip r:embed="rId2" cstate="print"/>
          <a:srcRect/>
          <a:stretch>
            <a:fillRect/>
          </a:stretch>
        </p:blipFill>
        <p:spPr bwMode="auto">
          <a:xfrm>
            <a:off x="5112000" y="1714488"/>
            <a:ext cx="4032000" cy="3688843"/>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3074" name="Picture 2" descr="C:\Users\Ira\Desktop\Факторы глоб.gif"/>
          <p:cNvPicPr>
            <a:picLocks noChangeAspect="1" noChangeArrowheads="1"/>
          </p:cNvPicPr>
          <p:nvPr/>
        </p:nvPicPr>
        <p:blipFill>
          <a:blip r:embed="rId2" cstate="print"/>
          <a:srcRect/>
          <a:stretch>
            <a:fillRect/>
          </a:stretch>
        </p:blipFill>
        <p:spPr bwMode="auto">
          <a:xfrm>
            <a:off x="142844" y="714356"/>
            <a:ext cx="8820000" cy="594889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3" name="Picture 3" descr="C:\Users\Ira\Desktop\images (5).jpg"/>
          <p:cNvPicPr>
            <a:picLocks noChangeArrowheads="1"/>
          </p:cNvPicPr>
          <p:nvPr/>
        </p:nvPicPr>
        <p:blipFill>
          <a:blip r:embed="rId2" cstate="print"/>
          <a:srcRect/>
          <a:stretch>
            <a:fillRect/>
          </a:stretch>
        </p:blipFill>
        <p:spPr bwMode="auto">
          <a:xfrm>
            <a:off x="0" y="0"/>
            <a:ext cx="9108000" cy="6840000"/>
          </a:xfrm>
          <a:prstGeom prst="rect">
            <a:avLst/>
          </a:prstGeom>
          <a:noFill/>
        </p:spPr>
      </p:pic>
      <p:pic>
        <p:nvPicPr>
          <p:cNvPr id="5124" name="Picture 4" descr="C:\Users\Ira\Desktop\Формы проявл глоб.png"/>
          <p:cNvPicPr>
            <a:picLocks noChangeAspect="1" noChangeArrowheads="1"/>
          </p:cNvPicPr>
          <p:nvPr/>
        </p:nvPicPr>
        <p:blipFill>
          <a:blip r:embed="rId3" cstate="print"/>
          <a:srcRect/>
          <a:stretch>
            <a:fillRect/>
          </a:stretch>
        </p:blipFill>
        <p:spPr bwMode="auto">
          <a:xfrm>
            <a:off x="785786" y="357166"/>
            <a:ext cx="7560000" cy="6081209"/>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pPr algn="ctr"/>
            <a:r>
              <a:rPr lang="ru-RU" sz="4400" b="1" dirty="0" smtClean="0"/>
              <a:t>Процессы глобализации</a:t>
            </a:r>
            <a:endParaRPr lang="ru-RU" sz="4400" b="1" dirty="0"/>
          </a:p>
        </p:txBody>
      </p:sp>
      <p:sp>
        <p:nvSpPr>
          <p:cNvPr id="3" name="Содержимое 2"/>
          <p:cNvSpPr>
            <a:spLocks noGrp="1"/>
          </p:cNvSpPr>
          <p:nvPr>
            <p:ph idx="1"/>
          </p:nvPr>
        </p:nvSpPr>
        <p:spPr/>
        <p:txBody>
          <a:bodyPr/>
          <a:lstStyle/>
          <a:p>
            <a:endParaRPr lang="ru-RU"/>
          </a:p>
        </p:txBody>
      </p:sp>
      <p:pic>
        <p:nvPicPr>
          <p:cNvPr id="6147" name="Picture 3" descr="C:\Users\Ira\Desktop\images (5).jpg"/>
          <p:cNvPicPr>
            <a:picLocks noChangeArrowheads="1"/>
          </p:cNvPicPr>
          <p:nvPr/>
        </p:nvPicPr>
        <p:blipFill>
          <a:blip r:embed="rId2" cstate="print"/>
          <a:srcRect/>
          <a:stretch>
            <a:fillRect/>
          </a:stretch>
        </p:blipFill>
        <p:spPr bwMode="auto">
          <a:xfrm>
            <a:off x="357158" y="1285860"/>
            <a:ext cx="8388000" cy="5342215"/>
          </a:xfrm>
          <a:prstGeom prst="rect">
            <a:avLst/>
          </a:prstGeom>
          <a:noFill/>
        </p:spPr>
      </p:pic>
      <p:pic>
        <p:nvPicPr>
          <p:cNvPr id="6148" name="Picture 4" descr="C:\Users\Ira\Desktop\Компоненты глоб.gif"/>
          <p:cNvPicPr>
            <a:picLocks noChangeAspect="1" noChangeArrowheads="1"/>
          </p:cNvPicPr>
          <p:nvPr/>
        </p:nvPicPr>
        <p:blipFill>
          <a:blip r:embed="rId3" cstate="print"/>
          <a:srcRect/>
          <a:stretch>
            <a:fillRect/>
          </a:stretch>
        </p:blipFill>
        <p:spPr bwMode="auto">
          <a:xfrm>
            <a:off x="1500166" y="1643050"/>
            <a:ext cx="6192000" cy="4691943"/>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1266" name="Picture 2" descr="C:\Users\Ira\Desktop\Символы глоб.jpg"/>
          <p:cNvPicPr>
            <a:picLocks noChangeArrowheads="1"/>
          </p:cNvPicPr>
          <p:nvPr/>
        </p:nvPicPr>
        <p:blipFill>
          <a:blip r:embed="rId3" cstate="print"/>
          <a:srcRect/>
          <a:stretch>
            <a:fillRect/>
          </a:stretch>
        </p:blipFill>
        <p:spPr bwMode="auto">
          <a:xfrm>
            <a:off x="252000" y="0"/>
            <a:ext cx="8892000" cy="6840000"/>
          </a:xfrm>
          <a:prstGeom prst="rect">
            <a:avLst/>
          </a:prstGeom>
          <a:noFill/>
        </p:spPr>
      </p:pic>
      <p:pic>
        <p:nvPicPr>
          <p:cNvPr id="11268" name="Picture 4" descr="C:\Users\Ira\Desktop\mobile.jpg"/>
          <p:cNvPicPr>
            <a:picLocks noChangeArrowheads="1"/>
          </p:cNvPicPr>
          <p:nvPr/>
        </p:nvPicPr>
        <p:blipFill>
          <a:blip r:embed="rId4" cstate="print"/>
          <a:srcRect/>
          <a:stretch>
            <a:fillRect/>
          </a:stretch>
        </p:blipFill>
        <p:spPr bwMode="auto">
          <a:xfrm>
            <a:off x="7020000" y="5094000"/>
            <a:ext cx="2124000" cy="1764000"/>
          </a:xfrm>
          <a:prstGeom prst="rect">
            <a:avLst/>
          </a:prstGeom>
          <a:noFill/>
        </p:spPr>
      </p:pic>
      <p:pic>
        <p:nvPicPr>
          <p:cNvPr id="11271" name="Picture 7" descr="C:\Users\Ira\Desktop\images (9).jpg"/>
          <p:cNvPicPr>
            <a:picLocks noChangeAspect="1" noChangeArrowheads="1"/>
          </p:cNvPicPr>
          <p:nvPr/>
        </p:nvPicPr>
        <p:blipFill>
          <a:blip r:embed="rId5" cstate="print"/>
          <a:srcRect/>
          <a:stretch>
            <a:fillRect/>
          </a:stretch>
        </p:blipFill>
        <p:spPr bwMode="auto">
          <a:xfrm>
            <a:off x="0" y="0"/>
            <a:ext cx="2376000" cy="1457056"/>
          </a:xfrm>
          <a:prstGeom prst="rect">
            <a:avLst/>
          </a:prstGeom>
          <a:noFill/>
        </p:spPr>
      </p:pic>
      <p:pic>
        <p:nvPicPr>
          <p:cNvPr id="11273" name="Picture 9" descr="C:\Users\Ira\Desktop\images (11).jpg"/>
          <p:cNvPicPr>
            <a:picLocks noChangeAspect="1" noChangeArrowheads="1"/>
          </p:cNvPicPr>
          <p:nvPr/>
        </p:nvPicPr>
        <p:blipFill>
          <a:blip r:embed="rId6" cstate="print"/>
          <a:srcRect/>
          <a:stretch>
            <a:fillRect/>
          </a:stretch>
        </p:blipFill>
        <p:spPr bwMode="auto">
          <a:xfrm>
            <a:off x="6429388" y="785794"/>
            <a:ext cx="2143125" cy="2133600"/>
          </a:xfrm>
          <a:prstGeom prst="rect">
            <a:avLst/>
          </a:prstGeom>
          <a:noFill/>
        </p:spPr>
      </p:pic>
      <p:pic>
        <p:nvPicPr>
          <p:cNvPr id="11274" name="Picture 10" descr="C:\Users\Ira\Desktop\images (12).jpg"/>
          <p:cNvPicPr>
            <a:picLocks noChangeArrowheads="1"/>
          </p:cNvPicPr>
          <p:nvPr/>
        </p:nvPicPr>
        <p:blipFill>
          <a:blip r:embed="rId7" cstate="print"/>
          <a:srcRect/>
          <a:stretch>
            <a:fillRect/>
          </a:stretch>
        </p:blipFill>
        <p:spPr bwMode="auto">
          <a:xfrm>
            <a:off x="0" y="4734000"/>
            <a:ext cx="1944000" cy="2124000"/>
          </a:xfrm>
          <a:prstGeom prst="rect">
            <a:avLst/>
          </a:prstGeom>
          <a:noFill/>
        </p:spPr>
      </p:pic>
      <p:pic>
        <p:nvPicPr>
          <p:cNvPr id="11275" name="Picture 11" descr="C:\Users\Ira\Desktop\загруженное (7).jpg"/>
          <p:cNvPicPr>
            <a:picLocks noChangeAspect="1" noChangeArrowheads="1"/>
          </p:cNvPicPr>
          <p:nvPr/>
        </p:nvPicPr>
        <p:blipFill>
          <a:blip r:embed="rId8" cstate="print"/>
          <a:srcRect/>
          <a:stretch>
            <a:fillRect/>
          </a:stretch>
        </p:blipFill>
        <p:spPr bwMode="auto">
          <a:xfrm>
            <a:off x="7286644" y="2428868"/>
            <a:ext cx="1743075" cy="2619375"/>
          </a:xfrm>
          <a:prstGeom prst="rect">
            <a:avLst/>
          </a:prstGeom>
          <a:noFill/>
        </p:spPr>
      </p:pic>
      <p:pic>
        <p:nvPicPr>
          <p:cNvPr id="11276" name="Picture 12" descr="C:\Users\Ira\Desktop\загруженное (5).jpg"/>
          <p:cNvPicPr>
            <a:picLocks noChangeAspect="1" noChangeArrowheads="1"/>
          </p:cNvPicPr>
          <p:nvPr/>
        </p:nvPicPr>
        <p:blipFill>
          <a:blip r:embed="rId9" cstate="print"/>
          <a:srcRect/>
          <a:stretch>
            <a:fillRect/>
          </a:stretch>
        </p:blipFill>
        <p:spPr bwMode="auto">
          <a:xfrm>
            <a:off x="0" y="1500174"/>
            <a:ext cx="1836000" cy="182784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fontScale="90000"/>
          </a:bodyPr>
          <a:lstStyle/>
          <a:p>
            <a:pPr algn="ctr"/>
            <a:r>
              <a:rPr lang="ru-RU" b="1" dirty="0" smtClean="0"/>
              <a:t>Глобальные проблемы современности</a:t>
            </a:r>
            <a:endParaRPr lang="ru-RU" b="1" dirty="0"/>
          </a:p>
        </p:txBody>
      </p:sp>
      <p:sp>
        <p:nvSpPr>
          <p:cNvPr id="3" name="Содержимое 2"/>
          <p:cNvSpPr>
            <a:spLocks noGrp="1"/>
          </p:cNvSpPr>
          <p:nvPr>
            <p:ph idx="1"/>
          </p:nvPr>
        </p:nvSpPr>
        <p:spPr/>
        <p:txBody>
          <a:bodyPr/>
          <a:lstStyle/>
          <a:p>
            <a:endParaRPr lang="ru-RU"/>
          </a:p>
        </p:txBody>
      </p:sp>
      <p:pic>
        <p:nvPicPr>
          <p:cNvPr id="7171" name="Picture 3" descr="C:\Users\Ira\Desktop\images (5).jpg"/>
          <p:cNvPicPr>
            <a:picLocks noChangeArrowheads="1"/>
          </p:cNvPicPr>
          <p:nvPr/>
        </p:nvPicPr>
        <p:blipFill>
          <a:blip r:embed="rId2" cstate="print"/>
          <a:srcRect/>
          <a:stretch>
            <a:fillRect/>
          </a:stretch>
        </p:blipFill>
        <p:spPr bwMode="auto">
          <a:xfrm>
            <a:off x="0" y="1386000"/>
            <a:ext cx="9108000" cy="5472000"/>
          </a:xfrm>
          <a:prstGeom prst="rect">
            <a:avLst/>
          </a:prstGeom>
          <a:noFill/>
        </p:spPr>
      </p:pic>
      <p:pic>
        <p:nvPicPr>
          <p:cNvPr id="7172" name="Picture 4" descr="C:\Users\Ira\Desktop\image025.jpg"/>
          <p:cNvPicPr>
            <a:picLocks noChangeArrowheads="1"/>
          </p:cNvPicPr>
          <p:nvPr/>
        </p:nvPicPr>
        <p:blipFill>
          <a:blip r:embed="rId3" cstate="print"/>
          <a:srcRect/>
          <a:stretch>
            <a:fillRect/>
          </a:stretch>
        </p:blipFill>
        <p:spPr bwMode="auto">
          <a:xfrm>
            <a:off x="1500166" y="1357298"/>
            <a:ext cx="5799137" cy="5508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pPr algn="ctr"/>
            <a:r>
              <a:rPr lang="ru-RU" b="1" dirty="0" smtClean="0"/>
              <a:t>Последствия глобальных проблем</a:t>
            </a:r>
            <a:endParaRPr lang="ru-RU" b="1" dirty="0"/>
          </a:p>
        </p:txBody>
      </p:sp>
      <p:sp>
        <p:nvSpPr>
          <p:cNvPr id="3" name="Содержимое 2"/>
          <p:cNvSpPr>
            <a:spLocks noGrp="1"/>
          </p:cNvSpPr>
          <p:nvPr>
            <p:ph idx="1"/>
          </p:nvPr>
        </p:nvSpPr>
        <p:spPr/>
        <p:txBody>
          <a:bodyPr/>
          <a:lstStyle/>
          <a:p>
            <a:endParaRPr lang="ru-RU"/>
          </a:p>
        </p:txBody>
      </p:sp>
      <p:pic>
        <p:nvPicPr>
          <p:cNvPr id="8198" name="Picture 6" descr="C:\Users\Ira\Desktop\images (14).jpg"/>
          <p:cNvPicPr>
            <a:picLocks noChangeArrowheads="1"/>
          </p:cNvPicPr>
          <p:nvPr/>
        </p:nvPicPr>
        <p:blipFill>
          <a:blip r:embed="rId2" cstate="print"/>
          <a:srcRect/>
          <a:stretch>
            <a:fillRect/>
          </a:stretch>
        </p:blipFill>
        <p:spPr bwMode="auto">
          <a:xfrm>
            <a:off x="285720" y="1214422"/>
            <a:ext cx="8532000" cy="5436000"/>
          </a:xfrm>
          <a:prstGeom prst="rect">
            <a:avLst/>
          </a:prstGeom>
          <a:noFill/>
        </p:spPr>
      </p:pic>
      <p:pic>
        <p:nvPicPr>
          <p:cNvPr id="8199" name="Picture 7" descr="C:\Users\Ira\Desktop\ris159.png"/>
          <p:cNvPicPr>
            <a:picLocks noChangeAspect="1" noChangeArrowheads="1"/>
          </p:cNvPicPr>
          <p:nvPr/>
        </p:nvPicPr>
        <p:blipFill>
          <a:blip r:embed="rId3" cstate="print"/>
          <a:srcRect/>
          <a:stretch>
            <a:fillRect/>
          </a:stretch>
        </p:blipFill>
        <p:spPr bwMode="auto">
          <a:xfrm>
            <a:off x="2000232" y="1571612"/>
            <a:ext cx="5256000" cy="458805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285728"/>
            <a:ext cx="8229600" cy="1143000"/>
          </a:xfrm>
        </p:spPr>
        <p:txBody>
          <a:bodyPr>
            <a:normAutofit fontScale="90000"/>
          </a:bodyPr>
          <a:lstStyle/>
          <a:p>
            <a:pPr algn="ctr"/>
            <a:r>
              <a:rPr lang="ru-RU" b="1" dirty="0" smtClean="0"/>
              <a:t>Формирование многополюсного мира</a:t>
            </a:r>
            <a:endParaRPr lang="ru-RU" dirty="0"/>
          </a:p>
        </p:txBody>
      </p:sp>
      <p:sp>
        <p:nvSpPr>
          <p:cNvPr id="3" name="Содержимое 2"/>
          <p:cNvSpPr>
            <a:spLocks noGrp="1"/>
          </p:cNvSpPr>
          <p:nvPr>
            <p:ph idx="1"/>
          </p:nvPr>
        </p:nvSpPr>
        <p:spPr/>
        <p:txBody>
          <a:bodyPr>
            <a:normAutofit fontScale="85000" lnSpcReduction="20000"/>
          </a:bodyPr>
          <a:lstStyle/>
          <a:p>
            <a:pPr algn="just"/>
            <a:r>
              <a:rPr lang="ru-RU" b="1" i="1" dirty="0" smtClean="0">
                <a:solidFill>
                  <a:srgbClr val="002060"/>
                </a:solidFill>
              </a:rPr>
              <a:t>Геополитические последствия распада СССР </a:t>
            </a:r>
            <a:r>
              <a:rPr lang="ru-RU" dirty="0" smtClean="0">
                <a:solidFill>
                  <a:srgbClr val="002060"/>
                </a:solidFill>
              </a:rPr>
              <a:t>связаны, прежде всего, с превращением биполярного мира в многополюсный мир, в котором все более отчетливо проявляются гегемонистские устремления США.</a:t>
            </a:r>
          </a:p>
          <a:p>
            <a:pPr algn="just">
              <a:buNone/>
            </a:pPr>
            <a:r>
              <a:rPr lang="ru-RU" dirty="0" smtClean="0">
                <a:solidFill>
                  <a:srgbClr val="002060"/>
                </a:solidFill>
              </a:rPr>
              <a:t>    С окончанием </a:t>
            </a:r>
            <a:r>
              <a:rPr lang="ru-RU" dirty="0" err="1" smtClean="0">
                <a:solidFill>
                  <a:srgbClr val="002060"/>
                </a:solidFill>
              </a:rPr>
              <a:t>евроцентристского</a:t>
            </a:r>
            <a:r>
              <a:rPr lang="ru-RU" dirty="0" smtClean="0">
                <a:solidFill>
                  <a:srgbClr val="002060"/>
                </a:solidFill>
              </a:rPr>
              <a:t> мира европейский и севе­роамериканский экономико-политические центры не прекратили своего существования. Сегодня рядом с ними появились новые центры, с которыми они призваны разделить власть и влияние. В первую очередь следует отметить Японию и новые индустриальные страны, а также Китай и Индию, сохраняющих за собой статус демографических гигантов, что не может не повысить их роль в решении мировых проблем. В области стратегических ресурсов сохраняют свои позиции Ближний Восток и Южная Африка.</a:t>
            </a:r>
          </a:p>
          <a:p>
            <a:pPr>
              <a:buNone/>
            </a:pP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142852"/>
            <a:ext cx="8229600" cy="1143000"/>
          </a:xfrm>
        </p:spPr>
        <p:txBody>
          <a:bodyPr>
            <a:normAutofit fontScale="90000"/>
          </a:bodyPr>
          <a:lstStyle/>
          <a:p>
            <a:pPr algn="r"/>
            <a:r>
              <a:rPr lang="ru-RU" b="1" dirty="0" smtClean="0"/>
              <a:t>Геополитический статус государств- </a:t>
            </a:r>
            <a:r>
              <a:rPr lang="ru-RU" b="1" dirty="0" err="1" smtClean="0"/>
              <a:t>акторов</a:t>
            </a:r>
            <a:endParaRPr lang="ru-RU" b="1" dirty="0"/>
          </a:p>
        </p:txBody>
      </p:sp>
      <p:sp>
        <p:nvSpPr>
          <p:cNvPr id="3" name="Содержимое 2"/>
          <p:cNvSpPr>
            <a:spLocks noGrp="1"/>
          </p:cNvSpPr>
          <p:nvPr>
            <p:ph idx="1"/>
          </p:nvPr>
        </p:nvSpPr>
        <p:spPr/>
        <p:txBody>
          <a:bodyPr/>
          <a:lstStyle/>
          <a:p>
            <a:endParaRPr lang="ru-RU" dirty="0"/>
          </a:p>
        </p:txBody>
      </p:sp>
      <p:pic>
        <p:nvPicPr>
          <p:cNvPr id="21506" name="Picture 2" descr="C:\Users\Ira\Desktop\Совр гео Статус стран.gif"/>
          <p:cNvPicPr>
            <a:picLocks noChangeArrowheads="1"/>
          </p:cNvPicPr>
          <p:nvPr/>
        </p:nvPicPr>
        <p:blipFill>
          <a:blip r:embed="rId3" cstate="print"/>
          <a:srcRect/>
          <a:stretch>
            <a:fillRect/>
          </a:stretch>
        </p:blipFill>
        <p:spPr bwMode="auto">
          <a:xfrm>
            <a:off x="3200400" y="1214422"/>
            <a:ext cx="5943600" cy="5508000"/>
          </a:xfrm>
          <a:prstGeom prst="rect">
            <a:avLst/>
          </a:prstGeom>
          <a:noFill/>
        </p:spPr>
      </p:pic>
      <p:pic>
        <p:nvPicPr>
          <p:cNvPr id="21507" name="Picture 3" descr="C:\Users\Ira\Desktop\загруженное (11).jpg"/>
          <p:cNvPicPr>
            <a:picLocks noChangeArrowheads="1"/>
          </p:cNvPicPr>
          <p:nvPr/>
        </p:nvPicPr>
        <p:blipFill>
          <a:blip r:embed="rId4" cstate="print"/>
          <a:srcRect/>
          <a:stretch>
            <a:fillRect/>
          </a:stretch>
        </p:blipFill>
        <p:spPr bwMode="auto">
          <a:xfrm>
            <a:off x="0" y="0"/>
            <a:ext cx="1800000" cy="1332000"/>
          </a:xfrm>
          <a:prstGeom prst="rect">
            <a:avLst/>
          </a:prstGeom>
          <a:noFill/>
        </p:spPr>
      </p:pic>
      <p:pic>
        <p:nvPicPr>
          <p:cNvPr id="21509" name="Picture 5" descr="C:\Users\Ira\Desktop\images (18).jpg"/>
          <p:cNvPicPr>
            <a:picLocks noChangeAspect="1" noChangeArrowheads="1"/>
          </p:cNvPicPr>
          <p:nvPr/>
        </p:nvPicPr>
        <p:blipFill>
          <a:blip r:embed="rId5" cstate="print"/>
          <a:srcRect/>
          <a:stretch>
            <a:fillRect/>
          </a:stretch>
        </p:blipFill>
        <p:spPr bwMode="auto">
          <a:xfrm>
            <a:off x="0" y="1928802"/>
            <a:ext cx="1836000" cy="1375231"/>
          </a:xfrm>
          <a:prstGeom prst="rect">
            <a:avLst/>
          </a:prstGeom>
          <a:noFill/>
        </p:spPr>
      </p:pic>
      <p:pic>
        <p:nvPicPr>
          <p:cNvPr id="21510" name="Picture 6" descr="C:\Users\Ira\Desktop\images (17).jpg"/>
          <p:cNvPicPr>
            <a:picLocks noChangeArrowheads="1"/>
          </p:cNvPicPr>
          <p:nvPr/>
        </p:nvPicPr>
        <p:blipFill>
          <a:blip r:embed="rId6" cstate="print"/>
          <a:srcRect/>
          <a:stretch>
            <a:fillRect/>
          </a:stretch>
        </p:blipFill>
        <p:spPr bwMode="auto">
          <a:xfrm>
            <a:off x="1357290" y="4643446"/>
            <a:ext cx="1800000" cy="1429162"/>
          </a:xfrm>
          <a:prstGeom prst="rect">
            <a:avLst/>
          </a:prstGeom>
          <a:noFill/>
        </p:spPr>
      </p:pic>
      <p:pic>
        <p:nvPicPr>
          <p:cNvPr id="21511" name="Picture 7" descr="C:\Users\Ira\Desktop\images (21).jpg"/>
          <p:cNvPicPr>
            <a:picLocks noChangeArrowheads="1"/>
          </p:cNvPicPr>
          <p:nvPr/>
        </p:nvPicPr>
        <p:blipFill>
          <a:blip r:embed="rId7" cstate="print"/>
          <a:srcRect/>
          <a:stretch>
            <a:fillRect/>
          </a:stretch>
        </p:blipFill>
        <p:spPr bwMode="auto">
          <a:xfrm>
            <a:off x="1428728" y="1000108"/>
            <a:ext cx="1764000" cy="1296000"/>
          </a:xfrm>
          <a:prstGeom prst="rect">
            <a:avLst/>
          </a:prstGeom>
          <a:noFill/>
        </p:spPr>
      </p:pic>
      <p:pic>
        <p:nvPicPr>
          <p:cNvPr id="21512" name="Picture 8" descr="C:\Users\Ira\Desktop\images (20).jpg"/>
          <p:cNvPicPr>
            <a:picLocks noChangeAspect="1" noChangeArrowheads="1"/>
          </p:cNvPicPr>
          <p:nvPr/>
        </p:nvPicPr>
        <p:blipFill>
          <a:blip r:embed="rId8" cstate="print"/>
          <a:srcRect/>
          <a:stretch>
            <a:fillRect/>
          </a:stretch>
        </p:blipFill>
        <p:spPr bwMode="auto">
          <a:xfrm>
            <a:off x="1500166" y="2928934"/>
            <a:ext cx="1656000" cy="1240407"/>
          </a:xfrm>
          <a:prstGeom prst="rect">
            <a:avLst/>
          </a:prstGeom>
          <a:noFill/>
        </p:spPr>
      </p:pic>
      <p:pic>
        <p:nvPicPr>
          <p:cNvPr id="21513" name="Picture 9" descr="C:\Users\Ira\Desktop\загруженное (12).jpg"/>
          <p:cNvPicPr>
            <a:picLocks noChangeArrowheads="1"/>
          </p:cNvPicPr>
          <p:nvPr/>
        </p:nvPicPr>
        <p:blipFill>
          <a:blip r:embed="rId9" cstate="print"/>
          <a:srcRect/>
          <a:stretch>
            <a:fillRect/>
          </a:stretch>
        </p:blipFill>
        <p:spPr bwMode="auto">
          <a:xfrm>
            <a:off x="0" y="3714752"/>
            <a:ext cx="1692000" cy="1332000"/>
          </a:xfrm>
          <a:prstGeom prst="rect">
            <a:avLst/>
          </a:prstGeom>
          <a:noFill/>
        </p:spPr>
      </p:pic>
      <p:pic>
        <p:nvPicPr>
          <p:cNvPr id="21514" name="Picture 10" descr="C:\Users\Ira\Desktop\images (19).jpg"/>
          <p:cNvPicPr>
            <a:picLocks noChangeArrowheads="1"/>
          </p:cNvPicPr>
          <p:nvPr/>
        </p:nvPicPr>
        <p:blipFill>
          <a:blip r:embed="rId10" cstate="print"/>
          <a:srcRect/>
          <a:stretch>
            <a:fillRect/>
          </a:stretch>
        </p:blipFill>
        <p:spPr bwMode="auto">
          <a:xfrm>
            <a:off x="0" y="5598000"/>
            <a:ext cx="1692000" cy="1260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0"/>
            <a:ext cx="8229600" cy="1143000"/>
          </a:xfrm>
        </p:spPr>
        <p:txBody>
          <a:bodyPr>
            <a:normAutofit/>
          </a:bodyPr>
          <a:lstStyle/>
          <a:p>
            <a:pPr algn="ctr"/>
            <a:r>
              <a:rPr lang="ru-RU" sz="3600" b="1" dirty="0" smtClean="0"/>
              <a:t>Экономическое развитие </a:t>
            </a:r>
            <a:r>
              <a:rPr lang="ru-RU" sz="3600" b="1" dirty="0" err="1" smtClean="0"/>
              <a:t>государств-акторов</a:t>
            </a:r>
            <a:endParaRPr lang="ru-RU" sz="3600" b="1" dirty="0"/>
          </a:p>
        </p:txBody>
      </p:sp>
      <p:sp>
        <p:nvSpPr>
          <p:cNvPr id="3" name="Содержимое 2"/>
          <p:cNvSpPr>
            <a:spLocks noGrp="1"/>
          </p:cNvSpPr>
          <p:nvPr>
            <p:ph idx="1"/>
          </p:nvPr>
        </p:nvSpPr>
        <p:spPr/>
        <p:txBody>
          <a:bodyPr/>
          <a:lstStyle/>
          <a:p>
            <a:endParaRPr lang="ru-RU"/>
          </a:p>
        </p:txBody>
      </p:sp>
      <p:pic>
        <p:nvPicPr>
          <p:cNvPr id="23556" name="Picture 4" descr="C:\Users\Ira\Desktop\загруженное (4).jpg"/>
          <p:cNvPicPr>
            <a:picLocks noChangeArrowheads="1"/>
          </p:cNvPicPr>
          <p:nvPr/>
        </p:nvPicPr>
        <p:blipFill>
          <a:blip r:embed="rId2" cstate="print"/>
          <a:srcRect/>
          <a:stretch>
            <a:fillRect/>
          </a:stretch>
        </p:blipFill>
        <p:spPr bwMode="auto">
          <a:xfrm>
            <a:off x="0" y="1062000"/>
            <a:ext cx="9108000" cy="5796000"/>
          </a:xfrm>
          <a:prstGeom prst="rect">
            <a:avLst/>
          </a:prstGeom>
          <a:noFill/>
        </p:spPr>
      </p:pic>
      <p:pic>
        <p:nvPicPr>
          <p:cNvPr id="23557" name="Picture 5" descr="C:\Users\Ira\Desktop\ВВП США РФ и др.jpg"/>
          <p:cNvPicPr>
            <a:picLocks noChangeArrowheads="1"/>
          </p:cNvPicPr>
          <p:nvPr/>
        </p:nvPicPr>
        <p:blipFill>
          <a:blip r:embed="rId3" cstate="print"/>
          <a:srcRect/>
          <a:stretch>
            <a:fillRect/>
          </a:stretch>
        </p:blipFill>
        <p:spPr bwMode="auto">
          <a:xfrm>
            <a:off x="1785920" y="1071546"/>
            <a:ext cx="5868000" cy="5760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4000" b="1" dirty="0" smtClean="0"/>
              <a:t> Современные геополитические конфликты</a:t>
            </a:r>
            <a:br>
              <a:rPr lang="ru-RU" sz="4000" b="1" dirty="0" smtClean="0"/>
            </a:br>
            <a:endParaRPr lang="ru-RU" sz="4000" dirty="0"/>
          </a:p>
        </p:txBody>
      </p:sp>
      <p:sp>
        <p:nvSpPr>
          <p:cNvPr id="3" name="Содержимое 2"/>
          <p:cNvSpPr>
            <a:spLocks noGrp="1"/>
          </p:cNvSpPr>
          <p:nvPr>
            <p:ph idx="1"/>
          </p:nvPr>
        </p:nvSpPr>
        <p:spPr>
          <a:xfrm>
            <a:off x="500034" y="1285860"/>
            <a:ext cx="8229600" cy="4389120"/>
          </a:xfrm>
        </p:spPr>
        <p:txBody>
          <a:bodyPr>
            <a:normAutofit fontScale="62500" lnSpcReduction="20000"/>
          </a:bodyPr>
          <a:lstStyle/>
          <a:p>
            <a:pPr algn="ctr">
              <a:buNone/>
            </a:pPr>
            <a:r>
              <a:rPr lang="ru-RU" dirty="0" smtClean="0">
                <a:solidFill>
                  <a:srgbClr val="002060"/>
                </a:solidFill>
              </a:rPr>
              <a:t>     </a:t>
            </a:r>
            <a:r>
              <a:rPr lang="ru-RU" b="1" dirty="0" smtClean="0">
                <a:solidFill>
                  <a:srgbClr val="002060"/>
                </a:solidFill>
              </a:rPr>
              <a:t>Увеличение числа «горячих» точек на планете ставит перед мировым сообществом проблему поиска эффективных средств предотвраще­ния и мирного урегулирования международных конфликтов. </a:t>
            </a:r>
          </a:p>
          <a:p>
            <a:pPr algn="just">
              <a:buNone/>
            </a:pPr>
            <a:r>
              <a:rPr lang="ru-RU" dirty="0" smtClean="0">
                <a:solidFill>
                  <a:srgbClr val="002060"/>
                </a:solidFill>
              </a:rPr>
              <a:t>    В послевоенный период выработано немало плодотворных подходов к ее решению.</a:t>
            </a:r>
          </a:p>
          <a:p>
            <a:pPr algn="just"/>
            <a:r>
              <a:rPr lang="ru-RU" dirty="0" smtClean="0">
                <a:solidFill>
                  <a:srgbClr val="002060"/>
                </a:solidFill>
              </a:rPr>
              <a:t>Прежде всего, конфликты должны выявляться и разрешаться на возможно более ранних стадиях. Крайне важно начать урегулирование до того, как стороны окажутся втянутыми в вооруженную борьбу. После начала вооруженных действий ход событий, как показывает практика, развивается по двум сценариям.</a:t>
            </a:r>
          </a:p>
          <a:p>
            <a:pPr algn="just"/>
            <a:r>
              <a:rPr lang="ru-RU" dirty="0" smtClean="0">
                <a:solidFill>
                  <a:srgbClr val="002060"/>
                </a:solidFill>
              </a:rPr>
              <a:t>Первый сценарий предполагает относительно быструю победу одного из участников и поражение другого. Именно на победу рассчитывает каждая из сторон, вступая в вооруженную борьбу. Будучи не удовлетворенной исходом, побежденная сторона, собравшись с силами, может снова развязать конфликт, и тогда начинается новый виток конфликтных отношений.</a:t>
            </a:r>
          </a:p>
          <a:p>
            <a:pPr algn="just"/>
            <a:r>
              <a:rPr lang="ru-RU" dirty="0" smtClean="0">
                <a:solidFill>
                  <a:srgbClr val="002060"/>
                </a:solidFill>
              </a:rPr>
              <a:t>Второй сценарий реализуется, когда силы сторон приблизительно равны. В этом случае конфликт приобретает характер длительного вооруженного противостояния. Он то затухает, то разгорается вновь с переменным успехом для каждого из участников. При этом кон­фликт может расширяться, вовлекая в свою орбиту новых участников, среди которых нередко оказываются и те, кто пытался его урегу­лировать в качестве посредников. Зачастую расширяется и предмет спора. Например, начавшись с территориальных разногласий, конфликт распространяется и на другие сферы взаимоотношений.</a:t>
            </a:r>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1143000"/>
          </a:xfrm>
        </p:spPr>
        <p:txBody>
          <a:bodyPr>
            <a:noAutofit/>
          </a:bodyPr>
          <a:lstStyle/>
          <a:p>
            <a:pPr algn="ctr"/>
            <a:r>
              <a:rPr lang="ru-RU" sz="4400" b="1" dirty="0" smtClean="0"/>
              <a:t>Тема 1. Геополитика: предмет, методы, функции</a:t>
            </a:r>
            <a:endParaRPr lang="ru-RU" sz="4400" b="1" dirty="0"/>
          </a:p>
        </p:txBody>
      </p:sp>
      <p:sp>
        <p:nvSpPr>
          <p:cNvPr id="3" name="Содержимое 2"/>
          <p:cNvSpPr>
            <a:spLocks noGrp="1"/>
          </p:cNvSpPr>
          <p:nvPr>
            <p:ph idx="1"/>
          </p:nvPr>
        </p:nvSpPr>
        <p:spPr/>
        <p:txBody>
          <a:bodyPr/>
          <a:lstStyle/>
          <a:p>
            <a:endParaRPr lang="ru-RU"/>
          </a:p>
        </p:txBody>
      </p:sp>
      <p:pic>
        <p:nvPicPr>
          <p:cNvPr id="13314" name="Picture 2" descr="C:\Users\Ira\Desktop\images (1).jpg"/>
          <p:cNvPicPr>
            <a:picLocks noChangeArrowheads="1"/>
          </p:cNvPicPr>
          <p:nvPr/>
        </p:nvPicPr>
        <p:blipFill>
          <a:blip r:embed="rId2" cstate="print"/>
          <a:srcRect/>
          <a:stretch>
            <a:fillRect/>
          </a:stretch>
        </p:blipFill>
        <p:spPr bwMode="auto">
          <a:xfrm>
            <a:off x="428596" y="1285860"/>
            <a:ext cx="8388000" cy="5366863"/>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8229600" cy="1143000"/>
          </a:xfrm>
        </p:spPr>
        <p:txBody>
          <a:bodyPr>
            <a:noAutofit/>
          </a:bodyPr>
          <a:lstStyle/>
          <a:p>
            <a:pPr algn="ctr"/>
            <a:r>
              <a:rPr lang="ru-RU" sz="3200" b="1" dirty="0" smtClean="0"/>
              <a:t>Цветные революции как технологии передела власти в современной геополитике</a:t>
            </a:r>
            <a:br>
              <a:rPr lang="ru-RU" sz="3200" b="1" dirty="0" smtClean="0"/>
            </a:br>
            <a:endParaRPr lang="ru-RU" sz="3200" dirty="0"/>
          </a:p>
        </p:txBody>
      </p:sp>
      <p:sp>
        <p:nvSpPr>
          <p:cNvPr id="3" name="Содержимое 2"/>
          <p:cNvSpPr>
            <a:spLocks noGrp="1"/>
          </p:cNvSpPr>
          <p:nvPr>
            <p:ph idx="1"/>
          </p:nvPr>
        </p:nvSpPr>
        <p:spPr>
          <a:xfrm>
            <a:off x="428596" y="1285860"/>
            <a:ext cx="8229600" cy="4389120"/>
          </a:xfrm>
        </p:spPr>
        <p:txBody>
          <a:bodyPr>
            <a:noAutofit/>
          </a:bodyPr>
          <a:lstStyle/>
          <a:p>
            <a:pPr algn="just"/>
            <a:r>
              <a:rPr lang="ru-RU" sz="1400" dirty="0" smtClean="0">
                <a:solidFill>
                  <a:srgbClr val="002060"/>
                </a:solidFill>
              </a:rPr>
              <a:t>О феномене «цветных революций» в публичном </a:t>
            </a:r>
            <a:r>
              <a:rPr lang="ru-RU" sz="1400" dirty="0" err="1" smtClean="0">
                <a:solidFill>
                  <a:srgbClr val="002060"/>
                </a:solidFill>
              </a:rPr>
              <a:t>дискурсе</a:t>
            </a:r>
            <a:r>
              <a:rPr lang="ru-RU" sz="1400" dirty="0" smtClean="0">
                <a:solidFill>
                  <a:srgbClr val="002060"/>
                </a:solidFill>
              </a:rPr>
              <a:t>  эксперты впервые заговорили после событий в Сербии, Грузии и на Украине; затем аналогичные революции с разной степенью интенсивности последовали в Киргизии, Болгарии, Молдавии, Азербайджане, Армении, Белоруссии, Узбекистане. </a:t>
            </a:r>
          </a:p>
          <a:p>
            <a:pPr algn="just">
              <a:buNone/>
            </a:pPr>
            <a:r>
              <a:rPr lang="ru-RU" sz="1400" b="1" dirty="0" smtClean="0">
                <a:solidFill>
                  <a:srgbClr val="002060"/>
                </a:solidFill>
              </a:rPr>
              <a:t>                      Эксперты выделяют отличительные черты «цветных революций»:</a:t>
            </a:r>
          </a:p>
          <a:p>
            <a:pPr algn="just"/>
            <a:r>
              <a:rPr lang="ru-RU" sz="1400" b="1" dirty="0" smtClean="0">
                <a:solidFill>
                  <a:srgbClr val="002060"/>
                </a:solidFill>
              </a:rPr>
              <a:t>использование преимущественно невоенных средств достижения целей</a:t>
            </a:r>
            <a:r>
              <a:rPr lang="ru-RU" sz="1400" dirty="0" smtClean="0">
                <a:solidFill>
                  <a:srgbClr val="002060"/>
                </a:solidFill>
              </a:rPr>
              <a:t> — информационно-психологических воз­действий, мирных политических акций, легитимных мето­дов смены режима.;</a:t>
            </a:r>
          </a:p>
          <a:p>
            <a:pPr algn="just"/>
            <a:r>
              <a:rPr lang="ru-RU" sz="1400" b="1" dirty="0" smtClean="0">
                <a:solidFill>
                  <a:srgbClr val="002060"/>
                </a:solidFill>
              </a:rPr>
              <a:t>главная ударная сила «цветной революции» - не рево­люционное большинство народа, а так называемая «пятая колонна», финансируемая из-за рубежа</a:t>
            </a:r>
            <a:r>
              <a:rPr lang="ru-RU" sz="1400" dirty="0" smtClean="0">
                <a:solidFill>
                  <a:srgbClr val="002060"/>
                </a:solidFill>
              </a:rPr>
              <a:t>;</a:t>
            </a:r>
          </a:p>
          <a:p>
            <a:pPr algn="just"/>
            <a:r>
              <a:rPr lang="ru-RU" sz="1400" dirty="0" smtClean="0">
                <a:solidFill>
                  <a:srgbClr val="002060"/>
                </a:solidFill>
              </a:rPr>
              <a:t> </a:t>
            </a:r>
            <a:r>
              <a:rPr lang="ru-RU" sz="1400" b="1" dirty="0" smtClean="0">
                <a:solidFill>
                  <a:srgbClr val="002060"/>
                </a:solidFill>
              </a:rPr>
              <a:t>в отличие от традиционных, «цветная революция» — это сетевой процесс</a:t>
            </a:r>
            <a:r>
              <a:rPr lang="ru-RU" sz="1400" dirty="0" smtClean="0">
                <a:solidFill>
                  <a:srgbClr val="002060"/>
                </a:solidFill>
              </a:rPr>
              <a:t>, работающий по сетевому принципу и активно использующий все каналы СМИ для легитимации своих целей и задач. Таким образом, в определенном смысле «цветные революции» можно рассматривать как особую форму информационной войны.</a:t>
            </a:r>
          </a:p>
          <a:p>
            <a:pPr algn="just">
              <a:buNone/>
            </a:pPr>
            <a:r>
              <a:rPr lang="ru-RU" sz="1400" dirty="0" smtClean="0">
                <a:solidFill>
                  <a:srgbClr val="002060"/>
                </a:solidFill>
              </a:rPr>
              <a:t>Важно определить причины, генерирующие данный феномен. Сегодня ни для кого не секрет, что главным катализатором «цветных революций» становятся внешние факторы и ресурсы. </a:t>
            </a:r>
          </a:p>
          <a:p>
            <a:pPr algn="just"/>
            <a:endParaRPr lang="ru-RU" sz="1400" dirty="0">
              <a:solidFill>
                <a:srgbClr val="002060"/>
              </a:solidFill>
            </a:endParaRPr>
          </a:p>
        </p:txBody>
      </p:sp>
      <p:pic>
        <p:nvPicPr>
          <p:cNvPr id="1026" name="Picture 2" descr="C:\Users\Ira\Desktop\загруженное (13).jpg"/>
          <p:cNvPicPr>
            <a:picLocks noChangeAspect="1" noChangeArrowheads="1"/>
          </p:cNvPicPr>
          <p:nvPr/>
        </p:nvPicPr>
        <p:blipFill>
          <a:blip r:embed="rId2" cstate="print"/>
          <a:srcRect/>
          <a:stretch>
            <a:fillRect/>
          </a:stretch>
        </p:blipFill>
        <p:spPr bwMode="auto">
          <a:xfrm>
            <a:off x="3071802" y="5072074"/>
            <a:ext cx="3124200" cy="1457325"/>
          </a:xfrm>
          <a:prstGeom prst="rect">
            <a:avLst/>
          </a:prstGeom>
          <a:noFill/>
        </p:spPr>
      </p:pic>
      <p:pic>
        <p:nvPicPr>
          <p:cNvPr id="1027" name="Picture 3" descr="C:\Users\Ira\Desktop\images (25).jpg"/>
          <p:cNvPicPr>
            <a:picLocks noChangeArrowheads="1"/>
          </p:cNvPicPr>
          <p:nvPr/>
        </p:nvPicPr>
        <p:blipFill>
          <a:blip r:embed="rId3" cstate="print"/>
          <a:srcRect/>
          <a:stretch>
            <a:fillRect/>
          </a:stretch>
        </p:blipFill>
        <p:spPr bwMode="auto">
          <a:xfrm>
            <a:off x="6444000" y="5310000"/>
            <a:ext cx="2700000" cy="1548000"/>
          </a:xfrm>
          <a:prstGeom prst="rect">
            <a:avLst/>
          </a:prstGeom>
          <a:noFill/>
        </p:spPr>
      </p:pic>
      <p:pic>
        <p:nvPicPr>
          <p:cNvPr id="1028" name="Picture 4" descr="C:\Users\Ira\Desktop\images (24).jpg"/>
          <p:cNvPicPr>
            <a:picLocks noChangeAspect="1" noChangeArrowheads="1"/>
          </p:cNvPicPr>
          <p:nvPr/>
        </p:nvPicPr>
        <p:blipFill>
          <a:blip r:embed="rId4" cstate="print"/>
          <a:srcRect/>
          <a:stretch>
            <a:fillRect/>
          </a:stretch>
        </p:blipFill>
        <p:spPr bwMode="auto">
          <a:xfrm>
            <a:off x="0" y="5238750"/>
            <a:ext cx="2819400" cy="16192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143000"/>
          </a:xfrm>
        </p:spPr>
        <p:txBody>
          <a:bodyPr>
            <a:noAutofit/>
          </a:bodyPr>
          <a:lstStyle/>
          <a:p>
            <a:pPr algn="ctr"/>
            <a:r>
              <a:rPr lang="ru-RU" sz="3600" b="1" dirty="0" smtClean="0"/>
              <a:t>Борьба с терроризмом как геополитическая стратегия контроля над пространством</a:t>
            </a:r>
            <a:endParaRPr lang="ru-RU" sz="3600" dirty="0"/>
          </a:p>
        </p:txBody>
      </p:sp>
      <p:sp>
        <p:nvSpPr>
          <p:cNvPr id="3" name="Содержимое 2"/>
          <p:cNvSpPr>
            <a:spLocks noGrp="1"/>
          </p:cNvSpPr>
          <p:nvPr>
            <p:ph idx="1"/>
          </p:nvPr>
        </p:nvSpPr>
        <p:spPr>
          <a:xfrm>
            <a:off x="500034" y="1643050"/>
            <a:ext cx="8229600" cy="4389120"/>
          </a:xfrm>
        </p:spPr>
        <p:txBody>
          <a:bodyPr>
            <a:normAutofit fontScale="25000" lnSpcReduction="20000"/>
          </a:bodyPr>
          <a:lstStyle/>
          <a:p>
            <a:pPr algn="ctr">
              <a:buNone/>
            </a:pPr>
            <a:r>
              <a:rPr lang="ru-RU" sz="6400" dirty="0" smtClean="0"/>
              <a:t>     </a:t>
            </a:r>
            <a:r>
              <a:rPr lang="ru-RU" sz="6400" b="1" dirty="0" smtClean="0">
                <a:solidFill>
                  <a:srgbClr val="002060"/>
                </a:solidFill>
              </a:rPr>
              <a:t>Процессы глобализации существенно повлияли на содержание и формы такого явления как терроризм. В начале третьего тысячелетия он превратился в угрозу самим основам социального порядка многих членов мирового сообщества. По существующим оценкам, угроза террористических действий ныне вышла на первое место среди возможных вызовов глобальной безопасности. </a:t>
            </a:r>
          </a:p>
          <a:p>
            <a:pPr algn="just">
              <a:buNone/>
            </a:pPr>
            <a:r>
              <a:rPr lang="ru-RU" sz="6400" dirty="0" smtClean="0">
                <a:solidFill>
                  <a:srgbClr val="002060"/>
                </a:solidFill>
              </a:rPr>
              <a:t>     Широко распространенный термин </a:t>
            </a:r>
            <a:r>
              <a:rPr lang="ru-RU" sz="6400" b="1" dirty="0" smtClean="0">
                <a:solidFill>
                  <a:srgbClr val="002060"/>
                </a:solidFill>
              </a:rPr>
              <a:t>«международный терроризм</a:t>
            </a:r>
            <a:r>
              <a:rPr lang="ru-RU" sz="6400" dirty="0" smtClean="0">
                <a:solidFill>
                  <a:srgbClr val="002060"/>
                </a:solidFill>
              </a:rPr>
              <a:t>» характеризуется несколькими аспектами.</a:t>
            </a:r>
          </a:p>
          <a:p>
            <a:pPr algn="just"/>
            <a:r>
              <a:rPr lang="ru-RU" sz="6400" dirty="0" smtClean="0">
                <a:solidFill>
                  <a:srgbClr val="002060"/>
                </a:solidFill>
              </a:rPr>
              <a:t> сфера его деятельности выходит за пределы отдельных государств и имеет геополитические параметры.</a:t>
            </a:r>
          </a:p>
          <a:p>
            <a:pPr algn="just"/>
            <a:r>
              <a:rPr lang="ru-RU" sz="6400" dirty="0" smtClean="0">
                <a:solidFill>
                  <a:srgbClr val="002060"/>
                </a:solidFill>
              </a:rPr>
              <a:t> состав участников террористических организаций интернационален.</a:t>
            </a:r>
          </a:p>
          <a:p>
            <a:pPr algn="just"/>
            <a:r>
              <a:rPr lang="ru-RU" sz="6400" dirty="0" smtClean="0">
                <a:solidFill>
                  <a:srgbClr val="002060"/>
                </a:solidFill>
              </a:rPr>
              <a:t>для террористических структур характерно стремление овладеть территориями с богатейшими природными ресурсами, что затрагивает интересы многих государств.</a:t>
            </a:r>
          </a:p>
          <a:p>
            <a:pPr algn="just"/>
            <a:r>
              <a:rPr lang="ru-RU" sz="6400" dirty="0" smtClean="0">
                <a:solidFill>
                  <a:srgbClr val="002060"/>
                </a:solidFill>
              </a:rPr>
              <a:t>терроризм способен оказывать существенное влияние на состояние межгосударственных отношений. По существу, международные террористические организации с их разветвленной структурой и значительной финансовой базой приобретают свойства негосударственных субъектов мировой по­литики.</a:t>
            </a:r>
          </a:p>
          <a:p>
            <a:pPr algn="ctr">
              <a:buNone/>
            </a:pPr>
            <a:r>
              <a:rPr lang="ru-RU" sz="6400" dirty="0" smtClean="0">
                <a:solidFill>
                  <a:srgbClr val="002060"/>
                </a:solidFill>
              </a:rPr>
              <a:t>     </a:t>
            </a:r>
            <a:r>
              <a:rPr lang="ru-RU" sz="6400" b="1" dirty="0" smtClean="0">
                <a:solidFill>
                  <a:srgbClr val="002060"/>
                </a:solidFill>
              </a:rPr>
              <a:t>Террористические акты сентября 2001 г. в США  показали, что  сплоченная и хорошо финансируемая группа людей в состоянии не только нанести тяжелейший урон самой мощной державе мира, но и дестабилизировать мировую экономику, потрясти всю систему международных отношений.</a:t>
            </a:r>
          </a:p>
          <a:p>
            <a:pPr algn="ctr"/>
            <a:endParaRPr lang="ru-RU" b="1" i="1" dirty="0" smtClean="0"/>
          </a:p>
          <a:p>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Autofit/>
          </a:bodyPr>
          <a:lstStyle/>
          <a:p>
            <a:pPr algn="ctr"/>
            <a:r>
              <a:rPr lang="ru-RU" sz="4400" b="1" dirty="0" smtClean="0"/>
              <a:t>Тема 4. Западный вектор геополитики</a:t>
            </a:r>
            <a:endParaRPr lang="ru-RU" sz="4400" b="1" dirty="0"/>
          </a:p>
        </p:txBody>
      </p:sp>
      <p:sp>
        <p:nvSpPr>
          <p:cNvPr id="3" name="Содержимое 2"/>
          <p:cNvSpPr>
            <a:spLocks noGrp="1"/>
          </p:cNvSpPr>
          <p:nvPr>
            <p:ph idx="1"/>
          </p:nvPr>
        </p:nvSpPr>
        <p:spPr/>
        <p:txBody>
          <a:bodyPr/>
          <a:lstStyle/>
          <a:p>
            <a:endParaRPr lang="ru-RU" dirty="0"/>
          </a:p>
        </p:txBody>
      </p:sp>
      <p:pic>
        <p:nvPicPr>
          <p:cNvPr id="2050" name="Picture 2" descr="C:\Users\Ira\Desktop\загруженное (15).jpg"/>
          <p:cNvPicPr>
            <a:picLocks noChangeArrowheads="1"/>
          </p:cNvPicPr>
          <p:nvPr/>
        </p:nvPicPr>
        <p:blipFill>
          <a:blip r:embed="rId2" cstate="print"/>
          <a:srcRect/>
          <a:stretch>
            <a:fillRect/>
          </a:stretch>
        </p:blipFill>
        <p:spPr bwMode="auto">
          <a:xfrm>
            <a:off x="357158" y="1285860"/>
            <a:ext cx="8424000" cy="534221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algn="ctr"/>
            <a:r>
              <a:rPr lang="ru-RU" sz="3600" b="1" dirty="0" smtClean="0"/>
              <a:t>Геополитика США и трансатлантические связи</a:t>
            </a:r>
            <a:endParaRPr lang="ru-RU" sz="3600" dirty="0"/>
          </a:p>
        </p:txBody>
      </p:sp>
      <p:sp>
        <p:nvSpPr>
          <p:cNvPr id="3" name="Содержимое 2"/>
          <p:cNvSpPr>
            <a:spLocks noGrp="1"/>
          </p:cNvSpPr>
          <p:nvPr>
            <p:ph idx="1"/>
          </p:nvPr>
        </p:nvSpPr>
        <p:spPr>
          <a:xfrm>
            <a:off x="428596" y="1071546"/>
            <a:ext cx="8229600" cy="4389120"/>
          </a:xfrm>
        </p:spPr>
        <p:txBody>
          <a:bodyPr>
            <a:noAutofit/>
          </a:bodyPr>
          <a:lstStyle/>
          <a:p>
            <a:pPr algn="ctr">
              <a:buNone/>
            </a:pPr>
            <a:r>
              <a:rPr lang="ru-RU" sz="1400" dirty="0" smtClean="0">
                <a:solidFill>
                  <a:srgbClr val="002060"/>
                </a:solidFill>
              </a:rPr>
              <a:t>     </a:t>
            </a:r>
            <a:r>
              <a:rPr lang="ru-RU" sz="1400" b="1" dirty="0" smtClean="0">
                <a:solidFill>
                  <a:srgbClr val="002060"/>
                </a:solidFill>
              </a:rPr>
              <a:t>Трансатлантический геополитический союз объединенной Европы и США является основой западной </a:t>
            </a:r>
            <a:r>
              <a:rPr lang="ru-RU" sz="1400" b="1" dirty="0" err="1" smtClean="0">
                <a:solidFill>
                  <a:srgbClr val="002060"/>
                </a:solidFill>
              </a:rPr>
              <a:t>цивилизационной</a:t>
            </a:r>
            <a:r>
              <a:rPr lang="ru-RU" sz="1400" b="1" dirty="0" smtClean="0">
                <a:solidFill>
                  <a:srgbClr val="002060"/>
                </a:solidFill>
              </a:rPr>
              <a:t> геополитической стратегии: по большинству вопросов мировой политики США и ЕС выступают с единых позиций, при этом лидерство США очевидно.  Вместе с тем, Европа становится все более сильным геополитическим </a:t>
            </a:r>
            <a:r>
              <a:rPr lang="ru-RU" sz="1400" b="1" dirty="0" err="1" smtClean="0">
                <a:solidFill>
                  <a:srgbClr val="002060"/>
                </a:solidFill>
              </a:rPr>
              <a:t>актором</a:t>
            </a:r>
            <a:r>
              <a:rPr lang="ru-RU" sz="1400" b="1" dirty="0" smtClean="0">
                <a:solidFill>
                  <a:srgbClr val="002060"/>
                </a:solidFill>
              </a:rPr>
              <a:t>, и в трансатлантическом союзе европейские политики стремятся играть все более самостоятельную роль. </a:t>
            </a:r>
          </a:p>
          <a:p>
            <a:pPr algn="just">
              <a:buNone/>
            </a:pPr>
            <a:r>
              <a:rPr lang="ru-RU" sz="1400" b="1" dirty="0" smtClean="0">
                <a:solidFill>
                  <a:srgbClr val="002060"/>
                </a:solidFill>
              </a:rPr>
              <a:t>      </a:t>
            </a:r>
            <a:r>
              <a:rPr lang="ru-RU" sz="1400" dirty="0" smtClean="0">
                <a:solidFill>
                  <a:srgbClr val="002060"/>
                </a:solidFill>
              </a:rPr>
              <a:t>Однако трансатлантические разногласия между американцами и европейцами становятся в последние годы  ощутимыми. Процесс европейской интеграции идет медленно и противоречиво, но уже сейчас очевидно, какие беспрецедентные возможности он открывает для европейцев в сфере экономики, политики и обороны. Создание Европейского Союза и введение единой европейской валюты позволили во многом сблизить основные показатели экономического и военного развития европейских стран и США. В начале нового века совокупная экономическая мощь Западной Ев­ропы фактически сравнялась с американскими показате­лями: 19,8% мирового ВВП против 21% у США. По уровню населения Европа превосходит США на 40%, доля ЕС в мировом экспорте (37%) непрерывно растет и уже сейчас значительно превосходит долю США (16,5%). ЕС и США совместно производят почти 60% мировой промышленной продукции, при этом оборот трансатлантической торговли составляет примерно 370 млрд. долл. в год.</a:t>
            </a:r>
          </a:p>
          <a:p>
            <a:pPr algn="ctr">
              <a:buNone/>
            </a:pPr>
            <a:r>
              <a:rPr lang="ru-RU" sz="1400" dirty="0" smtClean="0">
                <a:solidFill>
                  <a:srgbClr val="002060"/>
                </a:solidFill>
              </a:rPr>
              <a:t>      </a:t>
            </a:r>
            <a:endParaRPr lang="ru-RU" sz="1400" b="1" dirty="0" smtClean="0">
              <a:solidFill>
                <a:srgbClr val="002060"/>
              </a:solidFill>
            </a:endParaRPr>
          </a:p>
          <a:p>
            <a:pPr algn="just"/>
            <a:endParaRPr lang="ru-RU" sz="1400" dirty="0">
              <a:solidFill>
                <a:srgbClr val="002060"/>
              </a:solidFill>
            </a:endParaRPr>
          </a:p>
        </p:txBody>
      </p:sp>
      <p:pic>
        <p:nvPicPr>
          <p:cNvPr id="2050" name="Picture 2" descr="C:\Users\Ira\Desktop\images.jpg"/>
          <p:cNvPicPr>
            <a:picLocks noChangeArrowheads="1"/>
          </p:cNvPicPr>
          <p:nvPr/>
        </p:nvPicPr>
        <p:blipFill>
          <a:blip r:embed="rId2" cstate="print"/>
          <a:srcRect/>
          <a:stretch>
            <a:fillRect/>
          </a:stretch>
        </p:blipFill>
        <p:spPr bwMode="auto">
          <a:xfrm>
            <a:off x="3357554" y="5022000"/>
            <a:ext cx="3168000" cy="18360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pPr algn="ctr"/>
            <a:r>
              <a:rPr lang="ru-RU" b="1" dirty="0" smtClean="0"/>
              <a:t>Геополитические перспективы США в XXI в.</a:t>
            </a:r>
            <a:endParaRPr lang="ru-RU" dirty="0"/>
          </a:p>
        </p:txBody>
      </p:sp>
      <p:sp>
        <p:nvSpPr>
          <p:cNvPr id="3" name="Содержимое 2"/>
          <p:cNvSpPr>
            <a:spLocks noGrp="1"/>
          </p:cNvSpPr>
          <p:nvPr>
            <p:ph idx="1"/>
          </p:nvPr>
        </p:nvSpPr>
        <p:spPr>
          <a:xfrm>
            <a:off x="500034" y="1357298"/>
            <a:ext cx="8229600" cy="4389120"/>
          </a:xfrm>
        </p:spPr>
        <p:txBody>
          <a:bodyPr>
            <a:noAutofit/>
          </a:bodyPr>
          <a:lstStyle/>
          <a:p>
            <a:pPr algn="ctr"/>
            <a:r>
              <a:rPr lang="ru-RU" sz="1400" b="1" dirty="0" smtClean="0">
                <a:solidFill>
                  <a:srgbClr val="002060"/>
                </a:solidFill>
              </a:rPr>
              <a:t>К концу первого десятилетия XXI века стало ясно, что оптимизм прогнозов о «стабильной </a:t>
            </a:r>
            <a:r>
              <a:rPr lang="ru-RU" sz="1400" b="1" dirty="0" err="1" smtClean="0">
                <a:solidFill>
                  <a:srgbClr val="002060"/>
                </a:solidFill>
              </a:rPr>
              <a:t>однополярности</a:t>
            </a:r>
            <a:r>
              <a:rPr lang="ru-RU" sz="1400" b="1" dirty="0" smtClean="0">
                <a:solidFill>
                  <a:srgbClr val="002060"/>
                </a:solidFill>
              </a:rPr>
              <a:t>» был преждевременным и не до конца обоснованным, так как все заметнее проявляются противоречия между Соединенными Штатами и остальным миром, между ведущими мировыми державами, традиционными и нетрадиционными </a:t>
            </a:r>
            <a:r>
              <a:rPr lang="ru-RU" sz="1400" b="1" dirty="0" err="1" smtClean="0">
                <a:solidFill>
                  <a:srgbClr val="002060"/>
                </a:solidFill>
              </a:rPr>
              <a:t>акторами</a:t>
            </a:r>
            <a:r>
              <a:rPr lang="ru-RU" sz="1400" b="1" dirty="0" smtClean="0">
                <a:solidFill>
                  <a:srgbClr val="002060"/>
                </a:solidFill>
              </a:rPr>
              <a:t>, по всем основным «разломам» международной системы (Север—Юг, Восток—Запад, богатые-бедные, </a:t>
            </a:r>
            <a:r>
              <a:rPr lang="ru-RU" sz="1400" b="1" dirty="0" err="1" smtClean="0">
                <a:solidFill>
                  <a:srgbClr val="002060"/>
                </a:solidFill>
              </a:rPr>
              <a:t>глобализующиеся</a:t>
            </a:r>
            <a:r>
              <a:rPr lang="ru-RU" sz="1400" b="1" dirty="0" smtClean="0">
                <a:solidFill>
                  <a:srgbClr val="002060"/>
                </a:solidFill>
              </a:rPr>
              <a:t>—</a:t>
            </a:r>
            <a:r>
              <a:rPr lang="ru-RU" sz="1400" b="1" dirty="0" err="1" smtClean="0">
                <a:solidFill>
                  <a:srgbClr val="002060"/>
                </a:solidFill>
              </a:rPr>
              <a:t>неглобализующиеся</a:t>
            </a:r>
            <a:r>
              <a:rPr lang="ru-RU" sz="1400" b="1" dirty="0" smtClean="0">
                <a:solidFill>
                  <a:srgbClr val="002060"/>
                </a:solidFill>
              </a:rPr>
              <a:t>).</a:t>
            </a:r>
          </a:p>
          <a:p>
            <a:pPr>
              <a:buNone/>
            </a:pPr>
            <a:r>
              <a:rPr lang="ru-RU" sz="1400" dirty="0" smtClean="0"/>
              <a:t>                                 </a:t>
            </a:r>
            <a:r>
              <a:rPr lang="ru-RU" sz="1400" b="1" dirty="0" smtClean="0">
                <a:solidFill>
                  <a:srgbClr val="002060"/>
                </a:solidFill>
              </a:rPr>
              <a:t>Формы противодействия гегемонии США уже сложились:</a:t>
            </a:r>
          </a:p>
          <a:p>
            <a:pPr algn="ctr">
              <a:buNone/>
            </a:pPr>
            <a:r>
              <a:rPr lang="ru-RU" sz="1400" b="1" dirty="0" smtClean="0">
                <a:solidFill>
                  <a:srgbClr val="002060"/>
                </a:solidFill>
              </a:rPr>
              <a:t> 1) </a:t>
            </a:r>
            <a:r>
              <a:rPr lang="ru-RU" sz="1400" b="1" dirty="0" err="1" smtClean="0">
                <a:solidFill>
                  <a:srgbClr val="002060"/>
                </a:solidFill>
              </a:rPr>
              <a:t>геоэкономические</a:t>
            </a:r>
            <a:r>
              <a:rPr lang="ru-RU" sz="1400" b="1" dirty="0" smtClean="0">
                <a:solidFill>
                  <a:srgbClr val="002060"/>
                </a:solidFill>
              </a:rPr>
              <a:t> </a:t>
            </a:r>
          </a:p>
          <a:p>
            <a:pPr algn="ctr">
              <a:buNone/>
            </a:pPr>
            <a:r>
              <a:rPr lang="ru-RU" sz="1400" b="1" dirty="0" smtClean="0">
                <a:solidFill>
                  <a:srgbClr val="002060"/>
                </a:solidFill>
              </a:rPr>
              <a:t> 2) </a:t>
            </a:r>
            <a:r>
              <a:rPr lang="ru-RU" sz="1400" b="1" dirty="0" err="1" smtClean="0">
                <a:solidFill>
                  <a:srgbClr val="002060"/>
                </a:solidFill>
              </a:rPr>
              <a:t>цивилизационные</a:t>
            </a:r>
            <a:r>
              <a:rPr lang="ru-RU" sz="1400" b="1" dirty="0" smtClean="0">
                <a:solidFill>
                  <a:srgbClr val="002060"/>
                </a:solidFill>
              </a:rPr>
              <a:t>.</a:t>
            </a:r>
          </a:p>
          <a:p>
            <a:pPr algn="just"/>
            <a:r>
              <a:rPr lang="ru-RU" sz="1400" dirty="0" smtClean="0"/>
              <a:t> </a:t>
            </a:r>
            <a:r>
              <a:rPr lang="ru-RU" sz="1400" dirty="0" smtClean="0">
                <a:solidFill>
                  <a:srgbClr val="002060"/>
                </a:solidFill>
              </a:rPr>
              <a:t>С одной стороны, создание Европейского Союза и единой европейской валюты. Совокупная экономическая мощь Западной Европы приближается к американским показателям — 19,8% общемирового валового продукта (у США — 20,4%). ЕС осуществляет торговую экспансию, заключив соглашения об ассоциации с 80 странами.</a:t>
            </a:r>
          </a:p>
          <a:p>
            <a:pPr algn="just"/>
            <a:r>
              <a:rPr lang="ru-RU" sz="1400" dirty="0" smtClean="0">
                <a:solidFill>
                  <a:srgbClr val="002060"/>
                </a:solidFill>
              </a:rPr>
              <a:t> Возможно также противостояние между США и Китаем. Примерно в 2020 г. Азия, ведомая Китаем, будет производить более 40% мирового валового продукта. Подъем Китая, безусловно, самое важное явление в мире, способное изменить мировую систему.</a:t>
            </a:r>
          </a:p>
          <a:p>
            <a:pPr algn="ctr">
              <a:buNone/>
            </a:pPr>
            <a:r>
              <a:rPr lang="ru-RU" sz="1400" dirty="0" smtClean="0">
                <a:solidFill>
                  <a:srgbClr val="002060"/>
                </a:solidFill>
              </a:rPr>
              <a:t>       </a:t>
            </a:r>
            <a:r>
              <a:rPr lang="ru-RU" sz="1400" b="1" dirty="0" smtClean="0">
                <a:solidFill>
                  <a:srgbClr val="002060"/>
                </a:solidFill>
              </a:rPr>
              <a:t>Среди представлений о гегемонии США более обоснованными стали казаться мнения тех  специалистов, которые полагают, что Белый дом должен стремиться не к гегемонии, а к лидерству в оптимальной его форме, которая позволяла бы ему и сохранять статус великой державы, и одновременно эконо­мить ресурсы. Имелось в виду лидерство в рамках коллективного регулирования мировых процессов совместно с другими ведущими держа­вами, среди которых фактический статус США будет самым высоким («первая среди лучших»).</a:t>
            </a:r>
          </a:p>
          <a:p>
            <a:pPr algn="just"/>
            <a:endParaRPr lang="ru-RU" sz="1400" dirty="0" smtClean="0"/>
          </a:p>
          <a:p>
            <a:pPr algn="just"/>
            <a:endParaRPr lang="ru-RU" sz="1400" dirty="0" smtClean="0"/>
          </a:p>
          <a:p>
            <a:pPr algn="just"/>
            <a:endParaRPr lang="ru-RU" sz="1400" dirty="0" smtClean="0"/>
          </a:p>
          <a:p>
            <a:pPr algn="just"/>
            <a:endParaRPr lang="ru-RU" sz="1400" dirty="0" smtClean="0"/>
          </a:p>
          <a:p>
            <a:endParaRPr lang="ru-RU" sz="1400" dirty="0" smtClean="0"/>
          </a:p>
          <a:p>
            <a:endParaRPr lang="ru-RU" sz="1400" dirty="0" smtClean="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229600" cy="1143000"/>
          </a:xfrm>
        </p:spPr>
        <p:txBody>
          <a:bodyPr>
            <a:normAutofit/>
          </a:bodyPr>
          <a:lstStyle/>
          <a:p>
            <a:pPr algn="ctr"/>
            <a:r>
              <a:rPr lang="ru-RU" sz="4400" dirty="0" smtClean="0"/>
              <a:t>Россия -США</a:t>
            </a:r>
            <a:endParaRPr lang="ru-RU" sz="4400" dirty="0"/>
          </a:p>
        </p:txBody>
      </p:sp>
      <p:sp>
        <p:nvSpPr>
          <p:cNvPr id="3" name="Содержимое 2"/>
          <p:cNvSpPr>
            <a:spLocks noGrp="1"/>
          </p:cNvSpPr>
          <p:nvPr>
            <p:ph idx="1"/>
          </p:nvPr>
        </p:nvSpPr>
        <p:spPr>
          <a:xfrm>
            <a:off x="357158" y="1142984"/>
            <a:ext cx="8229600" cy="4389120"/>
          </a:xfrm>
        </p:spPr>
        <p:txBody>
          <a:bodyPr>
            <a:normAutofit/>
          </a:bodyPr>
          <a:lstStyle/>
          <a:p>
            <a:pPr algn="just">
              <a:buNone/>
            </a:pPr>
            <a:r>
              <a:rPr lang="ru-RU" sz="1800" dirty="0" smtClean="0">
                <a:solidFill>
                  <a:srgbClr val="002060"/>
                </a:solidFill>
              </a:rPr>
              <a:t>     Распад СССР, имеющий потенциальные долго­временные непредсказуемые последствия для всего мирового сообщества, государственный секретарь США того периода Дж. Бейкер назвал “величайшим вызовом”, перед которым оказалась Америка на исходе</a:t>
            </a:r>
            <a:r>
              <a:rPr lang="ru-RU" sz="1800" b="1" dirty="0" smtClean="0">
                <a:solidFill>
                  <a:srgbClr val="002060"/>
                </a:solidFill>
              </a:rPr>
              <a:t> </a:t>
            </a:r>
            <a:r>
              <a:rPr lang="ru-RU" sz="1800" dirty="0" smtClean="0">
                <a:solidFill>
                  <a:srgbClr val="002060"/>
                </a:solidFill>
              </a:rPr>
              <a:t>XX столетия. Озабоченность судьбами России и возможными последствиями тех или иных перспектив ее разви­тия со всей определенностью высказывали и другие представители американской администрации. В одной из своих последних статей бывший государственный секретарь США У. Кристофер писал: “Мы не знаем, какой именно страной станет Рос­сия в XXI в., но мы знаем, что будущее России будет иметь глубокое влияние на нашу безопасность и безопасность наших европейских союзников”.</a:t>
            </a:r>
            <a:endParaRPr lang="ru-RU" sz="1800" dirty="0">
              <a:solidFill>
                <a:srgbClr val="002060"/>
              </a:solidFill>
            </a:endParaRPr>
          </a:p>
        </p:txBody>
      </p:sp>
      <p:pic>
        <p:nvPicPr>
          <p:cNvPr id="1026" name="Picture 2" descr="C:\Users\Ira\Desktop\images (1).jpg"/>
          <p:cNvPicPr>
            <a:picLocks noChangeAspect="1" noChangeArrowheads="1"/>
          </p:cNvPicPr>
          <p:nvPr/>
        </p:nvPicPr>
        <p:blipFill>
          <a:blip r:embed="rId2" cstate="print"/>
          <a:srcRect/>
          <a:stretch>
            <a:fillRect/>
          </a:stretch>
        </p:blipFill>
        <p:spPr bwMode="auto">
          <a:xfrm>
            <a:off x="2643174" y="4286256"/>
            <a:ext cx="4356000" cy="247034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900"/>
            <a:ext cx="8229600" cy="1143000"/>
          </a:xfrm>
        </p:spPr>
        <p:txBody>
          <a:bodyPr>
            <a:normAutofit/>
          </a:bodyPr>
          <a:lstStyle/>
          <a:p>
            <a:pPr algn="ctr"/>
            <a:r>
              <a:rPr lang="ru-RU" sz="3600" b="1" dirty="0" smtClean="0"/>
              <a:t>Россия и США</a:t>
            </a:r>
            <a:r>
              <a:rPr lang="en-US" sz="3600" b="1" dirty="0" smtClean="0"/>
              <a:t>:</a:t>
            </a:r>
            <a:r>
              <a:rPr lang="ru-RU" sz="3600" b="1" dirty="0" smtClean="0"/>
              <a:t> общие показатели</a:t>
            </a:r>
            <a:endParaRPr lang="ru-RU" sz="3600" b="1" dirty="0"/>
          </a:p>
        </p:txBody>
      </p:sp>
      <p:sp>
        <p:nvSpPr>
          <p:cNvPr id="3" name="Содержимое 2"/>
          <p:cNvSpPr>
            <a:spLocks noGrp="1"/>
          </p:cNvSpPr>
          <p:nvPr>
            <p:ph idx="1"/>
          </p:nvPr>
        </p:nvSpPr>
        <p:spPr/>
        <p:txBody>
          <a:bodyPr/>
          <a:lstStyle/>
          <a:p>
            <a:endParaRPr lang="ru-RU"/>
          </a:p>
        </p:txBody>
      </p:sp>
      <p:pic>
        <p:nvPicPr>
          <p:cNvPr id="12291" name="Picture 3" descr="C:\Users\Ira\Desktop\images (5).jpg"/>
          <p:cNvPicPr>
            <a:picLocks noChangeArrowheads="1"/>
          </p:cNvPicPr>
          <p:nvPr/>
        </p:nvPicPr>
        <p:blipFill>
          <a:blip r:embed="rId2" cstate="print"/>
          <a:srcRect/>
          <a:stretch>
            <a:fillRect/>
          </a:stretch>
        </p:blipFill>
        <p:spPr bwMode="auto">
          <a:xfrm>
            <a:off x="0" y="1142984"/>
            <a:ext cx="9108000" cy="5688000"/>
          </a:xfrm>
          <a:prstGeom prst="rect">
            <a:avLst/>
          </a:prstGeom>
          <a:noFill/>
        </p:spPr>
      </p:pic>
      <p:pic>
        <p:nvPicPr>
          <p:cNvPr id="12297" name="Picture 9" descr="C:\Users\Ira\Desktop\РФ США ПОказатели.jpg"/>
          <p:cNvPicPr>
            <a:picLocks noChangeAspect="1" noChangeArrowheads="1"/>
          </p:cNvPicPr>
          <p:nvPr/>
        </p:nvPicPr>
        <p:blipFill>
          <a:blip r:embed="rId3" cstate="print"/>
          <a:srcRect/>
          <a:stretch>
            <a:fillRect/>
          </a:stretch>
        </p:blipFill>
        <p:spPr bwMode="auto">
          <a:xfrm>
            <a:off x="2500298" y="1068946"/>
            <a:ext cx="3888000" cy="578905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0"/>
            <a:ext cx="8229600" cy="1143000"/>
          </a:xfrm>
        </p:spPr>
        <p:txBody>
          <a:bodyPr>
            <a:normAutofit/>
          </a:bodyPr>
          <a:lstStyle/>
          <a:p>
            <a:pPr algn="ctr"/>
            <a:r>
              <a:rPr lang="ru-RU" sz="3600" b="1" dirty="0" smtClean="0"/>
              <a:t>Европейская интеграция как геополитический процесс</a:t>
            </a:r>
            <a:endParaRPr lang="ru-RU" sz="3600" dirty="0"/>
          </a:p>
        </p:txBody>
      </p:sp>
      <p:sp>
        <p:nvSpPr>
          <p:cNvPr id="3" name="Содержимое 2"/>
          <p:cNvSpPr>
            <a:spLocks noGrp="1"/>
          </p:cNvSpPr>
          <p:nvPr>
            <p:ph idx="1"/>
          </p:nvPr>
        </p:nvSpPr>
        <p:spPr>
          <a:xfrm>
            <a:off x="428596" y="1142984"/>
            <a:ext cx="8229600" cy="4389120"/>
          </a:xfrm>
        </p:spPr>
        <p:txBody>
          <a:bodyPr>
            <a:noAutofit/>
          </a:bodyPr>
          <a:lstStyle/>
          <a:p>
            <a:pPr algn="ctr">
              <a:spcBef>
                <a:spcPts val="0"/>
              </a:spcBef>
            </a:pPr>
            <a:r>
              <a:rPr lang="ru-RU" sz="1400" b="1" dirty="0" smtClean="0">
                <a:solidFill>
                  <a:srgbClr val="002060"/>
                </a:solidFill>
              </a:rPr>
              <a:t>Становление новой Европы, экономически ассоциирующейся с евро и располагающей собственными вооруженными силами быстрого реагирования, с геополитической точки зрения можно считать, настоящим «большим взрывом», который, вероятно, станет наиболее ярким международным событием нового столетия.</a:t>
            </a:r>
          </a:p>
          <a:p>
            <a:pPr algn="just">
              <a:spcBef>
                <a:spcPts val="0"/>
              </a:spcBef>
            </a:pPr>
            <a:r>
              <a:rPr lang="ru-RU" sz="1400" dirty="0" smtClean="0">
                <a:solidFill>
                  <a:srgbClr val="002060"/>
                </a:solidFill>
              </a:rPr>
              <a:t>Вступление большинства государств  ЦВЕ в ЕС и НАТО изменяет  европейскую карту. Происходит расширение геополитического пространства Запада на Восток, включая  бывшие советские прибалтийские республики. Появляется новая граница, которая проходит не только в географическом, но и в </a:t>
            </a:r>
            <a:r>
              <a:rPr lang="ru-RU" sz="1400" dirty="0" err="1" smtClean="0">
                <a:solidFill>
                  <a:srgbClr val="002060"/>
                </a:solidFill>
              </a:rPr>
              <a:t>цивилизационном</a:t>
            </a:r>
            <a:r>
              <a:rPr lang="ru-RU" sz="1400" dirty="0" smtClean="0">
                <a:solidFill>
                  <a:srgbClr val="002060"/>
                </a:solidFill>
              </a:rPr>
              <a:t> пространстве через разное восприятие западных ценностей, отношение к демократии и гражданскому обществу. Новые границы и новое соседство радикально модифицируют европейскую геополитику.</a:t>
            </a:r>
          </a:p>
          <a:p>
            <a:pPr algn="just">
              <a:spcBef>
                <a:spcPts val="0"/>
              </a:spcBef>
            </a:pPr>
            <a:r>
              <a:rPr lang="ru-RU" sz="1400" dirty="0" smtClean="0">
                <a:solidFill>
                  <a:srgbClr val="002060"/>
                </a:solidFill>
              </a:rPr>
              <a:t>Европейский союз утвердил себя как «машина», производящая богатство, и каждая из стран-новичков вступала в него, надеясь на свое будущее эффективное развитие. При этом европейский механизм не был способен обеспечить консенсус в вопросах внешней политики и безопасности. Следовательно, в нынешнем столетии главный вызов для Европы будет заключаться не в том, чтобы сберечь общий рынок, а в том, как укрепить политическое объединение.</a:t>
            </a:r>
          </a:p>
          <a:p>
            <a:pPr algn="just">
              <a:spcBef>
                <a:spcPts val="0"/>
              </a:spcBef>
            </a:pPr>
            <a:endParaRPr lang="ru-RU" sz="1400" dirty="0">
              <a:solidFill>
                <a:srgbClr val="002060"/>
              </a:solidFill>
            </a:endParaRPr>
          </a:p>
        </p:txBody>
      </p:sp>
      <p:pic>
        <p:nvPicPr>
          <p:cNvPr id="3074" name="Picture 2" descr="C:\Users\Ira\Desktop\images (2).jpg"/>
          <p:cNvPicPr>
            <a:picLocks noChangeArrowheads="1"/>
          </p:cNvPicPr>
          <p:nvPr/>
        </p:nvPicPr>
        <p:blipFill>
          <a:blip r:embed="rId2" cstate="print"/>
          <a:srcRect/>
          <a:stretch>
            <a:fillRect/>
          </a:stretch>
        </p:blipFill>
        <p:spPr bwMode="auto">
          <a:xfrm>
            <a:off x="2786050" y="4357694"/>
            <a:ext cx="3960000" cy="2448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pPr algn="ctr"/>
            <a:r>
              <a:rPr lang="ru-RU" sz="3600" b="1" dirty="0" smtClean="0"/>
              <a:t>Проблемы современной европейской геополитики</a:t>
            </a:r>
            <a:endParaRPr lang="ru-RU" sz="3600" b="1" dirty="0"/>
          </a:p>
        </p:txBody>
      </p:sp>
      <p:sp>
        <p:nvSpPr>
          <p:cNvPr id="3" name="Содержимое 2"/>
          <p:cNvSpPr>
            <a:spLocks noGrp="1"/>
          </p:cNvSpPr>
          <p:nvPr>
            <p:ph idx="1"/>
          </p:nvPr>
        </p:nvSpPr>
        <p:spPr>
          <a:xfrm>
            <a:off x="428596" y="1428736"/>
            <a:ext cx="8229600" cy="4389120"/>
          </a:xfrm>
        </p:spPr>
        <p:txBody>
          <a:bodyPr>
            <a:normAutofit fontScale="55000" lnSpcReduction="20000"/>
          </a:bodyPr>
          <a:lstStyle/>
          <a:p>
            <a:pPr algn="ctr"/>
            <a:endParaRPr lang="ru-RU" b="1" dirty="0" smtClean="0">
              <a:solidFill>
                <a:srgbClr val="002060"/>
              </a:solidFill>
            </a:endParaRPr>
          </a:p>
          <a:p>
            <a:pPr algn="ctr">
              <a:buNone/>
            </a:pPr>
            <a:r>
              <a:rPr lang="ru-RU" sz="4200" b="1" i="1" dirty="0" smtClean="0">
                <a:solidFill>
                  <a:srgbClr val="002060"/>
                </a:solidFill>
              </a:rPr>
              <a:t>«Европа — этот экономический гигант остается пока в некотором роде политическим карликом».</a:t>
            </a:r>
          </a:p>
          <a:p>
            <a:pPr algn="ctr">
              <a:buNone/>
            </a:pPr>
            <a:r>
              <a:rPr lang="ru-RU" sz="4200" b="1" i="1" dirty="0" smtClean="0">
                <a:solidFill>
                  <a:srgbClr val="002060"/>
                </a:solidFill>
              </a:rPr>
              <a:t>(</a:t>
            </a:r>
            <a:r>
              <a:rPr lang="ru-RU" sz="4200" dirty="0" err="1" smtClean="0">
                <a:solidFill>
                  <a:srgbClr val="002060"/>
                </a:solidFill>
              </a:rPr>
              <a:t>Ж.Сантер</a:t>
            </a:r>
            <a:r>
              <a:rPr lang="ru-RU" sz="4200" b="1" i="1" dirty="0" smtClean="0">
                <a:solidFill>
                  <a:srgbClr val="002060"/>
                </a:solidFill>
              </a:rPr>
              <a:t>)</a:t>
            </a:r>
          </a:p>
          <a:p>
            <a:pPr algn="just">
              <a:buNone/>
            </a:pPr>
            <a:r>
              <a:rPr lang="ru-RU" b="1" dirty="0" smtClean="0">
                <a:solidFill>
                  <a:srgbClr val="002060"/>
                </a:solidFill>
              </a:rPr>
              <a:t>      </a:t>
            </a:r>
            <a:r>
              <a:rPr lang="ru-RU" dirty="0" smtClean="0">
                <a:solidFill>
                  <a:srgbClr val="002060"/>
                </a:solidFill>
              </a:rPr>
              <a:t>Европейская геополитика в XXI в. сталкивается с множеством проблем, решение которых связано с политикой интеграции, ее эффективностью. </a:t>
            </a:r>
            <a:r>
              <a:rPr lang="ru-RU" dirty="0" err="1" smtClean="0">
                <a:solidFill>
                  <a:srgbClr val="002060"/>
                </a:solidFill>
              </a:rPr>
              <a:t>Ассиметричность</a:t>
            </a:r>
            <a:r>
              <a:rPr lang="ru-RU" dirty="0" smtClean="0">
                <a:solidFill>
                  <a:srgbClr val="002060"/>
                </a:solidFill>
              </a:rPr>
              <a:t> стран-участников объединенной Европы приводит к нарастающему количеству кон­фликтов, мешающих адекватному геополитическому позиционированию ЕС. Существует слишком большой разброс в моделях европей­ского будущего, механизмов управления процессами интеграции </a:t>
            </a:r>
            <a:r>
              <a:rPr lang="en-US" dirty="0" smtClean="0">
                <a:solidFill>
                  <a:srgbClr val="002060"/>
                </a:solidFill>
              </a:rPr>
              <a:t>:</a:t>
            </a:r>
            <a:endParaRPr lang="ru-RU" dirty="0" smtClean="0">
              <a:solidFill>
                <a:srgbClr val="002060"/>
              </a:solidFill>
            </a:endParaRPr>
          </a:p>
          <a:p>
            <a:pPr algn="just">
              <a:buFont typeface="Arial" pitchFamily="34" charset="0"/>
              <a:buChar char="•"/>
            </a:pPr>
            <a:r>
              <a:rPr lang="ru-RU" dirty="0" smtClean="0">
                <a:solidFill>
                  <a:srgbClr val="002060"/>
                </a:solidFill>
              </a:rPr>
              <a:t>     </a:t>
            </a:r>
            <a:r>
              <a:rPr lang="en-US" dirty="0" smtClean="0">
                <a:solidFill>
                  <a:srgbClr val="002060"/>
                </a:solidFill>
              </a:rPr>
              <a:t> </a:t>
            </a:r>
            <a:r>
              <a:rPr lang="ru-RU" dirty="0" smtClean="0">
                <a:solidFill>
                  <a:srgbClr val="002060"/>
                </a:solidFill>
              </a:rPr>
              <a:t> </a:t>
            </a:r>
            <a:r>
              <a:rPr lang="ru-RU" b="1" dirty="0" smtClean="0">
                <a:solidFill>
                  <a:srgbClr val="002060"/>
                </a:solidFill>
              </a:rPr>
              <a:t>французский проект </a:t>
            </a:r>
            <a:r>
              <a:rPr lang="ru-RU" dirty="0" smtClean="0">
                <a:solidFill>
                  <a:srgbClr val="002060"/>
                </a:solidFill>
              </a:rPr>
              <a:t>укрепления ЕС связан с повышением политической роли ведущих институтов объединенной Европы и направлен на сочетание национальных приоритетов в военной, оборонной и внешней политике с </a:t>
            </a:r>
            <a:r>
              <a:rPr lang="ru-RU" dirty="0" err="1" smtClean="0">
                <a:solidFill>
                  <a:srgbClr val="002060"/>
                </a:solidFill>
              </a:rPr>
              <a:t>коммунитарной</a:t>
            </a:r>
            <a:r>
              <a:rPr lang="ru-RU" dirty="0" smtClean="0">
                <a:solidFill>
                  <a:srgbClr val="002060"/>
                </a:solidFill>
              </a:rPr>
              <a:t> политикой Брюсселя. </a:t>
            </a:r>
          </a:p>
          <a:p>
            <a:pPr algn="just">
              <a:buFont typeface="Arial" pitchFamily="34" charset="0"/>
              <a:buChar char="•"/>
            </a:pPr>
            <a:r>
              <a:rPr lang="ru-RU" dirty="0" smtClean="0">
                <a:solidFill>
                  <a:srgbClr val="002060"/>
                </a:solidFill>
              </a:rPr>
              <a:t>       </a:t>
            </a:r>
            <a:r>
              <a:rPr lang="ru-RU" b="1" dirty="0" smtClean="0">
                <a:solidFill>
                  <a:srgbClr val="002060"/>
                </a:solidFill>
              </a:rPr>
              <a:t>немецкий</a:t>
            </a:r>
            <a:r>
              <a:rPr lang="ru-RU" dirty="0" smtClean="0">
                <a:solidFill>
                  <a:srgbClr val="002060"/>
                </a:solidFill>
              </a:rPr>
              <a:t>- </a:t>
            </a:r>
            <a:r>
              <a:rPr lang="ru-RU" b="1" dirty="0" smtClean="0">
                <a:solidFill>
                  <a:srgbClr val="002060"/>
                </a:solidFill>
              </a:rPr>
              <a:t> </a:t>
            </a:r>
            <a:r>
              <a:rPr lang="ru-RU" dirty="0" smtClean="0">
                <a:solidFill>
                  <a:srgbClr val="002060"/>
                </a:solidFill>
              </a:rPr>
              <a:t>акцентируют внимание на усиление исполнительной власти (Совет министров ЕС, Еврокомиссии) и ориентированы на более полную политическую интеграцию стран-членов ЕС. </a:t>
            </a:r>
          </a:p>
        </p:txBody>
      </p:sp>
      <p:pic>
        <p:nvPicPr>
          <p:cNvPr id="4098" name="Picture 2" descr="C:\Users\Ira\Desktop\images (3).jpg"/>
          <p:cNvPicPr>
            <a:picLocks noChangeArrowheads="1"/>
          </p:cNvPicPr>
          <p:nvPr/>
        </p:nvPicPr>
        <p:blipFill>
          <a:blip r:embed="rId2" cstate="print"/>
          <a:srcRect/>
          <a:stretch>
            <a:fillRect/>
          </a:stretch>
        </p:blipFill>
        <p:spPr bwMode="auto">
          <a:xfrm>
            <a:off x="2714612" y="4500570"/>
            <a:ext cx="3852000" cy="2268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a:bodyPr>
          <a:lstStyle/>
          <a:p>
            <a:pPr algn="ctr"/>
            <a:r>
              <a:rPr lang="ru-RU" sz="3600" b="1" dirty="0" smtClean="0"/>
              <a:t>Россия и Европа: </a:t>
            </a:r>
            <a:br>
              <a:rPr lang="ru-RU" sz="3600" b="1" dirty="0" smtClean="0"/>
            </a:br>
            <a:r>
              <a:rPr lang="ru-RU" sz="3600" b="1" dirty="0" smtClean="0"/>
              <a:t>геополитический контекст</a:t>
            </a:r>
            <a:endParaRPr lang="ru-RU" sz="3600" dirty="0"/>
          </a:p>
        </p:txBody>
      </p:sp>
      <p:sp>
        <p:nvSpPr>
          <p:cNvPr id="3" name="Содержимое 2"/>
          <p:cNvSpPr>
            <a:spLocks noGrp="1"/>
          </p:cNvSpPr>
          <p:nvPr>
            <p:ph idx="1"/>
          </p:nvPr>
        </p:nvSpPr>
        <p:spPr>
          <a:xfrm>
            <a:off x="428596" y="1357298"/>
            <a:ext cx="8229600" cy="4389120"/>
          </a:xfrm>
        </p:spPr>
        <p:txBody>
          <a:bodyPr>
            <a:noAutofit/>
          </a:bodyPr>
          <a:lstStyle/>
          <a:p>
            <a:pPr algn="ctr"/>
            <a:r>
              <a:rPr lang="ru-RU" sz="1200" b="1" dirty="0" smtClean="0">
                <a:solidFill>
                  <a:srgbClr val="002060"/>
                </a:solidFill>
              </a:rPr>
              <a:t>Поиск оптимального баланса  в отношениях Россия — Евросоюз трудной задачей, выполнение которой во многом зависит от внутренней эволюции ЕС. Разнородность Европейского союза является для России как позитивным, так и негативным фактором.</a:t>
            </a:r>
          </a:p>
          <a:p>
            <a:pPr algn="just"/>
            <a:r>
              <a:rPr lang="ru-RU" sz="1200" dirty="0" smtClean="0">
                <a:solidFill>
                  <a:srgbClr val="002060"/>
                </a:solidFill>
              </a:rPr>
              <a:t>1. Разнородность одновременно усиливает российские позиции благодаря близости отношений между РФ и отдельными странами — членами Евросоюза, но </a:t>
            </a:r>
            <a:r>
              <a:rPr lang="ru-RU" sz="1200" b="1" dirty="0" smtClean="0">
                <a:solidFill>
                  <a:srgbClr val="002060"/>
                </a:solidFill>
              </a:rPr>
              <a:t>затрудняет возможности выстраивания стратегического партнерства с Европейским союзом в целом.</a:t>
            </a:r>
          </a:p>
          <a:p>
            <a:pPr algn="just">
              <a:buNone/>
            </a:pPr>
            <a:r>
              <a:rPr lang="ru-RU" sz="1200" dirty="0" smtClean="0">
                <a:solidFill>
                  <a:srgbClr val="002060"/>
                </a:solidFill>
              </a:rPr>
              <a:t>       2. </a:t>
            </a:r>
            <a:r>
              <a:rPr lang="ru-RU" sz="1200" b="1" dirty="0" smtClean="0">
                <a:solidFill>
                  <a:srgbClr val="002060"/>
                </a:solidFill>
              </a:rPr>
              <a:t>Превалирует сотрудничество на двусторонней основе между Россией и странами Евросоюза </a:t>
            </a:r>
            <a:r>
              <a:rPr lang="ru-RU" sz="1200" dirty="0" smtClean="0">
                <a:solidFill>
                  <a:srgbClr val="002060"/>
                </a:solidFill>
              </a:rPr>
              <a:t> над отношениями по линии Россия — ЕС в целом:</a:t>
            </a:r>
          </a:p>
          <a:p>
            <a:pPr algn="ctr">
              <a:buNone/>
            </a:pPr>
            <a:r>
              <a:rPr lang="ru-RU" sz="1200" b="1" dirty="0" smtClean="0">
                <a:solidFill>
                  <a:srgbClr val="002060"/>
                </a:solidFill>
              </a:rPr>
              <a:t>        Основная часть наработанного позитивного опыта относится именно к двусторонним межгосударственным связям;</a:t>
            </a:r>
          </a:p>
          <a:p>
            <a:pPr algn="just"/>
            <a:r>
              <a:rPr lang="ru-RU" sz="1200" dirty="0" smtClean="0">
                <a:solidFill>
                  <a:srgbClr val="002060"/>
                </a:solidFill>
              </a:rPr>
              <a:t>в отношениях Россия - ЕС и Россия - Еврокомиссия преобладает негативный опыт (болезненный вопрос вступления РФ в ВТО, вопрос о транссибирских перелетах и др.);</a:t>
            </a:r>
          </a:p>
          <a:p>
            <a:pPr algn="just"/>
            <a:r>
              <a:rPr lang="ru-RU" sz="1200" dirty="0" smtClean="0">
                <a:solidFill>
                  <a:srgbClr val="002060"/>
                </a:solidFill>
              </a:rPr>
              <a:t> политический и стратегический диалог развивается преимущественно на двусто­роннем уровне (Россия — Германия, Россия — Франция, Россия — Италия, Рос­сия — Испания и т.д.);</a:t>
            </a:r>
          </a:p>
          <a:p>
            <a:pPr algn="just"/>
            <a:r>
              <a:rPr lang="ru-RU" sz="1200" dirty="0" smtClean="0">
                <a:solidFill>
                  <a:srgbClr val="002060"/>
                </a:solidFill>
              </a:rPr>
              <a:t>торговое и инвестиционное взаимодейс­твие также носит двусторонний характер (торговля энергоносителями и регулиро­вание инвестиций по-прежнему относится к компетенции государств-членов);</a:t>
            </a:r>
          </a:p>
          <a:p>
            <a:pPr algn="just"/>
            <a:r>
              <a:rPr lang="ru-RU" sz="1200" dirty="0" smtClean="0">
                <a:solidFill>
                  <a:srgbClr val="002060"/>
                </a:solidFill>
              </a:rPr>
              <a:t>главные внешнеэкономические проекты России также реализуются на двустороннем уровне. Что касается перспективных направлений экономических отношений Россия — ЕС (прежде всего, производствен­ная кооперация в высокотехнологическом и инновационном секторах), то и здесь глав­ная роль отводится проектам, реализуемым на двустороннем уровне в рамках межпра­вительственных комиссий. Так,  в отношениях с отдельными странами-членами ЕС проекты успешно обсуждаются и находят поддержку (Германия — «Северный поток», авиастроение, железнодорожный транспорт, Греция, Болгария, Италия — «Южный поток», Франция — космические запуски, авиастрое­ние, добыча газа, Финляндия, Словакия, Австрия — транспортные коридоры и </a:t>
            </a:r>
            <a:r>
              <a:rPr lang="ru-RU" sz="1200" dirty="0" err="1" smtClean="0">
                <a:solidFill>
                  <a:srgbClr val="002060"/>
                </a:solidFill>
              </a:rPr>
              <a:t>логистические</a:t>
            </a:r>
            <a:r>
              <a:rPr lang="ru-RU" sz="1200" dirty="0" smtClean="0">
                <a:solidFill>
                  <a:srgbClr val="002060"/>
                </a:solidFill>
              </a:rPr>
              <a:t> системы и др.).</a:t>
            </a:r>
          </a:p>
          <a:p>
            <a:pPr algn="just"/>
            <a:endParaRPr lang="ru-RU" sz="1200" b="1" dirty="0">
              <a:solidFill>
                <a:srgbClr val="00206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rmAutofit/>
          </a:bodyPr>
          <a:lstStyle/>
          <a:p>
            <a:pPr algn="ctr"/>
            <a:r>
              <a:rPr lang="ru-RU" sz="4400" b="1" dirty="0" smtClean="0"/>
              <a:t>История геополитики </a:t>
            </a:r>
            <a:endParaRPr lang="ru-RU" sz="4400" b="1" dirty="0"/>
          </a:p>
        </p:txBody>
      </p:sp>
      <p:sp>
        <p:nvSpPr>
          <p:cNvPr id="3" name="Содержимое 2"/>
          <p:cNvSpPr>
            <a:spLocks noGrp="1"/>
          </p:cNvSpPr>
          <p:nvPr>
            <p:ph idx="1"/>
          </p:nvPr>
        </p:nvSpPr>
        <p:spPr>
          <a:xfrm>
            <a:off x="0" y="1357298"/>
            <a:ext cx="8229600" cy="4389120"/>
          </a:xfrm>
        </p:spPr>
        <p:txBody>
          <a:bodyPr>
            <a:normAutofit fontScale="85000" lnSpcReduction="20000"/>
          </a:bodyPr>
          <a:lstStyle/>
          <a:p>
            <a:pPr algn="just">
              <a:buNone/>
            </a:pPr>
            <a:r>
              <a:rPr lang="ru-RU" dirty="0" smtClean="0">
                <a:solidFill>
                  <a:srgbClr val="002060"/>
                </a:solidFill>
              </a:rPr>
              <a:t>Концепция геополитики возникла в  конце XIX - </a:t>
            </a:r>
          </a:p>
          <a:p>
            <a:pPr algn="just">
              <a:buNone/>
            </a:pPr>
            <a:r>
              <a:rPr lang="ru-RU" dirty="0" smtClean="0">
                <a:solidFill>
                  <a:srgbClr val="002060"/>
                </a:solidFill>
              </a:rPr>
              <a:t>начале XX века, в первых  работах употреблялось</a:t>
            </a:r>
          </a:p>
          <a:p>
            <a:pPr algn="just">
              <a:buNone/>
            </a:pPr>
            <a:r>
              <a:rPr lang="ru-RU" dirty="0" smtClean="0">
                <a:solidFill>
                  <a:srgbClr val="002060"/>
                </a:solidFill>
              </a:rPr>
              <a:t>выражение«политическая география».</a:t>
            </a:r>
          </a:p>
          <a:p>
            <a:pPr algn="just">
              <a:buNone/>
            </a:pPr>
            <a:r>
              <a:rPr lang="ru-RU" dirty="0" smtClean="0">
                <a:solidFill>
                  <a:srgbClr val="002060"/>
                </a:solidFill>
              </a:rPr>
              <a:t>Термин «геополитика» ввел в обращение </a:t>
            </a:r>
          </a:p>
          <a:p>
            <a:pPr algn="just">
              <a:buNone/>
            </a:pPr>
            <a:r>
              <a:rPr lang="ru-RU" dirty="0" smtClean="0">
                <a:solidFill>
                  <a:srgbClr val="002060"/>
                </a:solidFill>
              </a:rPr>
              <a:t>шведский политолог </a:t>
            </a:r>
            <a:r>
              <a:rPr lang="ru-RU" dirty="0" err="1" smtClean="0">
                <a:solidFill>
                  <a:srgbClr val="002060"/>
                </a:solidFill>
              </a:rPr>
              <a:t>игосударствовед</a:t>
            </a:r>
            <a:r>
              <a:rPr lang="ru-RU" dirty="0" smtClean="0">
                <a:solidFill>
                  <a:srgbClr val="002060"/>
                </a:solidFill>
              </a:rPr>
              <a:t> </a:t>
            </a:r>
            <a:r>
              <a:rPr lang="ru-RU" b="1" dirty="0" smtClean="0">
                <a:solidFill>
                  <a:srgbClr val="002060"/>
                </a:solidFill>
              </a:rPr>
              <a:t>Рудольф </a:t>
            </a:r>
          </a:p>
          <a:p>
            <a:pPr algn="just">
              <a:buNone/>
            </a:pPr>
            <a:r>
              <a:rPr lang="ru-RU" b="1" dirty="0" err="1" smtClean="0">
                <a:solidFill>
                  <a:srgbClr val="002060"/>
                </a:solidFill>
              </a:rPr>
              <a:t>Челлен</a:t>
            </a:r>
            <a:r>
              <a:rPr lang="ru-RU" b="1" dirty="0" smtClean="0">
                <a:solidFill>
                  <a:srgbClr val="002060"/>
                </a:solidFill>
              </a:rPr>
              <a:t> (1864-1922), </a:t>
            </a:r>
            <a:r>
              <a:rPr lang="ru-RU" dirty="0" smtClean="0">
                <a:solidFill>
                  <a:srgbClr val="002060"/>
                </a:solidFill>
              </a:rPr>
              <a:t>под влиянием </a:t>
            </a:r>
          </a:p>
          <a:p>
            <a:pPr algn="just">
              <a:buNone/>
            </a:pPr>
            <a:r>
              <a:rPr lang="ru-RU" dirty="0" smtClean="0">
                <a:solidFill>
                  <a:srgbClr val="002060"/>
                </a:solidFill>
              </a:rPr>
              <a:t>немецкого географа Фридриха </a:t>
            </a:r>
            <a:r>
              <a:rPr lang="ru-RU" dirty="0" err="1" smtClean="0">
                <a:solidFill>
                  <a:srgbClr val="002060"/>
                </a:solidFill>
              </a:rPr>
              <a:t>Ратцеля</a:t>
            </a:r>
            <a:r>
              <a:rPr lang="ru-RU" dirty="0" smtClean="0">
                <a:solidFill>
                  <a:srgbClr val="002060"/>
                </a:solidFill>
              </a:rPr>
              <a:t>, </a:t>
            </a:r>
          </a:p>
          <a:p>
            <a:pPr algn="just">
              <a:buNone/>
            </a:pPr>
            <a:r>
              <a:rPr lang="ru-RU" dirty="0" smtClean="0">
                <a:solidFill>
                  <a:srgbClr val="002060"/>
                </a:solidFill>
              </a:rPr>
              <a:t>который в 1897  году опубликовал книгу</a:t>
            </a:r>
          </a:p>
          <a:p>
            <a:pPr algn="just">
              <a:buNone/>
            </a:pPr>
            <a:r>
              <a:rPr lang="ru-RU" dirty="0" smtClean="0">
                <a:solidFill>
                  <a:srgbClr val="002060"/>
                </a:solidFill>
              </a:rPr>
              <a:t>«Политическая  география»). </a:t>
            </a:r>
          </a:p>
          <a:p>
            <a:pPr>
              <a:buNone/>
            </a:pPr>
            <a:endParaRPr lang="ru-RU" dirty="0" smtClean="0">
              <a:solidFill>
                <a:srgbClr val="002060"/>
              </a:solidFill>
            </a:endParaRPr>
          </a:p>
          <a:p>
            <a:pPr algn="ctr">
              <a:buNone/>
            </a:pPr>
            <a:r>
              <a:rPr lang="ru-RU" dirty="0" smtClean="0">
                <a:solidFill>
                  <a:srgbClr val="002060"/>
                </a:solidFill>
              </a:rPr>
              <a:t>Впервые он употребил термин в 1899 году,  но широкую</a:t>
            </a:r>
          </a:p>
          <a:p>
            <a:pPr algn="ctr">
              <a:buNone/>
            </a:pPr>
            <a:r>
              <a:rPr lang="ru-RU" dirty="0" smtClean="0">
                <a:solidFill>
                  <a:srgbClr val="002060"/>
                </a:solidFill>
              </a:rPr>
              <a:t>известность он приобрёл  после выхода книги «Государство как организм» (1916)</a:t>
            </a:r>
            <a:endParaRPr lang="ru-RU" dirty="0">
              <a:solidFill>
                <a:srgbClr val="002060"/>
              </a:solidFill>
            </a:endParaRPr>
          </a:p>
        </p:txBody>
      </p:sp>
      <p:pic>
        <p:nvPicPr>
          <p:cNvPr id="14338" name="Picture 2" descr="C:\Users\Ira\Desktop\загруженное (2).jpg"/>
          <p:cNvPicPr>
            <a:picLocks noChangeArrowheads="1"/>
          </p:cNvPicPr>
          <p:nvPr/>
        </p:nvPicPr>
        <p:blipFill>
          <a:blip r:embed="rId2" cstate="print"/>
          <a:srcRect/>
          <a:stretch>
            <a:fillRect/>
          </a:stretch>
        </p:blipFill>
        <p:spPr bwMode="auto">
          <a:xfrm>
            <a:off x="6444000" y="1357298"/>
            <a:ext cx="2700000" cy="3222000"/>
          </a:xfrm>
          <a:prstGeom prst="rect">
            <a:avLst/>
          </a:prstGeom>
          <a:noFill/>
        </p:spPr>
      </p:pic>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lgn="ctr"/>
            <a:r>
              <a:rPr lang="ru-RU" b="1" dirty="0" smtClean="0"/>
              <a:t>Тема 5. Восточный вектор геополитики</a:t>
            </a:r>
            <a:endParaRPr lang="ru-RU" b="1" dirty="0"/>
          </a:p>
        </p:txBody>
      </p:sp>
      <p:sp>
        <p:nvSpPr>
          <p:cNvPr id="3" name="Содержимое 2"/>
          <p:cNvSpPr>
            <a:spLocks noGrp="1"/>
          </p:cNvSpPr>
          <p:nvPr>
            <p:ph idx="1"/>
          </p:nvPr>
        </p:nvSpPr>
        <p:spPr/>
        <p:txBody>
          <a:bodyPr/>
          <a:lstStyle/>
          <a:p>
            <a:endParaRPr lang="ru-RU"/>
          </a:p>
        </p:txBody>
      </p:sp>
      <p:pic>
        <p:nvPicPr>
          <p:cNvPr id="3074" name="Picture 2" descr="C:\Users\Ira\Desktop\загруженное (16).jpg"/>
          <p:cNvPicPr>
            <a:picLocks noChangeArrowheads="1"/>
          </p:cNvPicPr>
          <p:nvPr/>
        </p:nvPicPr>
        <p:blipFill>
          <a:blip r:embed="rId2" cstate="print"/>
          <a:srcRect/>
          <a:stretch>
            <a:fillRect/>
          </a:stretch>
        </p:blipFill>
        <p:spPr bwMode="auto">
          <a:xfrm>
            <a:off x="500034" y="1428736"/>
            <a:ext cx="8316000" cy="54000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Autofit/>
          </a:bodyPr>
          <a:lstStyle/>
          <a:p>
            <a:pPr algn="ctr"/>
            <a:r>
              <a:rPr lang="ru-RU" sz="2800" b="1" dirty="0" smtClean="0"/>
              <a:t>Азиатско-Тихоокеанский регион в системе геополитических координат современного </a:t>
            </a:r>
            <a:r>
              <a:rPr lang="ru-RU" sz="2800" b="1" dirty="0" err="1" smtClean="0"/>
              <a:t>европоцентричного</a:t>
            </a:r>
            <a:r>
              <a:rPr lang="ru-RU" sz="2800" b="1" dirty="0" smtClean="0"/>
              <a:t> мира</a:t>
            </a:r>
            <a:endParaRPr lang="ru-RU" sz="2800" b="1" dirty="0"/>
          </a:p>
        </p:txBody>
      </p:sp>
      <p:sp>
        <p:nvSpPr>
          <p:cNvPr id="3" name="Содержимое 2"/>
          <p:cNvSpPr>
            <a:spLocks noGrp="1"/>
          </p:cNvSpPr>
          <p:nvPr>
            <p:ph idx="1"/>
          </p:nvPr>
        </p:nvSpPr>
        <p:spPr>
          <a:xfrm>
            <a:off x="500034" y="1285860"/>
            <a:ext cx="8229600" cy="4389120"/>
          </a:xfrm>
        </p:spPr>
        <p:txBody>
          <a:bodyPr>
            <a:normAutofit fontScale="70000" lnSpcReduction="20000"/>
          </a:bodyPr>
          <a:lstStyle/>
          <a:p>
            <a:pPr algn="ctr">
              <a:buNone/>
            </a:pPr>
            <a:r>
              <a:rPr lang="ru-RU" dirty="0" smtClean="0">
                <a:solidFill>
                  <a:srgbClr val="002060"/>
                </a:solidFill>
              </a:rPr>
              <a:t>    </a:t>
            </a:r>
            <a:r>
              <a:rPr lang="ru-RU" b="1" dirty="0" smtClean="0">
                <a:solidFill>
                  <a:srgbClr val="002060"/>
                </a:solidFill>
              </a:rPr>
              <a:t>Стремительный экономический рывок стран Азиатско-Тихоокеанского региона (АТР) на рубеже XX—XXI вв. сделал этот район земного шара важным геополитическим центром силы, где пересекаются интересы крупнейших мировых держав. </a:t>
            </a:r>
          </a:p>
          <a:p>
            <a:pPr algn="just">
              <a:buNone/>
            </a:pPr>
            <a:r>
              <a:rPr lang="ru-RU" dirty="0" smtClean="0">
                <a:solidFill>
                  <a:srgbClr val="002060"/>
                </a:solidFill>
              </a:rPr>
              <a:t>     Экономическое процветание «азиатских драконов» было достигнуто такими стремительными темпами, что до сих пор этот случай является беспрецедентным в мировой истории. Всего несколько десятилетий на­зад, в 1970-е гг., доля Восточной Азии (включая Японию) составляла лишь около 4% совокупного объема мирового валового национального продукта (ВНП), в то время как Северная Америка занимала ведущее положение в мире и ее доля составляла 35—40% мирового ВНП. Однако уже к началу XXI в. оба региона имели примерно равные результаты (около 25%). Кроме того, сегодня Китай достиг рекордно высоких темпов роста ВВП — 9,6% в год — и успешно продолжает удерживать этот уровень даже в условиях мирового экономического кризиса, все более определенно заявляя о своей роли регионального лидера.</a:t>
            </a:r>
            <a:endParaRPr lang="ru-RU" dirty="0">
              <a:solidFill>
                <a:srgbClr val="002060"/>
              </a:solidFill>
            </a:endParaRPr>
          </a:p>
        </p:txBody>
      </p:sp>
      <p:pic>
        <p:nvPicPr>
          <p:cNvPr id="5122" name="Picture 2" descr="C:\Users\Ira\Desktop\strany-aziatsko-tikhookeanskogo-regiona-gotovy-nachat-peregovory-o-svobodnoy-torgovle.jpg"/>
          <p:cNvPicPr>
            <a:picLocks noChangeAspect="1" noChangeArrowheads="1"/>
          </p:cNvPicPr>
          <p:nvPr/>
        </p:nvPicPr>
        <p:blipFill>
          <a:blip r:embed="rId2" cstate="print"/>
          <a:srcRect/>
          <a:stretch>
            <a:fillRect/>
          </a:stretch>
        </p:blipFill>
        <p:spPr bwMode="auto">
          <a:xfrm>
            <a:off x="3214678" y="4914000"/>
            <a:ext cx="3126727" cy="1944000"/>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Autofit/>
          </a:bodyPr>
          <a:lstStyle/>
          <a:p>
            <a:pPr algn="ctr"/>
            <a:r>
              <a:rPr lang="ru-RU" sz="4000" b="1" dirty="0" smtClean="0"/>
              <a:t>Китай как региональная </a:t>
            </a:r>
            <a:br>
              <a:rPr lang="ru-RU" sz="4000" b="1" dirty="0" smtClean="0"/>
            </a:br>
            <a:r>
              <a:rPr lang="ru-RU" sz="4000" b="1" dirty="0" smtClean="0"/>
              <a:t>сверхдержава</a:t>
            </a:r>
            <a:endParaRPr lang="ru-RU" sz="4000" b="1" dirty="0"/>
          </a:p>
        </p:txBody>
      </p:sp>
      <p:sp>
        <p:nvSpPr>
          <p:cNvPr id="3" name="Содержимое 2"/>
          <p:cNvSpPr>
            <a:spLocks noGrp="1"/>
          </p:cNvSpPr>
          <p:nvPr>
            <p:ph idx="1"/>
          </p:nvPr>
        </p:nvSpPr>
        <p:spPr>
          <a:xfrm>
            <a:off x="214282" y="1500174"/>
            <a:ext cx="8229600" cy="4389120"/>
          </a:xfrm>
        </p:spPr>
        <p:txBody>
          <a:bodyPr>
            <a:normAutofit fontScale="25000" lnSpcReduction="20000"/>
          </a:bodyPr>
          <a:lstStyle/>
          <a:p>
            <a:pPr algn="just">
              <a:buNone/>
            </a:pPr>
            <a:r>
              <a:rPr lang="ru-RU" sz="4800" dirty="0" smtClean="0">
                <a:solidFill>
                  <a:srgbClr val="002060"/>
                </a:solidFill>
              </a:rPr>
              <a:t>В настоящее время Китай превратился в доминирующую региональную </a:t>
            </a:r>
          </a:p>
          <a:p>
            <a:pPr algn="just">
              <a:buNone/>
            </a:pPr>
            <a:r>
              <a:rPr lang="ru-RU" sz="4800" dirty="0" smtClean="0">
                <a:solidFill>
                  <a:srgbClr val="002060"/>
                </a:solidFill>
              </a:rPr>
              <a:t>державу, и очевидны его усиливающиеся стремления к статусу мировой </a:t>
            </a:r>
          </a:p>
          <a:p>
            <a:pPr algn="just">
              <a:buNone/>
            </a:pPr>
            <a:r>
              <a:rPr lang="ru-RU" sz="4800" dirty="0" smtClean="0">
                <a:solidFill>
                  <a:srgbClr val="002060"/>
                </a:solidFill>
              </a:rPr>
              <a:t>державы. По прогнозам некоторых экспертов, после завершения современного </a:t>
            </a:r>
          </a:p>
          <a:p>
            <a:pPr algn="just">
              <a:buNone/>
            </a:pPr>
            <a:r>
              <a:rPr lang="ru-RU" sz="4800" dirty="0" smtClean="0">
                <a:solidFill>
                  <a:srgbClr val="002060"/>
                </a:solidFill>
              </a:rPr>
              <a:t>мирового экономического кризиса уже не США, а Китай будет претендовать </a:t>
            </a:r>
          </a:p>
          <a:p>
            <a:pPr algn="just">
              <a:buNone/>
            </a:pPr>
            <a:r>
              <a:rPr lang="ru-RU" sz="4800" dirty="0" smtClean="0">
                <a:solidFill>
                  <a:srgbClr val="002060"/>
                </a:solidFill>
              </a:rPr>
              <a:t>на роль мирового гегемона. Они считают, что темпы экономического развития</a:t>
            </a:r>
          </a:p>
          <a:p>
            <a:pPr algn="just">
              <a:buNone/>
            </a:pPr>
            <a:r>
              <a:rPr lang="ru-RU" sz="4800" dirty="0" smtClean="0">
                <a:solidFill>
                  <a:srgbClr val="002060"/>
                </a:solidFill>
              </a:rPr>
              <a:t> Китая и масштабы иностранных капиталовложений в КНР – и те и другие</a:t>
            </a:r>
          </a:p>
          <a:p>
            <a:pPr algn="just">
              <a:buNone/>
            </a:pPr>
            <a:r>
              <a:rPr lang="ru-RU" sz="4800" dirty="0" smtClean="0">
                <a:solidFill>
                  <a:srgbClr val="002060"/>
                </a:solidFill>
              </a:rPr>
              <a:t> в числе самых высоких в мире - обеспечивают статистическую основу для </a:t>
            </a:r>
          </a:p>
          <a:p>
            <a:pPr algn="just">
              <a:buNone/>
            </a:pPr>
            <a:r>
              <a:rPr lang="ru-RU" sz="4800" dirty="0" smtClean="0">
                <a:solidFill>
                  <a:srgbClr val="002060"/>
                </a:solidFill>
              </a:rPr>
              <a:t>благоприятного прогноза относительно того, что в течение примерно двух </a:t>
            </a:r>
          </a:p>
          <a:p>
            <a:pPr algn="just">
              <a:buNone/>
            </a:pPr>
            <a:r>
              <a:rPr lang="ru-RU" sz="4800" dirty="0" smtClean="0">
                <a:solidFill>
                  <a:srgbClr val="002060"/>
                </a:solidFill>
              </a:rPr>
              <a:t>десятилетий Китай станет мировой державой, равной Соединенным Штатам</a:t>
            </a:r>
          </a:p>
          <a:p>
            <a:pPr algn="just">
              <a:buNone/>
            </a:pPr>
            <a:r>
              <a:rPr lang="ru-RU" sz="4800" dirty="0" smtClean="0">
                <a:solidFill>
                  <a:srgbClr val="002060"/>
                </a:solidFill>
              </a:rPr>
              <a:t> и Европе. К этому времени по по­казателям ВВП Китай может значительно </a:t>
            </a:r>
          </a:p>
          <a:p>
            <a:pPr algn="just">
              <a:buNone/>
            </a:pPr>
            <a:r>
              <a:rPr lang="ru-RU" sz="4800" dirty="0" smtClean="0">
                <a:solidFill>
                  <a:srgbClr val="002060"/>
                </a:solidFill>
              </a:rPr>
              <a:t>обогнать  Японию (в 2010 г. ВВП Китая стал выше ВВП Японии). Этот </a:t>
            </a:r>
          </a:p>
          <a:p>
            <a:pPr algn="just">
              <a:buNone/>
            </a:pPr>
            <a:r>
              <a:rPr lang="ru-RU" sz="4800" dirty="0" smtClean="0">
                <a:solidFill>
                  <a:srgbClr val="002060"/>
                </a:solidFill>
              </a:rPr>
              <a:t>экономический импульс позволит Китаю приобрести военную мощь такого</a:t>
            </a:r>
          </a:p>
          <a:p>
            <a:pPr algn="just">
              <a:buNone/>
            </a:pPr>
            <a:r>
              <a:rPr lang="ru-RU" sz="4800" dirty="0" smtClean="0">
                <a:solidFill>
                  <a:srgbClr val="002060"/>
                </a:solidFill>
              </a:rPr>
              <a:t> уровня, что он станет угрозой для всех своих соседей, и вероятно даже</a:t>
            </a:r>
          </a:p>
          <a:p>
            <a:pPr algn="just">
              <a:buNone/>
            </a:pPr>
            <a:r>
              <a:rPr lang="ru-RU" sz="4800" dirty="0" smtClean="0">
                <a:solidFill>
                  <a:srgbClr val="002060"/>
                </a:solidFill>
              </a:rPr>
              <a:t> для более удаленных географически противников.</a:t>
            </a:r>
          </a:p>
          <a:p>
            <a:pPr algn="just">
              <a:buNone/>
            </a:pPr>
            <a:endParaRPr lang="ru-RU" sz="4800" dirty="0" smtClean="0">
              <a:solidFill>
                <a:srgbClr val="002060"/>
              </a:solidFill>
            </a:endParaRPr>
          </a:p>
          <a:p>
            <a:pPr algn="just">
              <a:buNone/>
            </a:pPr>
            <a:r>
              <a:rPr lang="ru-RU" sz="4800" dirty="0" smtClean="0">
                <a:solidFill>
                  <a:srgbClr val="002060"/>
                </a:solidFill>
              </a:rPr>
              <a:t>Однако, другие эксперты  полагают, что нельзя так однозначно использовать в прогнозах политического развития</a:t>
            </a:r>
          </a:p>
          <a:p>
            <a:pPr algn="just">
              <a:buNone/>
            </a:pPr>
            <a:r>
              <a:rPr lang="ru-RU" sz="4800" dirty="0" smtClean="0">
                <a:solidFill>
                  <a:srgbClr val="002060"/>
                </a:solidFill>
              </a:rPr>
              <a:t>механическую зависимость от статистического анализа.  Ряд факторов, которые могут стать препятствием на пути</a:t>
            </a:r>
          </a:p>
          <a:p>
            <a:pPr algn="just">
              <a:buNone/>
            </a:pPr>
            <a:r>
              <a:rPr lang="ru-RU" sz="4800" dirty="0" smtClean="0">
                <a:solidFill>
                  <a:srgbClr val="002060"/>
                </a:solidFill>
              </a:rPr>
              <a:t>превращения Китая в сверхдержаву мирового масштаба.</a:t>
            </a:r>
          </a:p>
          <a:p>
            <a:pPr algn="just"/>
            <a:r>
              <a:rPr lang="ru-RU" sz="4800" dirty="0" smtClean="0">
                <a:solidFill>
                  <a:srgbClr val="002060"/>
                </a:solidFill>
              </a:rPr>
              <a:t>КНР будет сложно сохранить бурные темпы роста в течение двух ближайших десятилетий. </a:t>
            </a:r>
          </a:p>
          <a:p>
            <a:pPr algn="just"/>
            <a:r>
              <a:rPr lang="ru-RU" sz="4800" dirty="0" smtClean="0">
                <a:solidFill>
                  <a:srgbClr val="002060"/>
                </a:solidFill>
              </a:rPr>
              <a:t>настоящей проблемой для Китая может стать вопрос о новых источниках сырья и энергии. Потребление Китаем энергии растет такими темпами, что уже сейчас они намного превышают возможности внутреннего производства. </a:t>
            </a:r>
          </a:p>
          <a:p>
            <a:pPr algn="just"/>
            <a:r>
              <a:rPr lang="ru-RU" sz="4800" dirty="0" smtClean="0">
                <a:solidFill>
                  <a:srgbClr val="002060"/>
                </a:solidFill>
              </a:rPr>
              <a:t>для Китая представляет продовольственная проблема.</a:t>
            </a:r>
          </a:p>
          <a:p>
            <a:endParaRPr lang="ru-RU" dirty="0" smtClean="0"/>
          </a:p>
          <a:p>
            <a:endParaRPr lang="ru-RU" dirty="0"/>
          </a:p>
        </p:txBody>
      </p:sp>
      <p:pic>
        <p:nvPicPr>
          <p:cNvPr id="6146" name="Picture 2" descr="C:\Users\Ira\Desktop\images (5).jpg"/>
          <p:cNvPicPr>
            <a:picLocks noChangeArrowheads="1"/>
          </p:cNvPicPr>
          <p:nvPr/>
        </p:nvPicPr>
        <p:blipFill>
          <a:blip r:embed="rId2" cstate="print"/>
          <a:srcRect/>
          <a:stretch>
            <a:fillRect/>
          </a:stretch>
        </p:blipFill>
        <p:spPr bwMode="auto">
          <a:xfrm>
            <a:off x="5857884" y="1428736"/>
            <a:ext cx="3240000" cy="2880000"/>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Autofit/>
          </a:bodyPr>
          <a:lstStyle/>
          <a:p>
            <a:pPr algn="ctr"/>
            <a:r>
              <a:rPr lang="ru-RU" sz="3600" b="1" dirty="0" smtClean="0"/>
              <a:t>Российско-китайские отношения в новой геополитической ситуации</a:t>
            </a:r>
            <a:endParaRPr lang="ru-RU" sz="3600" dirty="0"/>
          </a:p>
        </p:txBody>
      </p:sp>
      <p:sp>
        <p:nvSpPr>
          <p:cNvPr id="3" name="Содержимое 2"/>
          <p:cNvSpPr>
            <a:spLocks noGrp="1"/>
          </p:cNvSpPr>
          <p:nvPr>
            <p:ph idx="1"/>
          </p:nvPr>
        </p:nvSpPr>
        <p:spPr>
          <a:xfrm>
            <a:off x="357158" y="1785926"/>
            <a:ext cx="8229600" cy="4389120"/>
          </a:xfrm>
        </p:spPr>
        <p:txBody>
          <a:bodyPr>
            <a:normAutofit fontScale="92500" lnSpcReduction="10000"/>
          </a:bodyPr>
          <a:lstStyle/>
          <a:p>
            <a:pPr algn="just">
              <a:buNone/>
            </a:pPr>
            <a:r>
              <a:rPr lang="ru-RU" sz="1600" dirty="0" smtClean="0">
                <a:solidFill>
                  <a:srgbClr val="002060"/>
                </a:solidFill>
              </a:rPr>
              <a:t>Отношения Китая с Россией в последние годы </a:t>
            </a:r>
          </a:p>
          <a:p>
            <a:pPr algn="just">
              <a:buNone/>
            </a:pPr>
            <a:r>
              <a:rPr lang="ru-RU" sz="1600" dirty="0" smtClean="0">
                <a:solidFill>
                  <a:srgbClr val="002060"/>
                </a:solidFill>
              </a:rPr>
              <a:t>развиваются достаточно активно: в Совместной </a:t>
            </a:r>
          </a:p>
          <a:p>
            <a:pPr algn="just">
              <a:buNone/>
            </a:pPr>
            <a:r>
              <a:rPr lang="ru-RU" sz="1600" dirty="0" smtClean="0">
                <a:solidFill>
                  <a:srgbClr val="002060"/>
                </a:solidFill>
              </a:rPr>
              <a:t>российско-китайской декларации (1996) был </a:t>
            </a:r>
          </a:p>
          <a:p>
            <a:pPr algn="just">
              <a:buNone/>
            </a:pPr>
            <a:r>
              <a:rPr lang="ru-RU" sz="1600" dirty="0" smtClean="0">
                <a:solidFill>
                  <a:srgbClr val="002060"/>
                </a:solidFill>
              </a:rPr>
              <a:t>выдвинут тезис о воз­можности стратегического</a:t>
            </a:r>
          </a:p>
          <a:p>
            <a:pPr algn="just">
              <a:buNone/>
            </a:pPr>
            <a:r>
              <a:rPr lang="ru-RU" sz="1600" dirty="0" smtClean="0">
                <a:solidFill>
                  <a:srgbClr val="002060"/>
                </a:solidFill>
              </a:rPr>
              <a:t> взаимодействия России и Китая в XXI столетии. </a:t>
            </a:r>
          </a:p>
          <a:p>
            <a:pPr algn="just">
              <a:buNone/>
            </a:pPr>
            <a:r>
              <a:rPr lang="ru-RU" sz="1600" dirty="0" smtClean="0">
                <a:solidFill>
                  <a:srgbClr val="002060"/>
                </a:solidFill>
              </a:rPr>
              <a:t>Россия и Китай выступают в области </a:t>
            </a:r>
          </a:p>
          <a:p>
            <a:pPr algn="just">
              <a:buNone/>
            </a:pPr>
            <a:r>
              <a:rPr lang="ru-RU" sz="1600" dirty="0" smtClean="0">
                <a:solidFill>
                  <a:srgbClr val="002060"/>
                </a:solidFill>
              </a:rPr>
              <a:t>международной политики за демократический </a:t>
            </a:r>
          </a:p>
          <a:p>
            <a:pPr algn="just">
              <a:buNone/>
            </a:pPr>
            <a:r>
              <a:rPr lang="ru-RU" sz="1600" dirty="0" smtClean="0">
                <a:solidFill>
                  <a:srgbClr val="002060"/>
                </a:solidFill>
              </a:rPr>
              <a:t>многополярный мир, в котором каждая страна </a:t>
            </a:r>
          </a:p>
          <a:p>
            <a:pPr algn="just">
              <a:buNone/>
            </a:pPr>
            <a:r>
              <a:rPr lang="ru-RU" sz="1600" dirty="0" smtClean="0">
                <a:solidFill>
                  <a:srgbClr val="002060"/>
                </a:solidFill>
              </a:rPr>
              <a:t>имеет возможность отстаивать свои </a:t>
            </a:r>
          </a:p>
          <a:p>
            <a:pPr algn="just">
              <a:buNone/>
            </a:pPr>
            <a:r>
              <a:rPr lang="ru-RU" sz="1600" dirty="0" smtClean="0">
                <a:solidFill>
                  <a:srgbClr val="002060"/>
                </a:solidFill>
              </a:rPr>
              <a:t>национальные интересы.</a:t>
            </a:r>
          </a:p>
          <a:p>
            <a:pPr algn="just">
              <a:buNone/>
            </a:pPr>
            <a:r>
              <a:rPr lang="ru-RU" sz="1600" dirty="0" smtClean="0">
                <a:solidFill>
                  <a:srgbClr val="002060"/>
                </a:solidFill>
              </a:rPr>
              <a:t>Однако помимо общих стратегических задач сохранения мира и противостояния</a:t>
            </a:r>
          </a:p>
          <a:p>
            <a:pPr algn="just">
              <a:buNone/>
            </a:pPr>
            <a:r>
              <a:rPr lang="ru-RU" sz="1600" dirty="0" smtClean="0">
                <a:solidFill>
                  <a:srgbClr val="002060"/>
                </a:solidFill>
              </a:rPr>
              <a:t>гегемонии российско-китайские отношения имеют немало подводных камней и</a:t>
            </a:r>
          </a:p>
          <a:p>
            <a:pPr algn="just">
              <a:buNone/>
            </a:pPr>
            <a:r>
              <a:rPr lang="ru-RU" sz="1600" dirty="0" smtClean="0">
                <a:solidFill>
                  <a:srgbClr val="002060"/>
                </a:solidFill>
              </a:rPr>
              <a:t>противоречий. Россию серьезно беспокоит проникновение на российский Дальний Восток</a:t>
            </a:r>
          </a:p>
          <a:p>
            <a:pPr algn="just">
              <a:buNone/>
            </a:pPr>
            <a:r>
              <a:rPr lang="ru-RU" sz="1600" dirty="0" smtClean="0">
                <a:solidFill>
                  <a:srgbClr val="002060"/>
                </a:solidFill>
              </a:rPr>
              <a:t>китайских иммигрантов и торговцев во все увеличивающихся масштабах, что создают</a:t>
            </a:r>
          </a:p>
          <a:p>
            <a:pPr algn="just">
              <a:buNone/>
            </a:pPr>
            <a:r>
              <a:rPr lang="ru-RU" sz="1600" dirty="0" smtClean="0">
                <a:solidFill>
                  <a:srgbClr val="002060"/>
                </a:solidFill>
              </a:rPr>
              <a:t>угрозу массово­го заселения этих территорий китайцами. Территориальные претензии</a:t>
            </a:r>
          </a:p>
          <a:p>
            <a:pPr algn="just">
              <a:buNone/>
            </a:pPr>
            <a:r>
              <a:rPr lang="ru-RU" sz="1600" dirty="0" smtClean="0">
                <a:solidFill>
                  <a:srgbClr val="002060"/>
                </a:solidFill>
              </a:rPr>
              <a:t>Китая к России, пока не актуализированные, но и не забытые, также являются основанием</a:t>
            </a:r>
          </a:p>
          <a:p>
            <a:pPr algn="just">
              <a:buNone/>
            </a:pPr>
            <a:r>
              <a:rPr lang="ru-RU" sz="1600" dirty="0" smtClean="0">
                <a:solidFill>
                  <a:srgbClr val="002060"/>
                </a:solidFill>
              </a:rPr>
              <a:t>для беспокойства российского руководства.</a:t>
            </a:r>
            <a:endParaRPr lang="ru-RU" sz="1600" dirty="0">
              <a:solidFill>
                <a:srgbClr val="002060"/>
              </a:solidFill>
            </a:endParaRPr>
          </a:p>
        </p:txBody>
      </p:sp>
      <p:pic>
        <p:nvPicPr>
          <p:cNvPr id="7170" name="Picture 2" descr="C:\Users\Ira\Desktop\images (6).jpg"/>
          <p:cNvPicPr>
            <a:picLocks noChangeAspect="1" noChangeArrowheads="1"/>
          </p:cNvPicPr>
          <p:nvPr/>
        </p:nvPicPr>
        <p:blipFill>
          <a:blip r:embed="rId2" cstate="print"/>
          <a:srcRect/>
          <a:stretch>
            <a:fillRect/>
          </a:stretch>
        </p:blipFill>
        <p:spPr bwMode="auto">
          <a:xfrm>
            <a:off x="4714876" y="1428736"/>
            <a:ext cx="4284000" cy="2850791"/>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25602" name="Picture 2" descr="C:\Users\Ira\Desktop\РФ Китай.jpg"/>
          <p:cNvPicPr>
            <a:picLocks noChangeArrowheads="1"/>
          </p:cNvPicPr>
          <p:nvPr/>
        </p:nvPicPr>
        <p:blipFill>
          <a:blip r:embed="rId2" cstate="print"/>
          <a:srcRect/>
          <a:stretch>
            <a:fillRect/>
          </a:stretch>
        </p:blipFill>
        <p:spPr bwMode="auto">
          <a:xfrm>
            <a:off x="0" y="0"/>
            <a:ext cx="9144000" cy="68400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285776"/>
            <a:ext cx="8229600" cy="1143000"/>
          </a:xfrm>
        </p:spPr>
        <p:txBody>
          <a:bodyPr>
            <a:normAutofit/>
          </a:bodyPr>
          <a:lstStyle/>
          <a:p>
            <a:pPr algn="ctr"/>
            <a:r>
              <a:rPr lang="ru-RU" sz="3600" b="1" dirty="0" smtClean="0"/>
              <a:t>Российско-японские отношения </a:t>
            </a:r>
            <a:endParaRPr lang="ru-RU" sz="3600" b="1" dirty="0"/>
          </a:p>
        </p:txBody>
      </p:sp>
      <p:sp>
        <p:nvSpPr>
          <p:cNvPr id="3" name="Содержимое 2"/>
          <p:cNvSpPr>
            <a:spLocks noGrp="1"/>
          </p:cNvSpPr>
          <p:nvPr>
            <p:ph idx="1"/>
          </p:nvPr>
        </p:nvSpPr>
        <p:spPr>
          <a:xfrm>
            <a:off x="428596" y="1000108"/>
            <a:ext cx="8229600" cy="4389120"/>
          </a:xfrm>
        </p:spPr>
        <p:txBody>
          <a:bodyPr>
            <a:normAutofit fontScale="55000" lnSpcReduction="20000"/>
          </a:bodyPr>
          <a:lstStyle/>
          <a:p>
            <a:pPr algn="ctr">
              <a:buNone/>
            </a:pPr>
            <a:r>
              <a:rPr lang="ru-RU" b="1" dirty="0" smtClean="0">
                <a:solidFill>
                  <a:srgbClr val="002060"/>
                </a:solidFill>
              </a:rPr>
              <a:t>    После распада Советского Союза в Японии не спешили делать окончательные выводы о том, по какому пути пойдет развитие России. Потребовалось более пяти лет, прежде чем японская политическая элита определилась – изменения в России приняли необратимый характер. Успех преобразований в России отвечает интересам  Японии. Россия принята в «клуб» развитых государств и для Японии появляется немало полезного от взаимодействия с Россией в рамках «восьмерки». </a:t>
            </a:r>
            <a:br>
              <a:rPr lang="ru-RU" b="1" dirty="0" smtClean="0">
                <a:solidFill>
                  <a:srgbClr val="002060"/>
                </a:solidFill>
              </a:rPr>
            </a:br>
            <a:endParaRPr lang="ru-RU" b="1" dirty="0" smtClean="0">
              <a:solidFill>
                <a:srgbClr val="002060"/>
              </a:solidFill>
            </a:endParaRPr>
          </a:p>
          <a:p>
            <a:pPr algn="just"/>
            <a:r>
              <a:rPr lang="ru-RU" dirty="0" smtClean="0">
                <a:solidFill>
                  <a:srgbClr val="002060"/>
                </a:solidFill>
              </a:rPr>
              <a:t>стало очевидным, что в отличие от эпохи холодной войны, когда Япония воспринимала Советский Союз как угрозу, в т.ч. и военную, своим национальным интересам, теперь оснований для подобных опасений не существует. С 1997 года из аналитических прогнозов Управления обороны Японии был снят тезис о «потенциальной угрозе со стороны России»</a:t>
            </a:r>
            <a:r>
              <a:rPr lang="en-US" dirty="0" smtClean="0">
                <a:solidFill>
                  <a:srgbClr val="002060"/>
                </a:solidFill>
              </a:rPr>
              <a:t>;</a:t>
            </a:r>
            <a:r>
              <a:rPr lang="ru-RU" dirty="0" smtClean="0">
                <a:solidFill>
                  <a:srgbClr val="002060"/>
                </a:solidFill>
              </a:rPr>
              <a:t> </a:t>
            </a:r>
          </a:p>
          <a:p>
            <a:pPr algn="just"/>
            <a:r>
              <a:rPr lang="ru-RU" dirty="0" smtClean="0">
                <a:solidFill>
                  <a:srgbClr val="002060"/>
                </a:solidFill>
              </a:rPr>
              <a:t> в японских деловых кругах по мере осуществления в России экономических реформ и становления рыночной экономики усиливалось внимание к новым перспективам японо-российского сотрудничества в экономической сфере</a:t>
            </a:r>
            <a:r>
              <a:rPr lang="en-US" dirty="0" smtClean="0">
                <a:solidFill>
                  <a:srgbClr val="002060"/>
                </a:solidFill>
              </a:rPr>
              <a:t>;</a:t>
            </a:r>
            <a:endParaRPr lang="ru-RU" dirty="0" smtClean="0">
              <a:solidFill>
                <a:srgbClr val="002060"/>
              </a:solidFill>
            </a:endParaRPr>
          </a:p>
          <a:p>
            <a:pPr algn="just"/>
            <a:r>
              <a:rPr lang="ru-RU" dirty="0" smtClean="0">
                <a:solidFill>
                  <a:srgbClr val="002060"/>
                </a:solidFill>
              </a:rPr>
              <a:t> было признано нецелесообразным жестко ставить развитие с Россией в практических областях в зависимость от решения территориальной проблемы на японских условиях. В российско-японском Плане действия подчеркивается намерение стран искать взаимоприемлемое решение проблемы, заключения мирного договора, поддерживая в двусторонних отношениях атмосферу взаимопонимания, доверия и широкого взаимовыгодного сотрудничества по различным направлениям</a:t>
            </a:r>
            <a:endParaRPr lang="ru-RU" dirty="0">
              <a:solidFill>
                <a:srgbClr val="002060"/>
              </a:solidFill>
            </a:endParaRPr>
          </a:p>
        </p:txBody>
      </p:sp>
      <p:pic>
        <p:nvPicPr>
          <p:cNvPr id="8194" name="Picture 2" descr="C:\Users\Ira\Desktop\загруженное.jpg"/>
          <p:cNvPicPr>
            <a:picLocks noChangeAspect="1" noChangeArrowheads="1"/>
          </p:cNvPicPr>
          <p:nvPr/>
        </p:nvPicPr>
        <p:blipFill>
          <a:blip r:embed="rId2" cstate="print"/>
          <a:srcRect/>
          <a:stretch>
            <a:fillRect/>
          </a:stretch>
        </p:blipFill>
        <p:spPr bwMode="auto">
          <a:xfrm>
            <a:off x="3000364" y="4572008"/>
            <a:ext cx="3852000" cy="216432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Autofit/>
          </a:bodyPr>
          <a:lstStyle/>
          <a:p>
            <a:pPr algn="ctr"/>
            <a:r>
              <a:rPr lang="ru-RU" sz="3200" b="1" dirty="0" smtClean="0"/>
              <a:t>Геополитические сценарии развития </a:t>
            </a:r>
            <a:r>
              <a:rPr lang="en-US" sz="3200" b="1" dirty="0" smtClean="0"/>
              <a:t/>
            </a:r>
            <a:br>
              <a:rPr lang="en-US" sz="3200" b="1" dirty="0" smtClean="0"/>
            </a:br>
            <a:r>
              <a:rPr lang="ru-RU" sz="3200" b="1" dirty="0" smtClean="0"/>
              <a:t>ситуации в Азиатско-Тихоокеанском регионе</a:t>
            </a:r>
            <a:endParaRPr lang="ru-RU" sz="3200" dirty="0"/>
          </a:p>
        </p:txBody>
      </p:sp>
      <p:sp>
        <p:nvSpPr>
          <p:cNvPr id="3" name="Содержимое 2"/>
          <p:cNvSpPr>
            <a:spLocks noGrp="1"/>
          </p:cNvSpPr>
          <p:nvPr>
            <p:ph idx="1"/>
          </p:nvPr>
        </p:nvSpPr>
        <p:spPr>
          <a:xfrm>
            <a:off x="500034" y="1428736"/>
            <a:ext cx="8229600" cy="4389120"/>
          </a:xfrm>
        </p:spPr>
        <p:txBody>
          <a:bodyPr>
            <a:normAutofit fontScale="25000" lnSpcReduction="20000"/>
          </a:bodyPr>
          <a:lstStyle/>
          <a:p>
            <a:pPr algn="ctr">
              <a:buNone/>
            </a:pPr>
            <a:r>
              <a:rPr lang="en-US" sz="4800" b="1" dirty="0" smtClean="0">
                <a:solidFill>
                  <a:srgbClr val="002060"/>
                </a:solidFill>
              </a:rPr>
              <a:t>         </a:t>
            </a:r>
            <a:r>
              <a:rPr lang="ru-RU" sz="6400" b="1" dirty="0" smtClean="0">
                <a:solidFill>
                  <a:srgbClr val="002060"/>
                </a:solidFill>
              </a:rPr>
              <a:t>В настоящее время можно прогнозировать два наиболее вероятных геополитических сценария развития событий в Азиатско-Тихоокеанском регионе.</a:t>
            </a:r>
          </a:p>
          <a:p>
            <a:pPr algn="just">
              <a:buFont typeface="Arial" pitchFamily="34" charset="0"/>
              <a:buChar char="•"/>
            </a:pPr>
            <a:r>
              <a:rPr lang="ru-RU" sz="4800" b="1" dirty="0" smtClean="0">
                <a:solidFill>
                  <a:srgbClr val="002060"/>
                </a:solidFill>
              </a:rPr>
              <a:t> </a:t>
            </a:r>
            <a:r>
              <a:rPr lang="ru-RU" sz="5600" b="1" dirty="0" smtClean="0">
                <a:solidFill>
                  <a:srgbClr val="002060"/>
                </a:solidFill>
              </a:rPr>
              <a:t>Сценарий первый</a:t>
            </a:r>
            <a:r>
              <a:rPr lang="ru-RU" sz="5600" dirty="0" smtClean="0">
                <a:solidFill>
                  <a:srgbClr val="002060"/>
                </a:solidFill>
              </a:rPr>
              <a:t> — </a:t>
            </a:r>
            <a:r>
              <a:rPr lang="ru-RU" sz="5600" b="1" dirty="0" smtClean="0">
                <a:solidFill>
                  <a:srgbClr val="002060"/>
                </a:solidFill>
              </a:rPr>
              <a:t>Китай и США против России и Индии</a:t>
            </a:r>
            <a:r>
              <a:rPr lang="ru-RU" sz="5600" dirty="0" smtClean="0">
                <a:solidFill>
                  <a:srgbClr val="002060"/>
                </a:solidFill>
              </a:rPr>
              <a:t>. Этот «американский» сценарий, который прогнозирует 3. Бжезинский, интерпретирует в духе мудростей древнего китайского стратега Сунь </a:t>
            </a:r>
            <a:r>
              <a:rPr lang="ru-RU" sz="5600" dirty="0" err="1" smtClean="0">
                <a:solidFill>
                  <a:srgbClr val="002060"/>
                </a:solidFill>
              </a:rPr>
              <a:t>Цзы</a:t>
            </a:r>
            <a:r>
              <a:rPr lang="ru-RU" sz="5600" dirty="0" smtClean="0">
                <a:solidFill>
                  <a:srgbClr val="002060"/>
                </a:solidFill>
              </a:rPr>
              <a:t> главную линию китайской </a:t>
            </a:r>
            <a:r>
              <a:rPr lang="ru-RU" sz="5600" dirty="0" err="1" smtClean="0">
                <a:solidFill>
                  <a:srgbClr val="002060"/>
                </a:solidFill>
              </a:rPr>
              <a:t>геостратегии</a:t>
            </a:r>
            <a:r>
              <a:rPr lang="ru-RU" sz="5600" dirty="0" smtClean="0">
                <a:solidFill>
                  <a:srgbClr val="002060"/>
                </a:solidFill>
              </a:rPr>
              <a:t>: «...размыть американскую власть в регионе до такой степени, чтобы ослабленная Америка почувствовала необходимость сделать пользующийся региональным влиянием Китай своим союзником, а со временем иметь Китай, ставший влиятельной мировой державой, своим партнером. К этой цели нужно стремиться и ее нужно добиваться таким образом, чтобы не подстегнуть ни расширения оборонительных масштабов американо-японского альянса, ни замены американского влияния в регионе японским».</a:t>
            </a:r>
          </a:p>
          <a:p>
            <a:pPr algn="just"/>
            <a:endParaRPr lang="ru-RU" sz="4800" b="1" dirty="0" smtClean="0">
              <a:solidFill>
                <a:srgbClr val="002060"/>
              </a:solidFill>
            </a:endParaRPr>
          </a:p>
          <a:p>
            <a:pPr algn="just">
              <a:buFont typeface="Arial" pitchFamily="34" charset="0"/>
              <a:buChar char="•"/>
            </a:pPr>
            <a:r>
              <a:rPr lang="ru-RU" sz="5600" b="1" dirty="0" smtClean="0">
                <a:solidFill>
                  <a:srgbClr val="002060"/>
                </a:solidFill>
              </a:rPr>
              <a:t>Сценарий второй </a:t>
            </a:r>
            <a:r>
              <a:rPr lang="ru-RU" sz="5600" dirty="0" smtClean="0">
                <a:solidFill>
                  <a:srgbClr val="002060"/>
                </a:solidFill>
              </a:rPr>
              <a:t>— </a:t>
            </a:r>
            <a:r>
              <a:rPr lang="ru-RU" sz="5600" b="1" dirty="0" smtClean="0">
                <a:solidFill>
                  <a:srgbClr val="002060"/>
                </a:solidFill>
              </a:rPr>
              <a:t>«морская сила» против «континентального блока»</a:t>
            </a:r>
            <a:r>
              <a:rPr lang="ru-RU" sz="5600" dirty="0" smtClean="0">
                <a:solidFill>
                  <a:srgbClr val="002060"/>
                </a:solidFill>
              </a:rPr>
              <a:t> (США, Япония и Объединенная Корея против Китая, России и Индии). Этот сценарий предполагает укрепление существующего союза США и Японии, что приведет к объединению двух Корей под эгидой американского влияния. В результате обострятся противоречия как на российском Дальнем Востоке, так и внутри АТР: между Китаем, Японией и США. В итоге геополитические интересы России и Китая значительно сблизятся: они будут вынуждены пойти на более тесный военно-политический союз для защиты от американского давления в регионе. При развитии этого сценария в АТР могут образовать­ся две сферы влияния — </a:t>
            </a:r>
            <a:r>
              <a:rPr lang="ru-RU" sz="5600" dirty="0" err="1" smtClean="0">
                <a:solidFill>
                  <a:srgbClr val="002060"/>
                </a:solidFill>
              </a:rPr>
              <a:t>американо-японско-корейская</a:t>
            </a:r>
            <a:r>
              <a:rPr lang="ru-RU" sz="5600" dirty="0" smtClean="0">
                <a:solidFill>
                  <a:srgbClr val="002060"/>
                </a:solidFill>
              </a:rPr>
              <a:t> (западная) и </a:t>
            </a:r>
            <a:r>
              <a:rPr lang="ru-RU" sz="5600" dirty="0" err="1" smtClean="0">
                <a:solidFill>
                  <a:srgbClr val="002060"/>
                </a:solidFill>
              </a:rPr>
              <a:t>китайско-индийско-российская</a:t>
            </a:r>
            <a:r>
              <a:rPr lang="ru-RU" sz="5600" dirty="0" smtClean="0">
                <a:solidFill>
                  <a:srgbClr val="002060"/>
                </a:solidFill>
              </a:rPr>
              <a:t> (восточная).Трудно предположить, что это равновесие окажется мир­ным и устойчивым. Скорее всего, такой геополитический раскол может способствовать гонке вооружений и стимули­ровать образование более обширных военных блоков, что чревато эскалацией напряженности в данном регионе.</a:t>
            </a:r>
          </a:p>
          <a:p>
            <a:pPr>
              <a:buFont typeface="Arial" pitchFamily="34" charset="0"/>
              <a:buChar char="•"/>
            </a:pPr>
            <a:endParaRPr lang="ru-RU"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1143000"/>
          </a:xfrm>
        </p:spPr>
        <p:txBody>
          <a:bodyPr>
            <a:normAutofit fontScale="90000"/>
          </a:bodyPr>
          <a:lstStyle/>
          <a:p>
            <a:pPr algn="ctr"/>
            <a:r>
              <a:rPr lang="ru-RU" b="1" dirty="0" smtClean="0"/>
              <a:t> </a:t>
            </a:r>
            <a:r>
              <a:rPr lang="ru-RU" sz="4000" b="1" dirty="0" smtClean="0"/>
              <a:t>Геополитический вызов </a:t>
            </a:r>
            <a:br>
              <a:rPr lang="ru-RU" sz="4000" b="1" dirty="0" smtClean="0"/>
            </a:br>
            <a:r>
              <a:rPr lang="ru-RU" sz="4000" b="1" dirty="0" smtClean="0"/>
              <a:t>исламского мира</a:t>
            </a:r>
            <a:endParaRPr lang="ru-RU" sz="4000" dirty="0"/>
          </a:p>
        </p:txBody>
      </p:sp>
      <p:sp>
        <p:nvSpPr>
          <p:cNvPr id="3" name="Содержимое 2"/>
          <p:cNvSpPr>
            <a:spLocks noGrp="1"/>
          </p:cNvSpPr>
          <p:nvPr>
            <p:ph idx="1"/>
          </p:nvPr>
        </p:nvSpPr>
        <p:spPr>
          <a:xfrm>
            <a:off x="214282" y="1428736"/>
            <a:ext cx="8229600" cy="4389120"/>
          </a:xfrm>
        </p:spPr>
        <p:txBody>
          <a:bodyPr>
            <a:normAutofit fontScale="25000" lnSpcReduction="20000"/>
          </a:bodyPr>
          <a:lstStyle/>
          <a:p>
            <a:pPr algn="just">
              <a:buNone/>
            </a:pPr>
            <a:r>
              <a:rPr lang="ru-RU" sz="5600" dirty="0" smtClean="0">
                <a:solidFill>
                  <a:srgbClr val="002060"/>
                </a:solidFill>
              </a:rPr>
              <a:t>Исламский мир на геополитической карте </a:t>
            </a:r>
          </a:p>
          <a:p>
            <a:pPr algn="just">
              <a:buNone/>
            </a:pPr>
            <a:r>
              <a:rPr lang="ru-RU" sz="5600" dirty="0" smtClean="0">
                <a:solidFill>
                  <a:srgbClr val="002060"/>
                </a:solidFill>
              </a:rPr>
              <a:t>современности  выглядит  одним из самых </a:t>
            </a:r>
          </a:p>
          <a:p>
            <a:pPr algn="just">
              <a:buNone/>
            </a:pPr>
            <a:r>
              <a:rPr lang="ru-RU" sz="5600" dirty="0" smtClean="0">
                <a:solidFill>
                  <a:srgbClr val="002060"/>
                </a:solidFill>
              </a:rPr>
              <a:t>неспокойных и динамичных  регионов планеты. </a:t>
            </a:r>
          </a:p>
          <a:p>
            <a:pPr algn="just">
              <a:buNone/>
            </a:pPr>
            <a:r>
              <a:rPr lang="ru-RU" sz="5600" dirty="0" smtClean="0">
                <a:solidFill>
                  <a:srgbClr val="002060"/>
                </a:solidFill>
              </a:rPr>
              <a:t>Ислам — вторая по численности последователей </a:t>
            </a:r>
          </a:p>
          <a:p>
            <a:pPr algn="just">
              <a:buNone/>
            </a:pPr>
            <a:r>
              <a:rPr lang="ru-RU" sz="5600" dirty="0" smtClean="0">
                <a:solidFill>
                  <a:srgbClr val="002060"/>
                </a:solidFill>
              </a:rPr>
              <a:t>мировая  религия, приверженцы которой составляют </a:t>
            </a:r>
          </a:p>
          <a:p>
            <a:pPr algn="just">
              <a:buNone/>
            </a:pPr>
            <a:r>
              <a:rPr lang="ru-RU" sz="5600" dirty="0" smtClean="0">
                <a:solidFill>
                  <a:srgbClr val="002060"/>
                </a:solidFill>
              </a:rPr>
              <a:t>большинство  населения в 48 странах мира, или пятую</a:t>
            </a:r>
          </a:p>
          <a:p>
            <a:pPr algn="just">
              <a:buNone/>
            </a:pPr>
            <a:r>
              <a:rPr lang="ru-RU" sz="5600" dirty="0" smtClean="0">
                <a:solidFill>
                  <a:srgbClr val="002060"/>
                </a:solidFill>
              </a:rPr>
              <a:t> часть жителей  планеты (1,3 млрд. человек). </a:t>
            </a:r>
          </a:p>
          <a:p>
            <a:pPr algn="just">
              <a:buNone/>
            </a:pPr>
            <a:r>
              <a:rPr lang="ru-RU" sz="5600" dirty="0" smtClean="0">
                <a:solidFill>
                  <a:srgbClr val="002060"/>
                </a:solidFill>
              </a:rPr>
              <a:t>Быстрому росту исламского мира способствует </a:t>
            </a:r>
          </a:p>
          <a:p>
            <a:pPr algn="just">
              <a:buNone/>
            </a:pPr>
            <a:r>
              <a:rPr lang="ru-RU" sz="5600" dirty="0" smtClean="0">
                <a:solidFill>
                  <a:srgbClr val="002060"/>
                </a:solidFill>
              </a:rPr>
              <a:t>демографический фактор: если в 1980 г. численность</a:t>
            </a:r>
          </a:p>
          <a:p>
            <a:pPr algn="just">
              <a:buNone/>
            </a:pPr>
            <a:r>
              <a:rPr lang="ru-RU" sz="5600" dirty="0" smtClean="0">
                <a:solidFill>
                  <a:srgbClr val="002060"/>
                </a:solidFill>
              </a:rPr>
              <a:t> мусульман в мире со­ставляла 18% всего населения </a:t>
            </a:r>
          </a:p>
          <a:p>
            <a:pPr algn="just">
              <a:buNone/>
            </a:pPr>
            <a:r>
              <a:rPr lang="ru-RU" sz="5600" dirty="0" smtClean="0">
                <a:solidFill>
                  <a:srgbClr val="002060"/>
                </a:solidFill>
              </a:rPr>
              <a:t>земного шара, то в2000 г. — 23%, по прогнозам к 2025 г. </a:t>
            </a:r>
          </a:p>
          <a:p>
            <a:pPr algn="just">
              <a:buNone/>
            </a:pPr>
            <a:r>
              <a:rPr lang="ru-RU" sz="5600" dirty="0" smtClean="0">
                <a:solidFill>
                  <a:srgbClr val="002060"/>
                </a:solidFill>
              </a:rPr>
              <a:t>она составит уже 31%, т.е. впервые превзойдет по </a:t>
            </a:r>
          </a:p>
          <a:p>
            <a:pPr algn="just">
              <a:buNone/>
            </a:pPr>
            <a:r>
              <a:rPr lang="ru-RU" sz="5600" dirty="0" smtClean="0">
                <a:solidFill>
                  <a:srgbClr val="002060"/>
                </a:solidFill>
              </a:rPr>
              <a:t>численности христианское население планеты.</a:t>
            </a:r>
          </a:p>
          <a:p>
            <a:pPr algn="ctr">
              <a:buNone/>
            </a:pPr>
            <a:endParaRPr lang="ru-RU" sz="5600" dirty="0" smtClean="0">
              <a:solidFill>
                <a:srgbClr val="002060"/>
              </a:solidFill>
            </a:endParaRPr>
          </a:p>
          <a:p>
            <a:pPr algn="ctr">
              <a:buNone/>
            </a:pPr>
            <a:r>
              <a:rPr lang="ru-RU" sz="5600" dirty="0" smtClean="0">
                <a:solidFill>
                  <a:srgbClr val="002060"/>
                </a:solidFill>
              </a:rPr>
              <a:t> Так называемый </a:t>
            </a:r>
            <a:r>
              <a:rPr lang="ru-RU" sz="5600" b="1" dirty="0" smtClean="0">
                <a:solidFill>
                  <a:srgbClr val="002060"/>
                </a:solidFill>
              </a:rPr>
              <a:t>«мусульманский Восток»</a:t>
            </a:r>
            <a:r>
              <a:rPr lang="ru-RU" sz="5600" dirty="0" smtClean="0">
                <a:solidFill>
                  <a:srgbClr val="002060"/>
                </a:solidFill>
              </a:rPr>
              <a:t> включает в себя не только арабские государства</a:t>
            </a:r>
          </a:p>
          <a:p>
            <a:pPr algn="ctr">
              <a:buNone/>
            </a:pPr>
            <a:r>
              <a:rPr lang="ru-RU" sz="5600" dirty="0" smtClean="0">
                <a:solidFill>
                  <a:srgbClr val="002060"/>
                </a:solidFill>
              </a:rPr>
              <a:t> Ближнего Востока и Персидского </a:t>
            </a:r>
            <a:r>
              <a:rPr lang="ru-RU" sz="5600" dirty="0" err="1" smtClean="0">
                <a:solidFill>
                  <a:srgbClr val="002060"/>
                </a:solidFill>
              </a:rPr>
              <a:t>залива-древние</a:t>
            </a:r>
            <a:r>
              <a:rPr lang="ru-RU" sz="5600" dirty="0" smtClean="0">
                <a:solidFill>
                  <a:srgbClr val="002060"/>
                </a:solidFill>
              </a:rPr>
              <a:t> центры мусульманской культуры, но</a:t>
            </a:r>
          </a:p>
          <a:p>
            <a:pPr algn="ctr">
              <a:buNone/>
            </a:pPr>
            <a:r>
              <a:rPr lang="ru-RU" sz="5600" dirty="0" smtClean="0">
                <a:solidFill>
                  <a:srgbClr val="002060"/>
                </a:solidFill>
              </a:rPr>
              <a:t> так­же Афганистан, Иран, Пакистан и Турцию, в которых роль ислама как фактора общественной</a:t>
            </a:r>
          </a:p>
          <a:p>
            <a:pPr algn="ctr">
              <a:buNone/>
            </a:pPr>
            <a:r>
              <a:rPr lang="ru-RU" sz="5600" dirty="0" smtClean="0">
                <a:solidFill>
                  <a:srgbClr val="002060"/>
                </a:solidFill>
              </a:rPr>
              <a:t> жизни очень велика. Таким образом, около половины народов, исповедующих ислам, живет в</a:t>
            </a:r>
          </a:p>
          <a:p>
            <a:pPr algn="ctr">
              <a:buNone/>
            </a:pPr>
            <a:r>
              <a:rPr lang="ru-RU" sz="5600" dirty="0" smtClean="0">
                <a:solidFill>
                  <a:srgbClr val="002060"/>
                </a:solidFill>
              </a:rPr>
              <a:t>Южной и Юго-Восточной Азии, менее 20% мусульман — арабы.</a:t>
            </a:r>
          </a:p>
          <a:p>
            <a:pPr algn="ctr">
              <a:buNone/>
            </a:pPr>
            <a:r>
              <a:rPr lang="ru-RU" sz="5600" dirty="0" smtClean="0">
                <a:solidFill>
                  <a:srgbClr val="002060"/>
                </a:solidFill>
              </a:rPr>
              <a:t>Другой крупный ареал распространения ислама — </a:t>
            </a:r>
            <a:r>
              <a:rPr lang="ru-RU" sz="5600" b="1" dirty="0" smtClean="0">
                <a:solidFill>
                  <a:srgbClr val="002060"/>
                </a:solidFill>
              </a:rPr>
              <a:t>«мусульманский Север</a:t>
            </a:r>
            <a:r>
              <a:rPr lang="ru-RU" sz="5600" dirty="0" smtClean="0">
                <a:solidFill>
                  <a:srgbClr val="002060"/>
                </a:solidFill>
              </a:rPr>
              <a:t>», включающий мусульманские страны постсоветского пространства на Кавказе и в</a:t>
            </a:r>
          </a:p>
          <a:p>
            <a:pPr algn="ctr">
              <a:buNone/>
            </a:pPr>
            <a:r>
              <a:rPr lang="ru-RU" sz="5600" dirty="0" smtClean="0">
                <a:solidFill>
                  <a:srgbClr val="002060"/>
                </a:solidFill>
              </a:rPr>
              <a:t>Центральной Азии, а также мусульманские регионы России (по разным данным, от 12 до 20 млн. человек).</a:t>
            </a:r>
          </a:p>
        </p:txBody>
      </p:sp>
      <p:pic>
        <p:nvPicPr>
          <p:cNvPr id="9219" name="Picture 3" descr="C:\Users\Ira\Desktop\загруженное (2).jpg"/>
          <p:cNvPicPr>
            <a:picLocks noChangeArrowheads="1"/>
          </p:cNvPicPr>
          <p:nvPr/>
        </p:nvPicPr>
        <p:blipFill>
          <a:blip r:embed="rId2" cstate="print"/>
          <a:srcRect/>
          <a:stretch>
            <a:fillRect/>
          </a:stretch>
        </p:blipFill>
        <p:spPr bwMode="auto">
          <a:xfrm>
            <a:off x="4786314" y="1357298"/>
            <a:ext cx="4320000" cy="304244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fontScale="90000"/>
          </a:bodyPr>
          <a:lstStyle/>
          <a:p>
            <a:pPr algn="ctr"/>
            <a:r>
              <a:rPr lang="ru-RU" b="1" dirty="0" smtClean="0"/>
              <a:t>Роль исламского мира в современной геополитике</a:t>
            </a:r>
            <a:endParaRPr lang="ru-RU" b="1" dirty="0"/>
          </a:p>
        </p:txBody>
      </p:sp>
      <p:sp>
        <p:nvSpPr>
          <p:cNvPr id="3" name="Содержимое 2"/>
          <p:cNvSpPr>
            <a:spLocks noGrp="1"/>
          </p:cNvSpPr>
          <p:nvPr>
            <p:ph idx="1"/>
          </p:nvPr>
        </p:nvSpPr>
        <p:spPr>
          <a:xfrm>
            <a:off x="571472" y="1571612"/>
            <a:ext cx="8229600" cy="4389120"/>
          </a:xfrm>
        </p:spPr>
        <p:txBody>
          <a:bodyPr>
            <a:normAutofit fontScale="55000" lnSpcReduction="20000"/>
          </a:bodyPr>
          <a:lstStyle/>
          <a:p>
            <a:pPr algn="ctr">
              <a:buNone/>
            </a:pPr>
            <a:r>
              <a:rPr lang="ru-RU" b="1" dirty="0" smtClean="0">
                <a:solidFill>
                  <a:srgbClr val="002060"/>
                </a:solidFill>
              </a:rPr>
              <a:t>       В течение последних двух десятилетий в мире идет сложный процесс возрастания веса и роли мусульманских государств. Неоднозначность этого явления просматривается как в экономической, так и в политической сферах. </a:t>
            </a:r>
          </a:p>
          <a:p>
            <a:pPr algn="just"/>
            <a:r>
              <a:rPr lang="ru-RU" sz="2900" dirty="0" smtClean="0">
                <a:solidFill>
                  <a:srgbClr val="002060"/>
                </a:solidFill>
              </a:rPr>
              <a:t>Одни мусульманские государства заняли важнейшее место в мировой экономике благодаря гигантским запасам углеводородов, поставляемых в развитые страны. Для стран-экспортеров нефти характерен высокий уровень жизни населения. Напомним, что национальный доход на душу населения Катара превысил аналогичный показатель США. Другие государства, не входя в число ведущих поставщиков энергоресурсов, добились высоких показателей в экономическом развитии. Таким примером может служить Турция.</a:t>
            </a:r>
          </a:p>
          <a:p>
            <a:pPr algn="just"/>
            <a:r>
              <a:rPr lang="ru-RU" sz="2900" dirty="0" smtClean="0">
                <a:solidFill>
                  <a:srgbClr val="002060"/>
                </a:solidFill>
              </a:rPr>
              <a:t>Между странами исламского мира существуют глубочайшие различия в политических системах, политической культуре, в значимости роли религии в обществе, в правовых нормах и институтах (от господства ша­риата до господства либеральных норм западного образца). Межгосударственные противоречия, соперничество, нерешенность ряда межгосударственных проблем выплескиваются во вспыхивающие время от времени между исламскими государствами конфликты. Чрезвычайное многооб­разие этнических групп, населяющих мусульманские страны, предопределяет их соперничество и несовпадение интересов между ними.</a:t>
            </a:r>
          </a:p>
          <a:p>
            <a:pPr algn="just"/>
            <a:r>
              <a:rPr lang="ru-RU" sz="2900" dirty="0" smtClean="0">
                <a:solidFill>
                  <a:srgbClr val="002060"/>
                </a:solidFill>
              </a:rPr>
              <a:t>Глубокие структурные диспропорции мусульманского мира дополняют картину его пестрой разнородности. Тем не менее, в мире наблюдается тенденция обозначать исламский мир как единый, коллективный субъект международных отношений.</a:t>
            </a:r>
          </a:p>
          <a:p>
            <a:pPr algn="just"/>
            <a:endParaRPr lang="ru-RU" sz="2900" dirty="0">
              <a:solidFill>
                <a:srgbClr val="00206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76"/>
            <a:ext cx="8229600" cy="1143000"/>
          </a:xfrm>
        </p:spPr>
        <p:txBody>
          <a:bodyPr>
            <a:normAutofit/>
          </a:bodyPr>
          <a:lstStyle/>
          <a:p>
            <a:pPr algn="ctr"/>
            <a:r>
              <a:rPr lang="ru-RU" sz="3600" b="1" dirty="0" smtClean="0"/>
              <a:t>Исламский экстремизм</a:t>
            </a:r>
            <a:endParaRPr lang="ru-RU" sz="3600" dirty="0"/>
          </a:p>
        </p:txBody>
      </p:sp>
      <p:sp>
        <p:nvSpPr>
          <p:cNvPr id="3" name="Содержимое 2"/>
          <p:cNvSpPr>
            <a:spLocks noGrp="1"/>
          </p:cNvSpPr>
          <p:nvPr>
            <p:ph idx="1"/>
          </p:nvPr>
        </p:nvSpPr>
        <p:spPr>
          <a:xfrm>
            <a:off x="428596" y="1214422"/>
            <a:ext cx="8229600" cy="4389120"/>
          </a:xfrm>
        </p:spPr>
        <p:txBody>
          <a:bodyPr>
            <a:noAutofit/>
          </a:bodyPr>
          <a:lstStyle/>
          <a:p>
            <a:pPr algn="ctr">
              <a:buNone/>
            </a:pPr>
            <a:r>
              <a:rPr lang="ru-RU" sz="1200" dirty="0" smtClean="0">
                <a:solidFill>
                  <a:srgbClr val="002060"/>
                </a:solidFill>
              </a:rPr>
              <a:t>       </a:t>
            </a:r>
            <a:r>
              <a:rPr lang="ru-RU" sz="1200" b="1" dirty="0" smtClean="0">
                <a:solidFill>
                  <a:srgbClr val="002060"/>
                </a:solidFill>
              </a:rPr>
              <a:t>Идеи «мировой исламской революции» и «мировой арабской империи» взяли на вооружение в основном действующие на международной арене исламские неправительственные религиозно-политические организации, исповедующие экстремизм и террористические методы. Для этих исламистских организаций характерно</a:t>
            </a:r>
            <a:r>
              <a:rPr lang="en-US" sz="1200" b="1" dirty="0" smtClean="0">
                <a:solidFill>
                  <a:srgbClr val="002060"/>
                </a:solidFill>
              </a:rPr>
              <a:t>:</a:t>
            </a:r>
            <a:endParaRPr lang="ru-RU" sz="1200" b="1" dirty="0" smtClean="0">
              <a:solidFill>
                <a:srgbClr val="002060"/>
              </a:solidFill>
            </a:endParaRPr>
          </a:p>
          <a:p>
            <a:pPr algn="just"/>
            <a:r>
              <a:rPr lang="ru-RU" sz="1200" dirty="0" smtClean="0">
                <a:solidFill>
                  <a:srgbClr val="002060"/>
                </a:solidFill>
              </a:rPr>
              <a:t>агрессивное отношение к европейско-христианским духовным ценностям,</a:t>
            </a:r>
          </a:p>
          <a:p>
            <a:pPr algn="just"/>
            <a:r>
              <a:rPr lang="ru-RU" sz="1200" dirty="0" smtClean="0">
                <a:solidFill>
                  <a:srgbClr val="002060"/>
                </a:solidFill>
              </a:rPr>
              <a:t> использование ислама как революционной идеологии, </a:t>
            </a:r>
          </a:p>
          <a:p>
            <a:pPr algn="just"/>
            <a:r>
              <a:rPr lang="ru-RU" sz="1200" dirty="0" smtClean="0">
                <a:solidFill>
                  <a:srgbClr val="002060"/>
                </a:solidFill>
              </a:rPr>
              <a:t>проповедь шариатского эгалитаризма и строгих правил общественной жизни, обязательных для «истинных» мусульман, что превращает веру в радикальную идеологию.</a:t>
            </a:r>
          </a:p>
          <a:p>
            <a:pPr algn="ctr">
              <a:buNone/>
            </a:pPr>
            <a:r>
              <a:rPr lang="ru-RU" sz="1200" b="1" dirty="0" smtClean="0">
                <a:solidFill>
                  <a:srgbClr val="002060"/>
                </a:solidFill>
              </a:rPr>
              <a:t>         На рубеже XX—XXI вв. в мусульманском мире появилось огромное количество подобного рода экстремистских организаций. Перечислим лишь наиболее крупные из них.</a:t>
            </a:r>
          </a:p>
          <a:p>
            <a:pPr algn="just"/>
            <a:r>
              <a:rPr lang="ru-RU" sz="1200" b="1" dirty="0" smtClean="0">
                <a:solidFill>
                  <a:srgbClr val="002060"/>
                </a:solidFill>
              </a:rPr>
              <a:t>«Мировой фронт джихада»</a:t>
            </a:r>
            <a:r>
              <a:rPr lang="ru-RU" sz="1200" dirty="0" smtClean="0">
                <a:solidFill>
                  <a:srgbClr val="002060"/>
                </a:solidFill>
              </a:rPr>
              <a:t> — «Всемирный исламский фронт борьбы с иудеями и крестоносцами». Создан </a:t>
            </a:r>
            <a:r>
              <a:rPr lang="ru-RU" sz="1200" dirty="0" err="1" smtClean="0">
                <a:solidFill>
                  <a:srgbClr val="002060"/>
                </a:solidFill>
              </a:rPr>
              <a:t>Усамой</a:t>
            </a:r>
            <a:r>
              <a:rPr lang="ru-RU" sz="1200" dirty="0" smtClean="0">
                <a:solidFill>
                  <a:srgbClr val="002060"/>
                </a:solidFill>
              </a:rPr>
              <a:t> </a:t>
            </a:r>
            <a:r>
              <a:rPr lang="ru-RU" sz="1200" dirty="0" err="1" smtClean="0">
                <a:solidFill>
                  <a:srgbClr val="002060"/>
                </a:solidFill>
              </a:rPr>
              <a:t>бен</a:t>
            </a:r>
            <a:r>
              <a:rPr lang="ru-RU" sz="1200" dirty="0" smtClean="0">
                <a:solidFill>
                  <a:srgbClr val="002060"/>
                </a:solidFill>
              </a:rPr>
              <a:t> </a:t>
            </a:r>
            <a:r>
              <a:rPr lang="ru-RU" sz="1200" dirty="0" err="1" smtClean="0">
                <a:solidFill>
                  <a:srgbClr val="002060"/>
                </a:solidFill>
              </a:rPr>
              <a:t>Ладеном</a:t>
            </a:r>
            <a:r>
              <a:rPr lang="ru-RU" sz="1200" dirty="0" smtClean="0">
                <a:solidFill>
                  <a:srgbClr val="002060"/>
                </a:solidFill>
              </a:rPr>
              <a:t>, подписавшим соглашение о сотрудничестве с лидерами египетской организации «Джихад».</a:t>
            </a:r>
          </a:p>
          <a:p>
            <a:pPr algn="just"/>
            <a:r>
              <a:rPr lang="ru-RU" sz="1200" b="1" dirty="0" smtClean="0">
                <a:solidFill>
                  <a:srgbClr val="002060"/>
                </a:solidFill>
              </a:rPr>
              <a:t>«Народная исламская конференция»</a:t>
            </a:r>
            <a:r>
              <a:rPr lang="ru-RU" sz="1200" dirty="0" smtClean="0">
                <a:solidFill>
                  <a:srgbClr val="002060"/>
                </a:solidFill>
              </a:rPr>
              <a:t> — крупная неправительственная организация, основанная в апреле 1991 г. в г. Хартуме (Судан). Ее основная задача — полное освобождение Иерусалима и оккупированных Израилем территорий; поддерживает освободительные движения мусульман в Боснии, Косово, Кашмире и Чечне.</a:t>
            </a:r>
          </a:p>
          <a:p>
            <a:pPr algn="just"/>
            <a:r>
              <a:rPr lang="ru-RU" sz="1200" dirty="0" smtClean="0">
                <a:solidFill>
                  <a:srgbClr val="002060"/>
                </a:solidFill>
              </a:rPr>
              <a:t> </a:t>
            </a:r>
            <a:r>
              <a:rPr lang="ru-RU" sz="1200" b="1" dirty="0" smtClean="0">
                <a:solidFill>
                  <a:srgbClr val="002060"/>
                </a:solidFill>
              </a:rPr>
              <a:t>«Всемирное исламское народное руководство»</a:t>
            </a:r>
            <a:r>
              <a:rPr lang="ru-RU" sz="1200" dirty="0" smtClean="0">
                <a:solidFill>
                  <a:srgbClr val="002060"/>
                </a:solidFill>
              </a:rPr>
              <a:t>, которое не только пропагандирует ислам, но и оказывает военно-политическую поддержку экстремистским религиозно-политическим движениям.</a:t>
            </a:r>
          </a:p>
          <a:p>
            <a:pPr algn="just"/>
            <a:r>
              <a:rPr lang="ru-RU" sz="1200" b="1" dirty="0" smtClean="0">
                <a:solidFill>
                  <a:srgbClr val="002060"/>
                </a:solidFill>
              </a:rPr>
              <a:t>множество радикальных религиозных </a:t>
            </a:r>
            <a:r>
              <a:rPr lang="ru-RU" sz="1200" dirty="0" smtClean="0">
                <a:solidFill>
                  <a:srgbClr val="002060"/>
                </a:solidFill>
              </a:rPr>
              <a:t>организаций действует в </a:t>
            </a:r>
            <a:r>
              <a:rPr lang="ru-RU" sz="1200" b="1" dirty="0" smtClean="0">
                <a:solidFill>
                  <a:srgbClr val="002060"/>
                </a:solidFill>
              </a:rPr>
              <a:t>Пакистане.</a:t>
            </a:r>
            <a:r>
              <a:rPr lang="ru-RU" sz="1200" dirty="0" smtClean="0">
                <a:solidFill>
                  <a:srgbClr val="002060"/>
                </a:solidFill>
              </a:rPr>
              <a:t> Туда стекаются исламисты из «горячих точек» — Афганистана, Боснии, Кашмира. Исламабад почти открыто поддерживает междуна­родный экстремизм, что является важным элементом </a:t>
            </a:r>
            <a:r>
              <a:rPr lang="ru-RU" sz="1200" dirty="0" err="1" smtClean="0">
                <a:solidFill>
                  <a:srgbClr val="002060"/>
                </a:solidFill>
              </a:rPr>
              <a:t>антишиитской</a:t>
            </a:r>
            <a:r>
              <a:rPr lang="ru-RU" sz="1200" dirty="0" smtClean="0">
                <a:solidFill>
                  <a:srgbClr val="002060"/>
                </a:solidFill>
              </a:rPr>
              <a:t> направленности его политики.</a:t>
            </a:r>
          </a:p>
          <a:p>
            <a:pPr algn="just"/>
            <a:endParaRPr lang="ru-RU" sz="1200" dirty="0" smtClean="0">
              <a:solidFill>
                <a:srgbClr val="002060"/>
              </a:solidFill>
            </a:endParaRPr>
          </a:p>
          <a:p>
            <a:pPr algn="just"/>
            <a:endParaRPr lang="ru-RU"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338"/>
            <a:ext cx="8229600" cy="1143000"/>
          </a:xfrm>
        </p:spPr>
        <p:txBody>
          <a:bodyPr>
            <a:normAutofit/>
          </a:bodyPr>
          <a:lstStyle/>
          <a:p>
            <a:r>
              <a:rPr lang="ru-RU" sz="4400" b="1" dirty="0" smtClean="0"/>
              <a:t>Становление теории геополитики</a:t>
            </a:r>
            <a:endParaRPr lang="ru-RU" sz="4400" b="1" dirty="0"/>
          </a:p>
        </p:txBody>
      </p:sp>
      <p:sp>
        <p:nvSpPr>
          <p:cNvPr id="3" name="Содержимое 2"/>
          <p:cNvSpPr>
            <a:spLocks noGrp="1"/>
          </p:cNvSpPr>
          <p:nvPr>
            <p:ph idx="1"/>
          </p:nvPr>
        </p:nvSpPr>
        <p:spPr>
          <a:xfrm>
            <a:off x="0" y="1571612"/>
            <a:ext cx="8229600" cy="4389120"/>
          </a:xfrm>
        </p:spPr>
        <p:txBody>
          <a:bodyPr>
            <a:normAutofit fontScale="92500"/>
          </a:bodyPr>
          <a:lstStyle/>
          <a:p>
            <a:pPr>
              <a:buNone/>
            </a:pPr>
            <a:r>
              <a:rPr lang="ru-RU" sz="1600" b="1" dirty="0" smtClean="0">
                <a:solidFill>
                  <a:srgbClr val="002060"/>
                </a:solidFill>
              </a:rPr>
              <a:t>Связано с именем немецкого ученого  Ф. </a:t>
            </a:r>
            <a:r>
              <a:rPr lang="ru-RU" sz="1600" b="1" dirty="0" err="1" smtClean="0">
                <a:solidFill>
                  <a:srgbClr val="002060"/>
                </a:solidFill>
              </a:rPr>
              <a:t>Ратцеля</a:t>
            </a:r>
            <a:r>
              <a:rPr lang="ru-RU" sz="1600" b="1" dirty="0" smtClean="0">
                <a:solidFill>
                  <a:srgbClr val="002060"/>
                </a:solidFill>
              </a:rPr>
              <a:t>, который  первым сделал </a:t>
            </a:r>
          </a:p>
          <a:p>
            <a:pPr>
              <a:buNone/>
            </a:pPr>
            <a:r>
              <a:rPr lang="ru-RU" sz="1600" b="1" dirty="0" smtClean="0">
                <a:solidFill>
                  <a:srgbClr val="002060"/>
                </a:solidFill>
              </a:rPr>
              <a:t>попытку связать между собой политику и  географию и изучал политику</a:t>
            </a:r>
          </a:p>
          <a:p>
            <a:pPr>
              <a:buNone/>
            </a:pPr>
            <a:r>
              <a:rPr lang="ru-RU" sz="1600" b="1" dirty="0" smtClean="0">
                <a:solidFill>
                  <a:srgbClr val="002060"/>
                </a:solidFill>
              </a:rPr>
              <a:t> того или иного государства, исходя из ее географического положения, </a:t>
            </a:r>
          </a:p>
          <a:p>
            <a:pPr>
              <a:buNone/>
            </a:pPr>
            <a:r>
              <a:rPr lang="ru-RU" sz="1600" b="1" dirty="0" smtClean="0">
                <a:solidFill>
                  <a:srgbClr val="002060"/>
                </a:solidFill>
              </a:rPr>
              <a:t>места в  географическом пространстве.  Он ввёл  понятие «жизненное</a:t>
            </a:r>
          </a:p>
          <a:p>
            <a:pPr>
              <a:buNone/>
            </a:pPr>
            <a:r>
              <a:rPr lang="ru-RU" sz="1600" b="1" dirty="0" smtClean="0">
                <a:solidFill>
                  <a:srgbClr val="002060"/>
                </a:solidFill>
              </a:rPr>
              <a:t> пространство», что является центральным в немецкой геополитической </a:t>
            </a:r>
          </a:p>
          <a:p>
            <a:pPr>
              <a:buNone/>
            </a:pPr>
            <a:r>
              <a:rPr lang="ru-RU" sz="1600" b="1" dirty="0" smtClean="0">
                <a:solidFill>
                  <a:srgbClr val="002060"/>
                </a:solidFill>
              </a:rPr>
              <a:t>школе. </a:t>
            </a:r>
          </a:p>
          <a:p>
            <a:pPr>
              <a:buNone/>
            </a:pPr>
            <a:endParaRPr lang="ru-RU" sz="1600" dirty="0" smtClean="0">
              <a:solidFill>
                <a:srgbClr val="002060"/>
              </a:solidFill>
            </a:endParaRPr>
          </a:p>
          <a:p>
            <a:pPr algn="just">
              <a:buNone/>
            </a:pPr>
            <a:r>
              <a:rPr lang="ru-RU" sz="1600" dirty="0" smtClean="0">
                <a:solidFill>
                  <a:srgbClr val="002060"/>
                </a:solidFill>
              </a:rPr>
              <a:t>      Он  доказывал, что размещение и территориальные характеристики государства являются главными детерминантами ее политической и исторической судьбы. Движущей силой государства является расширение ее жизненного пространства, что обеспечивает ей большую экономическую автаркию - независимость от своих соседей.</a:t>
            </a:r>
          </a:p>
          <a:p>
            <a:pPr algn="just">
              <a:buNone/>
            </a:pPr>
            <a:r>
              <a:rPr lang="ru-RU" sz="1600" dirty="0" smtClean="0">
                <a:solidFill>
                  <a:srgbClr val="002060"/>
                </a:solidFill>
              </a:rPr>
              <a:t>     По мнению Ф. </a:t>
            </a:r>
            <a:r>
              <a:rPr lang="ru-RU" sz="1600" dirty="0" err="1" smtClean="0">
                <a:solidFill>
                  <a:srgbClr val="002060"/>
                </a:solidFill>
              </a:rPr>
              <a:t>Ратцеля</a:t>
            </a:r>
            <a:r>
              <a:rPr lang="ru-RU" sz="1600" dirty="0" smtClean="0">
                <a:solidFill>
                  <a:srgbClr val="002060"/>
                </a:solidFill>
              </a:rPr>
              <a:t>, в отличие от политической географии геополитику не интересуют такие вопросы, как положение, форма, размеры или границы государства, его экономика, торговля, культура. Все это в большей мере относится к сфере политической географии.  Геополитика изучает политические явления в их пространственном взаимоотношении, в их влиянии на мир в целом, на культурные факторы. </a:t>
            </a:r>
          </a:p>
          <a:p>
            <a:pPr algn="just"/>
            <a:endParaRPr lang="ru-RU" sz="1600" dirty="0"/>
          </a:p>
        </p:txBody>
      </p:sp>
      <p:pic>
        <p:nvPicPr>
          <p:cNvPr id="15362" name="Picture 2" descr="C:\Users\Ira\Desktop\загруженное (3).jpg"/>
          <p:cNvPicPr>
            <a:picLocks noChangeArrowheads="1"/>
          </p:cNvPicPr>
          <p:nvPr/>
        </p:nvPicPr>
        <p:blipFill>
          <a:blip r:embed="rId2" cstate="print"/>
          <a:srcRect/>
          <a:stretch>
            <a:fillRect/>
          </a:stretch>
        </p:blipFill>
        <p:spPr bwMode="auto">
          <a:xfrm>
            <a:off x="7200000" y="928670"/>
            <a:ext cx="1944000" cy="2628000"/>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8229600" cy="1143000"/>
          </a:xfrm>
        </p:spPr>
        <p:txBody>
          <a:bodyPr>
            <a:normAutofit/>
          </a:bodyPr>
          <a:lstStyle/>
          <a:p>
            <a:pPr algn="ctr"/>
            <a:r>
              <a:rPr lang="ru-RU" sz="3600" b="1" dirty="0" smtClean="0"/>
              <a:t>Российская политика на</a:t>
            </a:r>
            <a:br>
              <a:rPr lang="ru-RU" sz="3600" b="1" dirty="0" smtClean="0"/>
            </a:br>
            <a:r>
              <a:rPr lang="ru-RU" sz="3600" b="1" dirty="0" smtClean="0"/>
              <a:t> Ближнем Востоке</a:t>
            </a:r>
            <a:endParaRPr lang="ru-RU" sz="3600" dirty="0"/>
          </a:p>
        </p:txBody>
      </p:sp>
      <p:sp>
        <p:nvSpPr>
          <p:cNvPr id="3" name="Содержимое 2"/>
          <p:cNvSpPr>
            <a:spLocks noGrp="1"/>
          </p:cNvSpPr>
          <p:nvPr>
            <p:ph idx="1"/>
          </p:nvPr>
        </p:nvSpPr>
        <p:spPr>
          <a:xfrm>
            <a:off x="357158" y="1643050"/>
            <a:ext cx="8229600" cy="4389120"/>
          </a:xfrm>
        </p:spPr>
        <p:txBody>
          <a:bodyPr>
            <a:normAutofit fontScale="62500" lnSpcReduction="20000"/>
          </a:bodyPr>
          <a:lstStyle/>
          <a:p>
            <a:pPr algn="just">
              <a:buNone/>
            </a:pPr>
            <a:r>
              <a:rPr lang="ru-RU" dirty="0" smtClean="0"/>
              <a:t>     </a:t>
            </a:r>
            <a:r>
              <a:rPr lang="ru-RU" dirty="0" smtClean="0">
                <a:solidFill>
                  <a:srgbClr val="002060"/>
                </a:solidFill>
              </a:rPr>
              <a:t>Политика России на Ближнем Востоке традиционно опирается на связи с Тегераном:  взаимная враждебность Ирана и США склонила Тегеран занять </a:t>
            </a:r>
            <a:r>
              <a:rPr lang="ru-RU" dirty="0" err="1" smtClean="0">
                <a:solidFill>
                  <a:srgbClr val="002060"/>
                </a:solidFill>
              </a:rPr>
              <a:t>пророссийскую</a:t>
            </a:r>
            <a:r>
              <a:rPr lang="ru-RU" dirty="0" smtClean="0">
                <a:solidFill>
                  <a:srgbClr val="002060"/>
                </a:solidFill>
              </a:rPr>
              <a:t> позицию. Важную роль здесь играют экономические связи, особенно содействие России в строительстве атомной электростанции в </a:t>
            </a:r>
            <a:r>
              <a:rPr lang="ru-RU" dirty="0" err="1" smtClean="0">
                <a:solidFill>
                  <a:srgbClr val="002060"/>
                </a:solidFill>
              </a:rPr>
              <a:t>Бушере</a:t>
            </a:r>
            <a:r>
              <a:rPr lang="ru-RU" dirty="0" smtClean="0">
                <a:solidFill>
                  <a:srgbClr val="002060"/>
                </a:solidFill>
              </a:rPr>
              <a:t>. В последние годы активизировалось сотрудничество в нефтегазовой отрасли, развитии транспорта и сельского хозяйства, в сфере культуры. Объемы торговли между Ираном и Россией возросли с 600 млн. долл. США в середине 1990-х гг. до почти 2 млрд. долл. в 2007 г. Российская дипломатия активно участвует в переговорах по урегулированию вопроса об иранской ядерной программе. Она побудила Иран начать переговоры с МАГАТЭ, что предполагает более высокую степень открытости иран­ской атомной программы.</a:t>
            </a:r>
          </a:p>
          <a:p>
            <a:pPr algn="just">
              <a:buNone/>
            </a:pPr>
            <a:endParaRPr lang="ru-RU" dirty="0" smtClean="0">
              <a:solidFill>
                <a:srgbClr val="002060"/>
              </a:solidFill>
            </a:endParaRPr>
          </a:p>
          <a:p>
            <a:pPr algn="ctr">
              <a:buNone/>
            </a:pPr>
            <a:r>
              <a:rPr lang="ru-RU" b="1" dirty="0" smtClean="0">
                <a:solidFill>
                  <a:srgbClr val="002060"/>
                </a:solidFill>
              </a:rPr>
              <a:t>     Россия сегодня играет роль посредника в отношениях мусульманского мира с Западом, активно привлекая к этому статусу Русскую православ­ную церковь. Сегодня Москва демонстрирует стремление к большему сближению с исламским миром, Россия получила статус наблюдателя в Организации Исламская конференция. Для активизации диалога с исламскими странами в 2006 г. была создана Группа стратегического видения «Россия -исламский мир», в состав которой входят более двадцати известных деятелей мусульманского мира. </a:t>
            </a:r>
            <a:endParaRPr lang="ru-RU" b="1" dirty="0">
              <a:solidFill>
                <a:srgbClr val="002060"/>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1143000"/>
          </a:xfrm>
        </p:spPr>
        <p:txBody>
          <a:bodyPr>
            <a:noAutofit/>
          </a:bodyPr>
          <a:lstStyle/>
          <a:p>
            <a:pPr algn="ctr"/>
            <a:r>
              <a:rPr lang="ru-RU" sz="3600" b="1" dirty="0" smtClean="0"/>
              <a:t>Проблемы российской политики </a:t>
            </a:r>
            <a:br>
              <a:rPr lang="ru-RU" sz="3600" b="1" dirty="0" smtClean="0"/>
            </a:br>
            <a:r>
              <a:rPr lang="ru-RU" sz="3600" b="1" dirty="0" smtClean="0"/>
              <a:t>на Ближнем Востоке</a:t>
            </a:r>
            <a:endParaRPr lang="ru-RU" sz="3600" dirty="0"/>
          </a:p>
        </p:txBody>
      </p:sp>
      <p:sp>
        <p:nvSpPr>
          <p:cNvPr id="3" name="Содержимое 2"/>
          <p:cNvSpPr>
            <a:spLocks noGrp="1"/>
          </p:cNvSpPr>
          <p:nvPr>
            <p:ph idx="1"/>
          </p:nvPr>
        </p:nvSpPr>
        <p:spPr>
          <a:xfrm>
            <a:off x="500034" y="1500174"/>
            <a:ext cx="8229600" cy="4389120"/>
          </a:xfrm>
        </p:spPr>
        <p:txBody>
          <a:bodyPr>
            <a:normAutofit fontScale="47500" lnSpcReduction="20000"/>
          </a:bodyPr>
          <a:lstStyle/>
          <a:p>
            <a:pPr algn="just">
              <a:buNone/>
            </a:pPr>
            <a:r>
              <a:rPr lang="ru-RU" dirty="0" smtClean="0">
                <a:solidFill>
                  <a:srgbClr val="002060"/>
                </a:solidFill>
              </a:rPr>
              <a:t>   </a:t>
            </a:r>
          </a:p>
          <a:p>
            <a:pPr algn="r">
              <a:buNone/>
            </a:pPr>
            <a:r>
              <a:rPr lang="ru-RU" sz="2800" b="1" dirty="0" smtClean="0">
                <a:solidFill>
                  <a:srgbClr val="002060"/>
                </a:solidFill>
              </a:rPr>
              <a:t>«Наш орел — наследие Византии — орел двуглавый. Конечно, сильны и могущественны и одноглавые орлы, но, отсекая нашему русскому орлу одну голову, обращенную на Восток, вы не превратите его в одноглавого орла, вы заставите его только истечь кровью</a:t>
            </a:r>
            <a:r>
              <a:rPr lang="ru-RU" b="1" dirty="0" smtClean="0">
                <a:solidFill>
                  <a:srgbClr val="002060"/>
                </a:solidFill>
              </a:rPr>
              <a:t>».                                                       </a:t>
            </a:r>
          </a:p>
          <a:p>
            <a:pPr algn="r">
              <a:buNone/>
            </a:pPr>
            <a:r>
              <a:rPr lang="ru-RU" dirty="0" smtClean="0">
                <a:solidFill>
                  <a:srgbClr val="002060"/>
                </a:solidFill>
              </a:rPr>
              <a:t>                                                                                                                                                                                (П.А.Столыпин)</a:t>
            </a:r>
          </a:p>
          <a:p>
            <a:pPr algn="ctr">
              <a:buNone/>
            </a:pPr>
            <a:r>
              <a:rPr lang="ru-RU" sz="3400" b="1" dirty="0" smtClean="0">
                <a:solidFill>
                  <a:srgbClr val="002060"/>
                </a:solidFill>
              </a:rPr>
              <a:t>                      Угрозы и проблемы  российской политики в отношении  «исламского мира»</a:t>
            </a:r>
          </a:p>
          <a:p>
            <a:pPr algn="just">
              <a:buNone/>
            </a:pPr>
            <a:endParaRPr lang="ru-RU" b="1" dirty="0" smtClean="0">
              <a:solidFill>
                <a:srgbClr val="002060"/>
              </a:solidFill>
            </a:endParaRPr>
          </a:p>
          <a:p>
            <a:pPr algn="just">
              <a:buFont typeface="Arial" pitchFamily="34" charset="0"/>
              <a:buChar char="•"/>
            </a:pPr>
            <a:r>
              <a:rPr lang="ru-RU" sz="3500" b="1" dirty="0" smtClean="0">
                <a:solidFill>
                  <a:srgbClr val="002060"/>
                </a:solidFill>
              </a:rPr>
              <a:t> </a:t>
            </a:r>
            <a:r>
              <a:rPr lang="ru-RU" sz="3500" dirty="0" smtClean="0">
                <a:solidFill>
                  <a:srgbClr val="002060"/>
                </a:solidFill>
              </a:rPr>
              <a:t>проникновение США в Закавказье и Центральную Азию, региональная экспансия Турции и Китая по-новому ставят вопросы об «исламском факторе» в российской геополитике  </a:t>
            </a:r>
          </a:p>
          <a:p>
            <a:pPr algn="just">
              <a:buFont typeface="Arial" pitchFamily="34" charset="0"/>
              <a:buChar char="•"/>
            </a:pPr>
            <a:r>
              <a:rPr lang="ru-RU" sz="3500" dirty="0" smtClean="0">
                <a:solidFill>
                  <a:srgbClr val="002060"/>
                </a:solidFill>
              </a:rPr>
              <a:t>несмотря на то, что в значительной степени урегулирован конфликт в Чечне, по прежнему живы среди россиян опасения и страхи перед «исламским терроризмом». </a:t>
            </a:r>
          </a:p>
          <a:p>
            <a:pPr algn="just">
              <a:buFont typeface="Arial" pitchFamily="34" charset="0"/>
              <a:buChar char="•"/>
            </a:pPr>
            <a:r>
              <a:rPr lang="ru-RU" sz="3500" dirty="0" smtClean="0">
                <a:solidFill>
                  <a:srgbClr val="002060"/>
                </a:solidFill>
              </a:rPr>
              <a:t>особую опасность представляет распространение представлений об отсутствии принципиальной разницы между исламом и политическим радикализмом, что в корне ошибочно</a:t>
            </a:r>
          </a:p>
          <a:p>
            <a:pPr algn="just">
              <a:buFont typeface="Arial" pitchFamily="34" charset="0"/>
              <a:buChar char="•"/>
            </a:pPr>
            <a:r>
              <a:rPr lang="ru-RU" sz="3500" dirty="0" smtClean="0">
                <a:solidFill>
                  <a:srgbClr val="002060"/>
                </a:solidFill>
              </a:rPr>
              <a:t>разжигание религиозной вражды между христианами и мусульманами в</a:t>
            </a:r>
          </a:p>
          <a:p>
            <a:pPr algn="just">
              <a:buNone/>
            </a:pPr>
            <a:r>
              <a:rPr lang="ru-RU" sz="3500" dirty="0" smtClean="0">
                <a:solidFill>
                  <a:srgbClr val="002060"/>
                </a:solidFill>
              </a:rPr>
              <a:t>      евразийском государстве чревато серьезной внутренней дестабилизацией</a:t>
            </a:r>
          </a:p>
          <a:p>
            <a:pPr algn="just">
              <a:buNone/>
            </a:pPr>
            <a:r>
              <a:rPr lang="ru-RU" sz="3500" dirty="0" smtClean="0">
                <a:solidFill>
                  <a:srgbClr val="002060"/>
                </a:solidFill>
              </a:rPr>
              <a:t>     страны. </a:t>
            </a:r>
            <a:endParaRPr lang="ru-RU" sz="3500" dirty="0">
              <a:solidFill>
                <a:srgbClr val="002060"/>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357214"/>
            <a:ext cx="8229600" cy="1143000"/>
          </a:xfrm>
        </p:spPr>
        <p:txBody>
          <a:bodyPr>
            <a:normAutofit/>
          </a:bodyPr>
          <a:lstStyle/>
          <a:p>
            <a:pPr algn="ctr"/>
            <a:r>
              <a:rPr lang="ru-RU" sz="3200" b="1" dirty="0" smtClean="0"/>
              <a:t>Роль России в современной геополитике</a:t>
            </a:r>
            <a:endParaRPr lang="ru-RU" sz="3200" b="1" dirty="0"/>
          </a:p>
        </p:txBody>
      </p:sp>
      <p:sp>
        <p:nvSpPr>
          <p:cNvPr id="3" name="Содержимое 2"/>
          <p:cNvSpPr>
            <a:spLocks noGrp="1"/>
          </p:cNvSpPr>
          <p:nvPr>
            <p:ph idx="1"/>
          </p:nvPr>
        </p:nvSpPr>
        <p:spPr/>
        <p:txBody>
          <a:bodyPr/>
          <a:lstStyle/>
          <a:p>
            <a:endParaRPr lang="ru-RU"/>
          </a:p>
        </p:txBody>
      </p:sp>
      <p:pic>
        <p:nvPicPr>
          <p:cNvPr id="10242" name="Picture 2" descr="C:\Users\Ira\Desktop\Слабости и плюсы РФ.gif"/>
          <p:cNvPicPr>
            <a:picLocks noChangeArrowheads="1"/>
          </p:cNvPicPr>
          <p:nvPr/>
        </p:nvPicPr>
        <p:blipFill>
          <a:blip r:embed="rId3" cstate="print"/>
          <a:srcRect/>
          <a:stretch>
            <a:fillRect/>
          </a:stretch>
        </p:blipFill>
        <p:spPr bwMode="auto">
          <a:xfrm>
            <a:off x="428596" y="928670"/>
            <a:ext cx="8388000" cy="5724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900"/>
            <a:ext cx="8229600" cy="1143000"/>
          </a:xfrm>
        </p:spPr>
        <p:txBody>
          <a:bodyPr>
            <a:normAutofit/>
          </a:bodyPr>
          <a:lstStyle/>
          <a:p>
            <a:pPr algn="ctr"/>
            <a:r>
              <a:rPr lang="ru-RU" sz="4400" b="1" dirty="0" smtClean="0"/>
              <a:t>Понятие геополитики</a:t>
            </a:r>
            <a:endParaRPr lang="ru-RU" sz="4400" b="1" dirty="0"/>
          </a:p>
        </p:txBody>
      </p:sp>
      <p:sp>
        <p:nvSpPr>
          <p:cNvPr id="3" name="Содержимое 2"/>
          <p:cNvSpPr>
            <a:spLocks noGrp="1"/>
          </p:cNvSpPr>
          <p:nvPr>
            <p:ph idx="1"/>
          </p:nvPr>
        </p:nvSpPr>
        <p:spPr>
          <a:xfrm>
            <a:off x="428596" y="1500174"/>
            <a:ext cx="8229600" cy="4389120"/>
          </a:xfrm>
        </p:spPr>
        <p:txBody>
          <a:bodyPr>
            <a:normAutofit fontScale="77500" lnSpcReduction="20000"/>
          </a:bodyPr>
          <a:lstStyle/>
          <a:p>
            <a:pPr algn="just">
              <a:buNone/>
            </a:pPr>
            <a:r>
              <a:rPr lang="ru-RU" dirty="0" smtClean="0"/>
              <a:t>     </a:t>
            </a:r>
            <a:r>
              <a:rPr lang="ru-RU" b="1" dirty="0" smtClean="0">
                <a:solidFill>
                  <a:srgbClr val="002060"/>
                </a:solidFill>
              </a:rPr>
              <a:t>Геополитика</a:t>
            </a:r>
            <a:r>
              <a:rPr lang="ru-RU" dirty="0" smtClean="0">
                <a:solidFill>
                  <a:srgbClr val="002060"/>
                </a:solidFill>
              </a:rPr>
              <a:t> - это понятие, характеризующее место и конкретно-исторические формы воздействия территориально-пространственных особенностей положения государств или их блоков на локальные, региональные, континентальные и глобальные процессы.</a:t>
            </a:r>
          </a:p>
          <a:p>
            <a:pPr algn="just">
              <a:buNone/>
            </a:pPr>
            <a:r>
              <a:rPr lang="ru-RU" b="1" dirty="0" smtClean="0">
                <a:solidFill>
                  <a:srgbClr val="002060"/>
                </a:solidFill>
              </a:rPr>
              <a:t>     В широком смысле </a:t>
            </a:r>
            <a:r>
              <a:rPr lang="ru-RU" dirty="0" smtClean="0">
                <a:solidFill>
                  <a:srgbClr val="002060"/>
                </a:solidFill>
              </a:rPr>
              <a:t>термин «геополитика» обозначает политологическую концепцию, которая во внешней политике признает определяющую роль географического фактора, который охватывает пространственное размещение стран, размер ее территории, наличие или отсутствие или ограниченность природных ресурсов, климат. </a:t>
            </a:r>
          </a:p>
          <a:p>
            <a:pPr algn="just">
              <a:buNone/>
            </a:pPr>
            <a:r>
              <a:rPr lang="ru-RU" dirty="0" smtClean="0">
                <a:solidFill>
                  <a:srgbClr val="002060"/>
                </a:solidFill>
              </a:rPr>
              <a:t>    </a:t>
            </a:r>
            <a:r>
              <a:rPr lang="ru-RU" b="1" dirty="0" smtClean="0">
                <a:solidFill>
                  <a:srgbClr val="002060"/>
                </a:solidFill>
              </a:rPr>
              <a:t>В узком </a:t>
            </a:r>
            <a:r>
              <a:rPr lang="ru-RU" dirty="0" smtClean="0">
                <a:solidFill>
                  <a:srgbClr val="002060"/>
                </a:solidFill>
              </a:rPr>
              <a:t>- совокупность физических, социальных, материальных и моральных ресурсов государства, которые составляют тот потенциал, использование которого дает ей возможность достичь своих целей на международной арене.</a:t>
            </a:r>
            <a:endParaRPr lang="ru-RU" dirty="0">
              <a:solidFill>
                <a:srgbClr val="00206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85728"/>
            <a:ext cx="8229600" cy="1143000"/>
          </a:xfrm>
        </p:spPr>
        <p:txBody>
          <a:bodyPr>
            <a:normAutofit fontScale="90000"/>
          </a:bodyPr>
          <a:lstStyle/>
          <a:p>
            <a:pPr algn="ctr"/>
            <a:r>
              <a:rPr lang="ru-RU" sz="4900" b="1" dirty="0" smtClean="0"/>
              <a:t>Структура геополитики</a:t>
            </a:r>
            <a:r>
              <a:rPr lang="ru-RU" b="1" dirty="0" smtClean="0"/>
              <a:t/>
            </a:r>
            <a:br>
              <a:rPr lang="ru-RU" b="1" dirty="0" smtClean="0"/>
            </a:br>
            <a:endParaRPr lang="ru-RU" dirty="0"/>
          </a:p>
        </p:txBody>
      </p:sp>
      <p:sp>
        <p:nvSpPr>
          <p:cNvPr id="3" name="Содержимое 2"/>
          <p:cNvSpPr>
            <a:spLocks noGrp="1"/>
          </p:cNvSpPr>
          <p:nvPr>
            <p:ph idx="1"/>
          </p:nvPr>
        </p:nvSpPr>
        <p:spPr/>
        <p:txBody>
          <a:bodyPr/>
          <a:lstStyle/>
          <a:p>
            <a:endParaRPr lang="ru-RU"/>
          </a:p>
        </p:txBody>
      </p:sp>
      <p:pic>
        <p:nvPicPr>
          <p:cNvPr id="4098" name="Picture 2" descr="C:\Users\Ira\Desktop\image006.jpg"/>
          <p:cNvPicPr>
            <a:picLocks noChangeArrowheads="1"/>
          </p:cNvPicPr>
          <p:nvPr/>
        </p:nvPicPr>
        <p:blipFill>
          <a:blip r:embed="rId2" cstate="print"/>
          <a:srcRect/>
          <a:stretch>
            <a:fillRect/>
          </a:stretch>
        </p:blipFill>
        <p:spPr bwMode="auto">
          <a:xfrm>
            <a:off x="428596" y="3714752"/>
            <a:ext cx="8280000" cy="2952000"/>
          </a:xfrm>
          <a:prstGeom prst="rect">
            <a:avLst/>
          </a:prstGeom>
          <a:noFill/>
        </p:spPr>
      </p:pic>
      <p:pic>
        <p:nvPicPr>
          <p:cNvPr id="16387" name="Picture 3" descr="C:\Users\Ira\Desktop\загруженное (4).jpg"/>
          <p:cNvPicPr>
            <a:picLocks noChangeArrowheads="1"/>
          </p:cNvPicPr>
          <p:nvPr/>
        </p:nvPicPr>
        <p:blipFill>
          <a:blip r:embed="rId3" cstate="print"/>
          <a:srcRect/>
          <a:stretch>
            <a:fillRect/>
          </a:stretch>
        </p:blipFill>
        <p:spPr bwMode="auto">
          <a:xfrm>
            <a:off x="428596" y="714356"/>
            <a:ext cx="8280000" cy="29160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5122" name="Picture 2" descr="C:\Users\Ira\Desktop\Предмет, об функции гео.jpg"/>
          <p:cNvPicPr>
            <a:picLocks noChangeArrowheads="1"/>
          </p:cNvPicPr>
          <p:nvPr/>
        </p:nvPicPr>
        <p:blipFill>
          <a:blip r:embed="rId2" cstate="print"/>
          <a:srcRect/>
          <a:stretch>
            <a:fillRect/>
          </a:stretch>
        </p:blipFill>
        <p:spPr bwMode="auto">
          <a:xfrm>
            <a:off x="0" y="0"/>
            <a:ext cx="9096376" cy="5940000"/>
          </a:xfrm>
          <a:prstGeom prst="rect">
            <a:avLst/>
          </a:prstGeom>
          <a:noFill/>
        </p:spPr>
      </p:pic>
      <p:pic>
        <p:nvPicPr>
          <p:cNvPr id="17410" name="Picture 2" descr="C:\Users\Ira\Desktop\загруженное (5).jpg"/>
          <p:cNvPicPr>
            <a:picLocks noChangeAspect="1" noChangeArrowheads="1"/>
          </p:cNvPicPr>
          <p:nvPr/>
        </p:nvPicPr>
        <p:blipFill>
          <a:blip r:embed="rId3" cstate="print"/>
          <a:srcRect/>
          <a:stretch>
            <a:fillRect/>
          </a:stretch>
        </p:blipFill>
        <p:spPr bwMode="auto">
          <a:xfrm>
            <a:off x="285720" y="4143380"/>
            <a:ext cx="2484000" cy="2472960"/>
          </a:xfrm>
          <a:prstGeom prst="rect">
            <a:avLst/>
          </a:prstGeom>
          <a:noFill/>
        </p:spPr>
      </p:pic>
      <p:pic>
        <p:nvPicPr>
          <p:cNvPr id="17411" name="Picture 3" descr="C:\Users\Ira\Desktop\images (3).jpg"/>
          <p:cNvPicPr>
            <a:picLocks noChangeArrowheads="1"/>
          </p:cNvPicPr>
          <p:nvPr/>
        </p:nvPicPr>
        <p:blipFill>
          <a:blip r:embed="rId4" cstate="print"/>
          <a:srcRect/>
          <a:stretch>
            <a:fillRect/>
          </a:stretch>
        </p:blipFill>
        <p:spPr bwMode="auto">
          <a:xfrm>
            <a:off x="6696000" y="0"/>
            <a:ext cx="2448000" cy="172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774</TotalTime>
  <Words>2372</Words>
  <Application>Microsoft Office PowerPoint</Application>
  <PresentationFormat>Экран (4:3)</PresentationFormat>
  <Paragraphs>298</Paragraphs>
  <Slides>62</Slides>
  <Notes>3</Notes>
  <HiddenSlides>1</HiddenSlides>
  <MMClips>0</MMClips>
  <ScaleCrop>false</ScaleCrop>
  <HeadingPairs>
    <vt:vector size="4" baseType="variant">
      <vt:variant>
        <vt:lpstr>Тема</vt:lpstr>
      </vt:variant>
      <vt:variant>
        <vt:i4>1</vt:i4>
      </vt:variant>
      <vt:variant>
        <vt:lpstr>Заголовки слайдов</vt:lpstr>
      </vt:variant>
      <vt:variant>
        <vt:i4>62</vt:i4>
      </vt:variant>
    </vt:vector>
  </HeadingPairs>
  <TitlesOfParts>
    <vt:vector size="63" baseType="lpstr">
      <vt:lpstr>Поток</vt:lpstr>
      <vt:lpstr>Презентации тем дисциплины «Геополитика»</vt:lpstr>
      <vt:lpstr>Цель и задачи дисциплины</vt:lpstr>
      <vt:lpstr>Перечень тем</vt:lpstr>
      <vt:lpstr>Тема 1. Геополитика: предмет, методы, функции</vt:lpstr>
      <vt:lpstr>История геополитики </vt:lpstr>
      <vt:lpstr>Становление теории геополитики</vt:lpstr>
      <vt:lpstr>Понятие геополитики</vt:lpstr>
      <vt:lpstr>Структура геополитики </vt:lpstr>
      <vt:lpstr>Слайд 9</vt:lpstr>
      <vt:lpstr>Составляющие геополитики</vt:lpstr>
      <vt:lpstr>Геополитические эпохи</vt:lpstr>
      <vt:lpstr>Основные категории геополитики</vt:lpstr>
      <vt:lpstr>Тема 2. Национальные школы геополитики </vt:lpstr>
      <vt:lpstr>Немецкая школа геополитики</vt:lpstr>
      <vt:lpstr>Английская школа геополитики  </vt:lpstr>
      <vt:lpstr>Французская школа геополитики </vt:lpstr>
      <vt:lpstr>Американская геополитическая школа</vt:lpstr>
      <vt:lpstr>Отечественная геополитическая школа </vt:lpstr>
      <vt:lpstr>Современная геополитическая модель </vt:lpstr>
      <vt:lpstr>СОВРЕМЕННАЯ АМЕРИКАНСКАЯ ТЕРИЯ ГЕОПОЛИТИКИ </vt:lpstr>
      <vt:lpstr>Основные концепции геополитики современной Америки</vt:lpstr>
      <vt:lpstr>СОВРЕМЕННАЯ ЕВРОПЕЙСКАЯ ТЕОРИЯ ГЕОПОЛИТИКИ </vt:lpstr>
      <vt:lpstr>Основные концепции геополитики Европы</vt:lpstr>
      <vt:lpstr>СОВРЕМЕННАЯ РОССИЙСКАЯ ТЕРИЯ ГЕОПОЛИТИКИ </vt:lpstr>
      <vt:lpstr> Тема 3. Геополитические процессы в      современном мире </vt:lpstr>
      <vt:lpstr>Слайд 26</vt:lpstr>
      <vt:lpstr>Слайд 27</vt:lpstr>
      <vt:lpstr>Слайд 28</vt:lpstr>
      <vt:lpstr>Глобализация мирового пространства</vt:lpstr>
      <vt:lpstr>Слайд 30</vt:lpstr>
      <vt:lpstr>Слайд 31</vt:lpstr>
      <vt:lpstr>Процессы глобализации</vt:lpstr>
      <vt:lpstr>Слайд 33</vt:lpstr>
      <vt:lpstr>Глобальные проблемы современности</vt:lpstr>
      <vt:lpstr>Последствия глобальных проблем</vt:lpstr>
      <vt:lpstr>Формирование многополюсного мира</vt:lpstr>
      <vt:lpstr>Геополитический статус государств- акторов</vt:lpstr>
      <vt:lpstr>Экономическое развитие государств-акторов</vt:lpstr>
      <vt:lpstr> Современные геополитические конфликты </vt:lpstr>
      <vt:lpstr>Цветные революции как технологии передела власти в современной геополитике </vt:lpstr>
      <vt:lpstr>Борьба с терроризмом как геополитическая стратегия контроля над пространством</vt:lpstr>
      <vt:lpstr>Тема 4. Западный вектор геополитики</vt:lpstr>
      <vt:lpstr>Геополитика США и трансатлантические связи</vt:lpstr>
      <vt:lpstr>Геополитические перспективы США в XXI в.</vt:lpstr>
      <vt:lpstr>Россия -США</vt:lpstr>
      <vt:lpstr>Россия и США: общие показатели</vt:lpstr>
      <vt:lpstr>Европейская интеграция как геополитический процесс</vt:lpstr>
      <vt:lpstr>Проблемы современной европейской геополитики</vt:lpstr>
      <vt:lpstr>Россия и Европа:  геополитический контекст</vt:lpstr>
      <vt:lpstr>Тема 5. Восточный вектор геополитики</vt:lpstr>
      <vt:lpstr>Азиатско-Тихоокеанский регион в системе геополитических координат современного европоцентричного мира</vt:lpstr>
      <vt:lpstr>Китай как региональная  сверхдержава</vt:lpstr>
      <vt:lpstr>Российско-китайские отношения в новой геополитической ситуации</vt:lpstr>
      <vt:lpstr>Слайд 54</vt:lpstr>
      <vt:lpstr>Российско-японские отношения </vt:lpstr>
      <vt:lpstr>Геополитические сценарии развития  ситуации в Азиатско-Тихоокеанском регионе</vt:lpstr>
      <vt:lpstr> Геополитический вызов  исламского мира</vt:lpstr>
      <vt:lpstr>Роль исламского мира в современной геополитике</vt:lpstr>
      <vt:lpstr>Исламский экстремизм</vt:lpstr>
      <vt:lpstr>Российская политика на  Ближнем Востоке</vt:lpstr>
      <vt:lpstr>Проблемы российской политики  на Ближнем Востоке</vt:lpstr>
      <vt:lpstr>Роль России в современной геополитике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Презентации тем дисциплины «Геополитика»</dc:title>
  <dc:creator>Ira</dc:creator>
  <cp:lastModifiedBy>Ira</cp:lastModifiedBy>
  <cp:revision>61</cp:revision>
  <dcterms:created xsi:type="dcterms:W3CDTF">2013-07-05T10:56:23Z</dcterms:created>
  <dcterms:modified xsi:type="dcterms:W3CDTF">2013-07-15T19:29:15Z</dcterms:modified>
</cp:coreProperties>
</file>